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91.jpg" ContentType="image/jpg"/>
  <Override PartName="/ppt/media/image192.jpg" ContentType="image/jpg"/>
  <Override PartName="/ppt/media/image193.jpg" ContentType="image/jpg"/>
  <Override PartName="/ppt/media/image194.jpg" ContentType="image/jpg"/>
  <Override PartName="/ppt/media/image196.jpg" ContentType="image/jpg"/>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0"/>
  </p:notesMasterIdLst>
  <p:handoutMasterIdLst>
    <p:handoutMasterId r:id="rId241"/>
  </p:handoutMasterIdLst>
  <p:sldIdLst>
    <p:sldId id="256" r:id="rId2"/>
    <p:sldId id="492" r:id="rId3"/>
    <p:sldId id="481" r:id="rId4"/>
    <p:sldId id="491" r:id="rId5"/>
    <p:sldId id="464" r:id="rId6"/>
    <p:sldId id="319" r:id="rId7"/>
    <p:sldId id="320" r:id="rId8"/>
    <p:sldId id="490" r:id="rId9"/>
    <p:sldId id="485" r:id="rId10"/>
    <p:sldId id="486" r:id="rId11"/>
    <p:sldId id="484" r:id="rId12"/>
    <p:sldId id="482" r:id="rId13"/>
    <p:sldId id="483" r:id="rId14"/>
    <p:sldId id="487" r:id="rId15"/>
    <p:sldId id="489" r:id="rId16"/>
    <p:sldId id="488" r:id="rId17"/>
    <p:sldId id="495" r:id="rId18"/>
    <p:sldId id="493" r:id="rId19"/>
    <p:sldId id="465" r:id="rId20"/>
    <p:sldId id="301" r:id="rId21"/>
    <p:sldId id="494" r:id="rId22"/>
    <p:sldId id="284" r:id="rId23"/>
    <p:sldId id="302" r:id="rId24"/>
    <p:sldId id="471" r:id="rId25"/>
    <p:sldId id="285" r:id="rId26"/>
    <p:sldId id="303" r:id="rId27"/>
    <p:sldId id="304" r:id="rId28"/>
    <p:sldId id="286" r:id="rId29"/>
    <p:sldId id="287" r:id="rId30"/>
    <p:sldId id="288" r:id="rId31"/>
    <p:sldId id="290" r:id="rId32"/>
    <p:sldId id="316" r:id="rId33"/>
    <p:sldId id="306" r:id="rId34"/>
    <p:sldId id="257" r:id="rId35"/>
    <p:sldId id="258" r:id="rId36"/>
    <p:sldId id="259" r:id="rId37"/>
    <p:sldId id="260" r:id="rId38"/>
    <p:sldId id="261" r:id="rId39"/>
    <p:sldId id="263" r:id="rId40"/>
    <p:sldId id="264" r:id="rId41"/>
    <p:sldId id="265" r:id="rId42"/>
    <p:sldId id="266" r:id="rId43"/>
    <p:sldId id="267" r:id="rId44"/>
    <p:sldId id="268" r:id="rId45"/>
    <p:sldId id="269" r:id="rId46"/>
    <p:sldId id="318" r:id="rId47"/>
    <p:sldId id="273" r:id="rId48"/>
    <p:sldId id="274" r:id="rId49"/>
    <p:sldId id="275" r:id="rId50"/>
    <p:sldId id="276" r:id="rId51"/>
    <p:sldId id="277" r:id="rId52"/>
    <p:sldId id="441" r:id="rId53"/>
    <p:sldId id="442" r:id="rId54"/>
    <p:sldId id="444" r:id="rId55"/>
    <p:sldId id="443" r:id="rId56"/>
    <p:sldId id="445" r:id="rId57"/>
    <p:sldId id="446" r:id="rId58"/>
    <p:sldId id="447" r:id="rId59"/>
    <p:sldId id="448" r:id="rId60"/>
    <p:sldId id="449" r:id="rId61"/>
    <p:sldId id="450" r:id="rId62"/>
    <p:sldId id="451" r:id="rId63"/>
    <p:sldId id="452" r:id="rId64"/>
    <p:sldId id="474" r:id="rId65"/>
    <p:sldId id="467" r:id="rId66"/>
    <p:sldId id="469" r:id="rId67"/>
    <p:sldId id="473" r:id="rId68"/>
    <p:sldId id="2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295" r:id="rId83"/>
    <p:sldId id="406" r:id="rId84"/>
    <p:sldId id="407" r:id="rId85"/>
    <p:sldId id="408" r:id="rId86"/>
    <p:sldId id="409" r:id="rId87"/>
    <p:sldId id="410" r:id="rId88"/>
    <p:sldId id="411" r:id="rId89"/>
    <p:sldId id="412" r:id="rId90"/>
    <p:sldId id="413" r:id="rId91"/>
    <p:sldId id="415" r:id="rId92"/>
    <p:sldId id="416" r:id="rId93"/>
    <p:sldId id="456" r:id="rId94"/>
    <p:sldId id="457" r:id="rId95"/>
    <p:sldId id="461" r:id="rId96"/>
    <p:sldId id="462" r:id="rId97"/>
    <p:sldId id="270"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10" r:id="rId112"/>
    <p:sldId id="312" r:id="rId113"/>
    <p:sldId id="278" r:id="rId114"/>
    <p:sldId id="418" r:id="rId115"/>
    <p:sldId id="419" r:id="rId116"/>
    <p:sldId id="420" r:id="rId117"/>
    <p:sldId id="421" r:id="rId118"/>
    <p:sldId id="422" r:id="rId119"/>
    <p:sldId id="423" r:id="rId120"/>
    <p:sldId id="424" r:id="rId121"/>
    <p:sldId id="425" r:id="rId122"/>
    <p:sldId id="426" r:id="rId123"/>
    <p:sldId id="427" r:id="rId124"/>
    <p:sldId id="428" r:id="rId125"/>
    <p:sldId id="297" r:id="rId126"/>
    <p:sldId id="429" r:id="rId127"/>
    <p:sldId id="430" r:id="rId128"/>
    <p:sldId id="431" r:id="rId129"/>
    <p:sldId id="293" r:id="rId130"/>
    <p:sldId id="294" r:id="rId131"/>
    <p:sldId id="432" r:id="rId132"/>
    <p:sldId id="296" r:id="rId133"/>
    <p:sldId id="298" r:id="rId134"/>
    <p:sldId id="299" r:id="rId135"/>
    <p:sldId id="300" r:id="rId136"/>
    <p:sldId id="433" r:id="rId137"/>
    <p:sldId id="434" r:id="rId138"/>
    <p:sldId id="435" r:id="rId139"/>
    <p:sldId id="437" r:id="rId140"/>
    <p:sldId id="438" r:id="rId141"/>
    <p:sldId id="439" r:id="rId142"/>
    <p:sldId id="440" r:id="rId143"/>
    <p:sldId id="272" r:id="rId144"/>
    <p:sldId id="330" r:id="rId145"/>
    <p:sldId id="331" r:id="rId146"/>
    <p:sldId id="332" r:id="rId147"/>
    <p:sldId id="333" r:id="rId148"/>
    <p:sldId id="308" r:id="rId149"/>
    <p:sldId id="497" r:id="rId150"/>
    <p:sldId id="291" r:id="rId151"/>
    <p:sldId id="280" r:id="rId152"/>
    <p:sldId id="281" r:id="rId153"/>
    <p:sldId id="279" r:id="rId154"/>
    <p:sldId id="322" r:id="rId155"/>
    <p:sldId id="323" r:id="rId156"/>
    <p:sldId id="324" r:id="rId157"/>
    <p:sldId id="325" r:id="rId158"/>
    <p:sldId id="326" r:id="rId159"/>
    <p:sldId id="327" r:id="rId160"/>
    <p:sldId id="328" r:id="rId161"/>
    <p:sldId id="334" r:id="rId162"/>
    <p:sldId id="335" r:id="rId163"/>
    <p:sldId id="336" r:id="rId164"/>
    <p:sldId id="337" r:id="rId165"/>
    <p:sldId id="338" r:id="rId166"/>
    <p:sldId id="339" r:id="rId167"/>
    <p:sldId id="340" r:id="rId168"/>
    <p:sldId id="341" r:id="rId169"/>
    <p:sldId id="342" r:id="rId170"/>
    <p:sldId id="343" r:id="rId171"/>
    <p:sldId id="344" r:id="rId172"/>
    <p:sldId id="345" r:id="rId173"/>
    <p:sldId id="346" r:id="rId174"/>
    <p:sldId id="347" r:id="rId175"/>
    <p:sldId id="317" r:id="rId176"/>
    <p:sldId id="307" r:id="rId177"/>
    <p:sldId id="309" r:id="rId178"/>
    <p:sldId id="348" r:id="rId179"/>
    <p:sldId id="349" r:id="rId180"/>
    <p:sldId id="350" r:id="rId181"/>
    <p:sldId id="351" r:id="rId182"/>
    <p:sldId id="314" r:id="rId183"/>
    <p:sldId id="315" r:id="rId184"/>
    <p:sldId id="352" r:id="rId185"/>
    <p:sldId id="353" r:id="rId186"/>
    <p:sldId id="354" r:id="rId187"/>
    <p:sldId id="355" r:id="rId188"/>
    <p:sldId id="356" r:id="rId189"/>
    <p:sldId id="496" r:id="rId190"/>
    <p:sldId id="466" r:id="rId191"/>
    <p:sldId id="458" r:id="rId192"/>
    <p:sldId id="459" r:id="rId193"/>
    <p:sldId id="460" r:id="rId194"/>
    <p:sldId id="455" r:id="rId195"/>
    <p:sldId id="358" r:id="rId196"/>
    <p:sldId id="359" r:id="rId197"/>
    <p:sldId id="360" r:id="rId198"/>
    <p:sldId id="361" r:id="rId199"/>
    <p:sldId id="362" r:id="rId200"/>
    <p:sldId id="363" r:id="rId201"/>
    <p:sldId id="364" r:id="rId202"/>
    <p:sldId id="365" r:id="rId203"/>
    <p:sldId id="366" r:id="rId204"/>
    <p:sldId id="367" r:id="rId205"/>
    <p:sldId id="368" r:id="rId206"/>
    <p:sldId id="369" r:id="rId207"/>
    <p:sldId id="370" r:id="rId208"/>
    <p:sldId id="371" r:id="rId209"/>
    <p:sldId id="372" r:id="rId210"/>
    <p:sldId id="373" r:id="rId211"/>
    <p:sldId id="374" r:id="rId212"/>
    <p:sldId id="375" r:id="rId213"/>
    <p:sldId id="376" r:id="rId214"/>
    <p:sldId id="377" r:id="rId215"/>
    <p:sldId id="480" r:id="rId216"/>
    <p:sldId id="499" r:id="rId217"/>
    <p:sldId id="500" r:id="rId218"/>
    <p:sldId id="501" r:id="rId219"/>
    <p:sldId id="502" r:id="rId220"/>
    <p:sldId id="503" r:id="rId221"/>
    <p:sldId id="504" r:id="rId222"/>
    <p:sldId id="505" r:id="rId223"/>
    <p:sldId id="506" r:id="rId224"/>
    <p:sldId id="507" r:id="rId225"/>
    <p:sldId id="508" r:id="rId226"/>
    <p:sldId id="509" r:id="rId227"/>
    <p:sldId id="510" r:id="rId228"/>
    <p:sldId id="414" r:id="rId229"/>
    <p:sldId id="511" r:id="rId230"/>
    <p:sldId id="512" r:id="rId231"/>
    <p:sldId id="417" r:id="rId232"/>
    <p:sldId id="513" r:id="rId233"/>
    <p:sldId id="514" r:id="rId234"/>
    <p:sldId id="515" r:id="rId235"/>
    <p:sldId id="516" r:id="rId236"/>
    <p:sldId id="517" r:id="rId237"/>
    <p:sldId id="518" r:id="rId238"/>
    <p:sldId id="453" r:id="rId239"/>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 id="492"/>
            <p14:sldId id="481"/>
            <p14:sldId id="491"/>
            <p14:sldId id="464"/>
            <p14:sldId id="319"/>
            <p14:sldId id="320"/>
            <p14:sldId id="490"/>
            <p14:sldId id="485"/>
            <p14:sldId id="486"/>
            <p14:sldId id="484"/>
            <p14:sldId id="482"/>
            <p14:sldId id="483"/>
            <p14:sldId id="487"/>
            <p14:sldId id="489"/>
            <p14:sldId id="488"/>
            <p14:sldId id="495"/>
            <p14:sldId id="493"/>
            <p14:sldId id="465"/>
          </p14:sldIdLst>
        </p14:section>
        <p14:section name="Création, morphose, annotation, collaboration, recherche" id="{B9B51309-D148-4332-87C2-07BE32FBCA3B}">
          <p14:sldIdLst>
            <p14:sldId id="301"/>
            <p14:sldId id="494"/>
            <p14:sldId id="284"/>
            <p14:sldId id="302"/>
            <p14:sldId id="471"/>
            <p14:sldId id="285"/>
            <p14:sldId id="303"/>
            <p14:sldId id="304"/>
            <p14:sldId id="286"/>
            <p14:sldId id="287"/>
            <p14:sldId id="288"/>
            <p14:sldId id="290"/>
            <p14:sldId id="316"/>
            <p14:sldId id="306"/>
            <p14:sldId id="257"/>
            <p14:sldId id="258"/>
            <p14:sldId id="259"/>
            <p14:sldId id="260"/>
            <p14:sldId id="261"/>
            <p14:sldId id="263"/>
            <p14:sldId id="264"/>
            <p14:sldId id="265"/>
            <p14:sldId id="266"/>
            <p14:sldId id="267"/>
            <p14:sldId id="268"/>
            <p14:sldId id="269"/>
            <p14:sldId id="318"/>
            <p14:sldId id="273"/>
            <p14:sldId id="274"/>
            <p14:sldId id="275"/>
            <p14:sldId id="276"/>
            <p14:sldId id="277"/>
            <p14:sldId id="441"/>
            <p14:sldId id="442"/>
            <p14:sldId id="444"/>
            <p14:sldId id="443"/>
            <p14:sldId id="445"/>
            <p14:sldId id="446"/>
            <p14:sldId id="447"/>
            <p14:sldId id="448"/>
            <p14:sldId id="449"/>
            <p14:sldId id="450"/>
            <p14:sldId id="451"/>
            <p14:sldId id="452"/>
            <p14:sldId id="474"/>
            <p14:sldId id="467"/>
            <p14:sldId id="469"/>
            <p14:sldId id="473"/>
            <p14:sldId id="292"/>
            <p14:sldId id="393"/>
            <p14:sldId id="394"/>
            <p14:sldId id="395"/>
            <p14:sldId id="396"/>
            <p14:sldId id="397"/>
            <p14:sldId id="398"/>
            <p14:sldId id="399"/>
            <p14:sldId id="400"/>
            <p14:sldId id="401"/>
            <p14:sldId id="402"/>
            <p14:sldId id="403"/>
            <p14:sldId id="404"/>
            <p14:sldId id="405"/>
            <p14:sldId id="295"/>
            <p14:sldId id="406"/>
            <p14:sldId id="407"/>
            <p14:sldId id="408"/>
            <p14:sldId id="409"/>
            <p14:sldId id="410"/>
            <p14:sldId id="411"/>
            <p14:sldId id="412"/>
            <p14:sldId id="413"/>
            <p14:sldId id="415"/>
            <p14:sldId id="416"/>
            <p14:sldId id="456"/>
            <p14:sldId id="457"/>
            <p14:sldId id="461"/>
            <p14:sldId id="462"/>
            <p14:sldId id="270"/>
            <p14:sldId id="379"/>
            <p14:sldId id="380"/>
            <p14:sldId id="381"/>
            <p14:sldId id="382"/>
            <p14:sldId id="383"/>
            <p14:sldId id="384"/>
            <p14:sldId id="385"/>
            <p14:sldId id="386"/>
            <p14:sldId id="387"/>
            <p14:sldId id="388"/>
            <p14:sldId id="389"/>
            <p14:sldId id="390"/>
            <p14:sldId id="391"/>
            <p14:sldId id="310"/>
            <p14:sldId id="312"/>
            <p14:sldId id="278"/>
            <p14:sldId id="418"/>
            <p14:sldId id="419"/>
            <p14:sldId id="420"/>
            <p14:sldId id="421"/>
            <p14:sldId id="422"/>
            <p14:sldId id="423"/>
            <p14:sldId id="424"/>
            <p14:sldId id="425"/>
            <p14:sldId id="426"/>
            <p14:sldId id="427"/>
            <p14:sldId id="428"/>
            <p14:sldId id="297"/>
            <p14:sldId id="429"/>
            <p14:sldId id="430"/>
            <p14:sldId id="431"/>
            <p14:sldId id="293"/>
            <p14:sldId id="294"/>
            <p14:sldId id="432"/>
            <p14:sldId id="296"/>
            <p14:sldId id="298"/>
            <p14:sldId id="299"/>
            <p14:sldId id="300"/>
            <p14:sldId id="433"/>
            <p14:sldId id="434"/>
            <p14:sldId id="435"/>
            <p14:sldId id="437"/>
            <p14:sldId id="438"/>
            <p14:sldId id="439"/>
            <p14:sldId id="440"/>
            <p14:sldId id="272"/>
            <p14:sldId id="330"/>
            <p14:sldId id="331"/>
            <p14:sldId id="332"/>
            <p14:sldId id="333"/>
            <p14:sldId id="308"/>
            <p14:sldId id="497"/>
            <p14:sldId id="291"/>
            <p14:sldId id="280"/>
            <p14:sldId id="281"/>
            <p14:sldId id="279"/>
            <p14:sldId id="322"/>
            <p14:sldId id="323"/>
            <p14:sldId id="324"/>
            <p14:sldId id="325"/>
            <p14:sldId id="326"/>
            <p14:sldId id="327"/>
            <p14:sldId id="328"/>
            <p14:sldId id="334"/>
            <p14:sldId id="335"/>
            <p14:sldId id="336"/>
            <p14:sldId id="337"/>
            <p14:sldId id="338"/>
            <p14:sldId id="339"/>
            <p14:sldId id="340"/>
            <p14:sldId id="341"/>
            <p14:sldId id="342"/>
            <p14:sldId id="343"/>
            <p14:sldId id="344"/>
            <p14:sldId id="345"/>
            <p14:sldId id="346"/>
            <p14:sldId id="347"/>
            <p14:sldId id="317"/>
            <p14:sldId id="307"/>
            <p14:sldId id="309"/>
            <p14:sldId id="348"/>
            <p14:sldId id="349"/>
            <p14:sldId id="350"/>
            <p14:sldId id="351"/>
            <p14:sldId id="314"/>
            <p14:sldId id="315"/>
            <p14:sldId id="352"/>
            <p14:sldId id="353"/>
            <p14:sldId id="354"/>
            <p14:sldId id="355"/>
            <p14:sldId id="356"/>
            <p14:sldId id="496"/>
            <p14:sldId id="466"/>
            <p14:sldId id="458"/>
            <p14:sldId id="459"/>
            <p14:sldId id="460"/>
            <p14:sldId id="455"/>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480"/>
            <p14:sldId id="499"/>
            <p14:sldId id="500"/>
            <p14:sldId id="501"/>
            <p14:sldId id="502"/>
            <p14:sldId id="503"/>
            <p14:sldId id="504"/>
            <p14:sldId id="505"/>
            <p14:sldId id="506"/>
            <p14:sldId id="507"/>
            <p14:sldId id="508"/>
            <p14:sldId id="509"/>
            <p14:sldId id="510"/>
            <p14:sldId id="414"/>
            <p14:sldId id="511"/>
            <p14:sldId id="512"/>
            <p14:sldId id="417"/>
            <p14:sldId id="513"/>
            <p14:sldId id="514"/>
            <p14:sldId id="515"/>
            <p14:sldId id="516"/>
            <p14:sldId id="517"/>
            <p14:sldId id="518"/>
          </p14:sldIdLst>
        </p14:section>
        <p14:section name="En savoir plus" id="{2CC34DB2-6590-42C0-AD4B-A04C6060184E}">
          <p14:sldIdLst>
            <p14:sldId id="4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D24726"/>
    <a:srgbClr val="F5F5F5"/>
    <a:srgbClr val="404040"/>
    <a:srgbClr val="FF9B45"/>
    <a:srgbClr val="DD462F"/>
    <a:srgbClr val="F8CFB6"/>
    <a:srgbClr val="F8CAB6"/>
    <a:srgbClr val="92392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249" autoAdjust="0"/>
  </p:normalViewPr>
  <p:slideViewPr>
    <p:cSldViewPr snapToGrid="0">
      <p:cViewPr varScale="1">
        <p:scale>
          <a:sx n="68" d="100"/>
          <a:sy n="68" d="100"/>
        </p:scale>
        <p:origin x="696"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00" d="100"/>
          <a:sy n="100" d="100"/>
        </p:scale>
        <p:origin x="3504" y="-33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3B9F70-C9FE-45FE-8BA2-11B9BDB0807C}" type="datetime1">
              <a:rPr lang="fr-FR" smtClean="0"/>
              <a:t>20/01/2021</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22DDE82-2D54-4AB2-8114-EB06BAB63866}" type="datetime1">
              <a:rPr lang="fr-FR" noProof="0" smtClean="0"/>
              <a:t>20/01/2021</a:t>
            </a:fld>
            <a:endParaRPr lang="fr-FR" noProof="0" dirty="0"/>
          </a:p>
        </p:txBody>
      </p:sp>
      <p:sp>
        <p:nvSpPr>
          <p:cNvPr id="4" name="Espace réservé d’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r>
              <a:rPr lang="en-US" noProof="0" dirty="0"/>
              <a:t>+</a:t>
            </a:r>
            <a:endParaRPr lang="fr-FR" noProof="0"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Il ne peut pas y avoir chevauchement de balises). </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200</a:t>
            </a:fld>
            <a:endParaRPr lang="fr-FR"/>
          </a:p>
        </p:txBody>
      </p:sp>
    </p:spTree>
    <p:extLst>
      <p:ext uri="{BB962C8B-B14F-4D97-AF65-F5344CB8AC3E}">
        <p14:creationId xmlns:p14="http://schemas.microsoft.com/office/powerpoint/2010/main" val="2314663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Ici, nous verrons la DTD</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207</a:t>
            </a:fld>
            <a:endParaRPr lang="fr-FR"/>
          </a:p>
        </p:txBody>
      </p:sp>
    </p:spTree>
    <p:extLst>
      <p:ext uri="{BB962C8B-B14F-4D97-AF65-F5344CB8AC3E}">
        <p14:creationId xmlns:p14="http://schemas.microsoft.com/office/powerpoint/2010/main" val="27907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r>
              <a:rPr lang="fr-FR" dirty="0"/>
              <a:t>En mode Diaporama, sélectionnez les flèches pour visiter les liens.</a:t>
            </a: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238</a:t>
            </a:fld>
            <a:endParaRPr lang="fr-FR" dirty="0"/>
          </a:p>
        </p:txBody>
      </p:sp>
    </p:spTree>
    <p:extLst>
      <p:ext uri="{BB962C8B-B14F-4D97-AF65-F5344CB8AC3E}">
        <p14:creationId xmlns:p14="http://schemas.microsoft.com/office/powerpoint/2010/main" val="342178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1" i="1" kern="1200" dirty="0">
                <a:solidFill>
                  <a:schemeClr val="tx1"/>
                </a:solidFill>
                <a:effectLst/>
                <a:latin typeface="+mn-lt"/>
                <a:ea typeface="+mn-ea"/>
                <a:cs typeface="+mn-cs"/>
              </a:rPr>
              <a:t>TIP:</a:t>
            </a:r>
            <a:r>
              <a:rPr lang="en-US" sz="1200" b="0" i="1" kern="1200" dirty="0">
                <a:solidFill>
                  <a:schemeClr val="tx1"/>
                </a:solidFill>
                <a:effectLst/>
                <a:latin typeface="+mn-lt"/>
                <a:ea typeface="+mn-ea"/>
                <a:cs typeface="+mn-cs"/>
              </a:rPr>
              <a:t> To print out the </a:t>
            </a:r>
            <a:r>
              <a:rPr lang="en-US" dirty="0"/>
              <a:t>total</a:t>
            </a:r>
            <a:r>
              <a:rPr lang="en-US" sz="1200" b="0" i="1" kern="1200" dirty="0">
                <a:solidFill>
                  <a:schemeClr val="tx1"/>
                </a:solidFill>
                <a:effectLst/>
                <a:latin typeface="+mn-lt"/>
                <a:ea typeface="+mn-ea"/>
                <a:cs typeface="+mn-cs"/>
              </a:rPr>
              <a:t> with a dollar sign ( </a:t>
            </a:r>
            <a:r>
              <a:rPr lang="en-US" dirty="0"/>
              <a:t>$</a:t>
            </a:r>
            <a:r>
              <a:rPr lang="en-US" sz="1200" b="0" i="1" kern="1200" dirty="0">
                <a:solidFill>
                  <a:schemeClr val="tx1"/>
                </a:solidFill>
                <a:effectLst/>
                <a:latin typeface="+mn-lt"/>
                <a:ea typeface="+mn-ea"/>
                <a:cs typeface="+mn-cs"/>
              </a:rPr>
              <a:t> ) use string concatenation. To round </a:t>
            </a:r>
            <a:r>
              <a:rPr lang="en-US" dirty="0"/>
              <a:t>total</a:t>
            </a:r>
            <a:r>
              <a:rPr lang="en-US" sz="1200" b="0" i="1" kern="1200" dirty="0">
                <a:solidFill>
                  <a:schemeClr val="tx1"/>
                </a:solidFill>
                <a:effectLst/>
                <a:latin typeface="+mn-lt"/>
                <a:ea typeface="+mn-ea"/>
                <a:cs typeface="+mn-cs"/>
              </a:rPr>
              <a:t> up by two decimal points use the </a:t>
            </a:r>
            <a:r>
              <a:rPr lang="en-US" dirty="0" err="1"/>
              <a:t>toFixed</a:t>
            </a:r>
            <a:r>
              <a:rPr lang="en-US" dirty="0"/>
              <a:t>()</a:t>
            </a:r>
            <a:r>
              <a:rPr lang="en-US" sz="1200" b="0" i="1" kern="1200" dirty="0">
                <a:solidFill>
                  <a:schemeClr val="tx1"/>
                </a:solidFill>
                <a:effectLst/>
                <a:latin typeface="+mn-lt"/>
                <a:ea typeface="+mn-ea"/>
                <a:cs typeface="+mn-cs"/>
              </a:rPr>
              <a:t> method. To use </a:t>
            </a:r>
            <a:r>
              <a:rPr lang="en-US" dirty="0" err="1"/>
              <a:t>toFixed</a:t>
            </a:r>
            <a:r>
              <a:rPr lang="en-US" dirty="0"/>
              <a:t>()</a:t>
            </a:r>
            <a:r>
              <a:rPr lang="en-US" sz="1200" b="0" i="1" kern="1200" dirty="0">
                <a:solidFill>
                  <a:schemeClr val="tx1"/>
                </a:solidFill>
                <a:effectLst/>
                <a:latin typeface="+mn-lt"/>
                <a:ea typeface="+mn-ea"/>
                <a:cs typeface="+mn-cs"/>
              </a:rPr>
              <a:t> pass it the number of decimal points you want to use. For example, if </a:t>
            </a:r>
            <a:r>
              <a:rPr lang="en-US" dirty="0"/>
              <a:t>total</a:t>
            </a:r>
            <a:r>
              <a:rPr lang="en-US" sz="1200" b="0" i="1" kern="1200" dirty="0">
                <a:solidFill>
                  <a:schemeClr val="tx1"/>
                </a:solidFill>
                <a:effectLst/>
                <a:latin typeface="+mn-lt"/>
                <a:ea typeface="+mn-ea"/>
                <a:cs typeface="+mn-cs"/>
              </a:rPr>
              <a:t> equals </a:t>
            </a:r>
            <a:r>
              <a:rPr lang="en-US" dirty="0"/>
              <a:t>3.9860</a:t>
            </a:r>
            <a:r>
              <a:rPr lang="en-US" sz="1200" b="0" i="1" kern="1200" dirty="0">
                <a:solidFill>
                  <a:schemeClr val="tx1"/>
                </a:solidFill>
                <a:effectLst/>
                <a:latin typeface="+mn-lt"/>
                <a:ea typeface="+mn-ea"/>
                <a:cs typeface="+mn-cs"/>
              </a:rPr>
              <a:t>, then </a:t>
            </a:r>
            <a:r>
              <a:rPr lang="en-US" dirty="0" err="1"/>
              <a:t>total.toFixed</a:t>
            </a:r>
            <a:r>
              <a:rPr lang="en-US" dirty="0"/>
              <a:t>(2)</a:t>
            </a:r>
            <a:r>
              <a:rPr lang="en-US" sz="1200" b="0" i="1" kern="1200" dirty="0">
                <a:solidFill>
                  <a:schemeClr val="tx1"/>
                </a:solidFill>
                <a:effectLst/>
                <a:latin typeface="+mn-lt"/>
                <a:ea typeface="+mn-ea"/>
                <a:cs typeface="+mn-cs"/>
              </a:rPr>
              <a:t> would return </a:t>
            </a:r>
            <a:r>
              <a:rPr lang="en-US" dirty="0"/>
              <a:t>3.99</a:t>
            </a:r>
            <a:r>
              <a:rPr lang="en-US" sz="1200" b="0" i="1" kern="1200" dirty="0">
                <a:solidFill>
                  <a:schemeClr val="tx1"/>
                </a:solidFill>
                <a:effectLst/>
                <a:latin typeface="+mn-lt"/>
                <a:ea typeface="+mn-ea"/>
                <a:cs typeface="+mn-cs"/>
              </a:rPr>
              <a:t>.</a:t>
            </a:r>
            <a:endParaRPr lang="en-US" dirty="0"/>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noProof="0" smtClean="0"/>
              <a:t>25</a:t>
            </a:fld>
            <a:endParaRPr lang="fr-FR" noProof="0" dirty="0"/>
          </a:p>
        </p:txBody>
      </p:sp>
    </p:spTree>
    <p:extLst>
      <p:ext uri="{BB962C8B-B14F-4D97-AF65-F5344CB8AC3E}">
        <p14:creationId xmlns:p14="http://schemas.microsoft.com/office/powerpoint/2010/main" val="404272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En pratique, cependant, nous utiliserons peu ce genre de code (car nous allons voir par la suite que nous sommes limités lorsque nous n’utilisons pas le DOM)</a:t>
            </a:r>
          </a:p>
          <a:p>
            <a:r>
              <a:rPr lang="fr-FR" sz="1200" b="0" i="0" kern="1200" dirty="0">
                <a:solidFill>
                  <a:schemeClr val="tx1"/>
                </a:solidFill>
                <a:effectLst/>
                <a:latin typeface="+mn-lt"/>
                <a:ea typeface="+mn-ea"/>
                <a:cs typeface="+mn-cs"/>
              </a:rPr>
              <a:t>mais il est bien de l’avoir vu au moins une fois pour bien le comprendre et comprendre ce qu’on va faire ensuite.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70</a:t>
            </a:fld>
            <a:endParaRPr lang="fr-FR"/>
          </a:p>
        </p:txBody>
      </p:sp>
    </p:spTree>
    <p:extLst>
      <p:ext uri="{BB962C8B-B14F-4D97-AF65-F5344CB8AC3E}">
        <p14:creationId xmlns:p14="http://schemas.microsoft.com/office/powerpoint/2010/main" val="321820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les propriétés possèdent souvent des noms analogues aux attributs HTML (l’attribut HTML </a:t>
            </a:r>
            <a:r>
              <a:rPr lang="fr-FR" dirty="0" err="1"/>
              <a:t>onclick</a:t>
            </a:r>
            <a:r>
              <a:rPr lang="fr-FR" sz="1200" b="0" i="0" kern="1200" dirty="0">
                <a:solidFill>
                  <a:schemeClr val="tx1"/>
                </a:solidFill>
                <a:effectLst/>
                <a:latin typeface="+mn-lt"/>
                <a:ea typeface="+mn-ea"/>
                <a:cs typeface="+mn-cs"/>
              </a:rPr>
              <a:t> devient la propriété JavaScript </a:t>
            </a:r>
            <a:r>
              <a:rPr lang="fr-FR" dirty="0" err="1"/>
              <a:t>onclick</a:t>
            </a:r>
            <a:r>
              <a:rPr lang="fr-FR" sz="1200" b="0" i="0" kern="1200" dirty="0">
                <a:solidFill>
                  <a:schemeClr val="tx1"/>
                </a:solidFill>
                <a:effectLst/>
                <a:latin typeface="+mn-lt"/>
                <a:ea typeface="+mn-ea"/>
                <a:cs typeface="+mn-cs"/>
              </a:rPr>
              <a:t> par exemple).</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71</a:t>
            </a:fld>
            <a:endParaRPr lang="fr-FR"/>
          </a:p>
        </p:txBody>
      </p:sp>
    </p:spTree>
    <p:extLst>
      <p:ext uri="{BB962C8B-B14F-4D97-AF65-F5344CB8AC3E}">
        <p14:creationId xmlns:p14="http://schemas.microsoft.com/office/powerpoint/2010/main" val="83691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Dans l’exemple ci-dessus, notre fonction va en effet s’exécuter dès que l’évènement sera déclenché, c’est-à-dire dès que l’utilisateur cliquera sur notre paragraphe.</a:t>
            </a:r>
          </a:p>
          <a:p>
            <a:r>
              <a:rPr lang="fr-FR" sz="1200" b="0" i="0" kern="1200" dirty="0">
                <a:solidFill>
                  <a:schemeClr val="tx1"/>
                </a:solidFill>
                <a:effectLst/>
                <a:latin typeface="+mn-lt"/>
                <a:ea typeface="+mn-ea"/>
                <a:cs typeface="+mn-cs"/>
              </a:rPr>
              <a:t>Si nous avions exécuté la fonction immédiatement, seule la valeur retournée par celle-ci aurait été attachée à notre évènement, ce qui n’est pas du tout le comportement souhaité.</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73</a:t>
            </a:fld>
            <a:endParaRPr lang="fr-FR"/>
          </a:p>
        </p:txBody>
      </p:sp>
    </p:spTree>
    <p:extLst>
      <p:ext uri="{BB962C8B-B14F-4D97-AF65-F5344CB8AC3E}">
        <p14:creationId xmlns:p14="http://schemas.microsoft.com/office/powerpoint/2010/main" val="1428843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Notez que nous aurions tout aussi bien pu créer une fonction avec un nom puis n’assigner que le nom de la fonction à notre évènement (sans les parenthèses qui feraient qu’elle s’exécuterait immédiatement).</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Cependant, je vous déconseille d’utiliser vous même ce genre d’écriture. A la place, nous préférerons utiliser la méthode </a:t>
            </a:r>
            <a:r>
              <a:rPr lang="fr-FR" dirty="0" err="1"/>
              <a:t>addEventListener</a:t>
            </a:r>
            <a:r>
              <a:rPr lang="fr-FR" dirty="0"/>
              <a:t>()</a:t>
            </a:r>
            <a:r>
              <a:rPr lang="fr-FR" sz="1200" b="0" i="0" kern="1200" dirty="0">
                <a:solidFill>
                  <a:schemeClr val="tx1"/>
                </a:solidFill>
                <a:effectLst/>
                <a:latin typeface="+mn-lt"/>
                <a:ea typeface="+mn-ea"/>
                <a:cs typeface="+mn-cs"/>
              </a:rPr>
              <a:t> qui est beaucoup moins limité et que nous allons étudier dans la prochaine partie.</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74</a:t>
            </a:fld>
            <a:endParaRPr lang="fr-FR"/>
          </a:p>
        </p:txBody>
      </p:sp>
    </p:spTree>
    <p:extLst>
      <p:ext uri="{BB962C8B-B14F-4D97-AF65-F5344CB8AC3E}">
        <p14:creationId xmlns:p14="http://schemas.microsoft.com/office/powerpoint/2010/main" val="395371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Réponse 3. Il est recommandé d'utiliser la méthode </a:t>
            </a:r>
            <a:r>
              <a:rPr lang="fr-FR" sz="1200" b="0" i="0" kern="1200" dirty="0" err="1">
                <a:solidFill>
                  <a:schemeClr val="tx1"/>
                </a:solidFill>
                <a:effectLst/>
                <a:latin typeface="+mn-lt"/>
                <a:ea typeface="+mn-ea"/>
                <a:cs typeface="+mn-cs"/>
              </a:rPr>
              <a:t>addEventListener</a:t>
            </a:r>
            <a:r>
              <a:rPr lang="fr-FR" sz="1200" b="0" i="0" kern="1200" dirty="0">
                <a:solidFill>
                  <a:schemeClr val="tx1"/>
                </a:solidFill>
                <a:effectLst/>
                <a:latin typeface="+mn-lt"/>
                <a:ea typeface="+mn-ea"/>
                <a:cs typeface="+mn-cs"/>
              </a:rPr>
              <a:t>() qui nous offre beaucoup plus de possibilités pour gérer nos évènements</a:t>
            </a:r>
          </a:p>
          <a:p>
            <a:r>
              <a:rPr lang="fr-FR" sz="1200" b="0" i="0" kern="1200" dirty="0">
                <a:solidFill>
                  <a:schemeClr val="tx1"/>
                </a:solidFill>
                <a:effectLst/>
                <a:latin typeface="+mn-lt"/>
                <a:ea typeface="+mn-ea"/>
                <a:cs typeface="+mn-cs"/>
              </a:rPr>
              <a:t>La phase de capture correspond à la descente le long de l'arbre DOM de l'évènement, à partir de l'élément html jusqu'à l'élément portant le gestionnaire d'évènement activé. La phase de bouillonnement correspond à la remontée, dans le sens contraire dans l'arbre du DOM</a:t>
            </a:r>
          </a:p>
          <a:p>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84</a:t>
            </a:fld>
            <a:endParaRPr lang="fr-FR"/>
          </a:p>
        </p:txBody>
      </p:sp>
    </p:spTree>
    <p:extLst>
      <p:ext uri="{BB962C8B-B14F-4D97-AF65-F5344CB8AC3E}">
        <p14:creationId xmlns:p14="http://schemas.microsoft.com/office/powerpoint/2010/main" val="4066502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lettres « a » et « b » ne sont là que pour servir d’exemple, on les remplacera par les chaînes en question.</a:t>
            </a:r>
            <a:endParaRPr lang="en-US" dirty="0"/>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134</a:t>
            </a:fld>
            <a:endParaRPr lang="fr-FR"/>
          </a:p>
        </p:txBody>
      </p:sp>
    </p:spTree>
    <p:extLst>
      <p:ext uri="{BB962C8B-B14F-4D97-AF65-F5344CB8AC3E}">
        <p14:creationId xmlns:p14="http://schemas.microsoft.com/office/powerpoint/2010/main" val="3744723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Aussi</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programmation</a:t>
            </a:r>
            <a:r>
              <a:rPr lang="fr-FR" sz="1200" b="0" i="0" kern="1200" dirty="0">
                <a:solidFill>
                  <a:schemeClr val="tx1"/>
                </a:solidFill>
                <a:effectLst/>
                <a:latin typeface="+mn-lt"/>
                <a:ea typeface="+mn-ea"/>
                <a:cs typeface="+mn-cs"/>
              </a:rPr>
              <a:t> permettent de créer des programmes, des applications mobiles, des sites Internet, des systèmes d'exploitation, etc.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C, le Java, le C++, l'Objective-C, le C#, le PHP, le Basic, le Python, le Perl et le </a:t>
            </a:r>
            <a:r>
              <a:rPr lang="fr-FR" sz="1200" b="0" i="0" kern="1200" dirty="0" err="1">
                <a:solidFill>
                  <a:schemeClr val="tx1"/>
                </a:solidFill>
                <a:effectLst/>
                <a:latin typeface="+mn-lt"/>
                <a:ea typeface="+mn-ea"/>
                <a:cs typeface="+mn-cs"/>
              </a:rPr>
              <a:t>Javascript</a:t>
            </a:r>
            <a:r>
              <a:rPr lang="fr-FR" sz="1200" b="0" i="0" kern="1200" dirty="0">
                <a:solidFill>
                  <a:schemeClr val="tx1"/>
                </a:solidFill>
                <a:effectLst/>
                <a:latin typeface="+mn-lt"/>
                <a:ea typeface="+mn-ea"/>
                <a:cs typeface="+mn-cs"/>
              </a:rPr>
              <a:t>.</a:t>
            </a:r>
          </a:p>
          <a:p>
            <a:r>
              <a:rPr lang="fr-FR" sz="1200" b="0" i="0" kern="1200" dirty="0">
                <a:solidFill>
                  <a:schemeClr val="tx1"/>
                </a:solidFill>
                <a:effectLst/>
                <a:latin typeface="+mn-lt"/>
                <a:ea typeface="+mn-ea"/>
                <a:cs typeface="+mn-cs"/>
              </a:rPr>
              <a:t>Les </a:t>
            </a:r>
            <a:r>
              <a:rPr lang="fr-FR" sz="1200" b="1" i="0" kern="1200" dirty="0">
                <a:solidFill>
                  <a:schemeClr val="tx1"/>
                </a:solidFill>
                <a:effectLst/>
                <a:latin typeface="+mn-lt"/>
                <a:ea typeface="+mn-ea"/>
                <a:cs typeface="+mn-cs"/>
              </a:rPr>
              <a:t>langages de requêtes</a:t>
            </a:r>
            <a:r>
              <a:rPr lang="fr-FR" sz="1200" b="0" i="0" kern="1200" dirty="0">
                <a:solidFill>
                  <a:schemeClr val="tx1"/>
                </a:solidFill>
                <a:effectLst/>
                <a:latin typeface="+mn-lt"/>
                <a:ea typeface="+mn-ea"/>
                <a:cs typeface="+mn-cs"/>
              </a:rPr>
              <a:t> permettent quant à eux d'interroger des structures qui contiennent des données. </a:t>
            </a:r>
          </a:p>
          <a:p>
            <a:r>
              <a:rPr lang="fr-FR" sz="1200" b="0"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le SQL pour les bases de données relationnelles, le SPARQL pour les graphes RDF et les ontologies OWL ou encore le </a:t>
            </a:r>
            <a:r>
              <a:rPr lang="fr-FR" sz="1200" b="0" i="0" kern="1200" dirty="0" err="1">
                <a:solidFill>
                  <a:schemeClr val="tx1"/>
                </a:solidFill>
                <a:effectLst/>
                <a:latin typeface="+mn-lt"/>
                <a:ea typeface="+mn-ea"/>
                <a:cs typeface="+mn-cs"/>
              </a:rPr>
              <a:t>XQuery</a:t>
            </a:r>
            <a:r>
              <a:rPr lang="fr-FR" sz="1200" b="0" i="0" kern="1200" dirty="0">
                <a:solidFill>
                  <a:schemeClr val="tx1"/>
                </a:solidFill>
                <a:effectLst/>
                <a:latin typeface="+mn-lt"/>
                <a:ea typeface="+mn-ea"/>
                <a:cs typeface="+mn-cs"/>
              </a:rPr>
              <a:t> pour les documents XML.</a:t>
            </a:r>
          </a:p>
        </p:txBody>
      </p:sp>
      <p:sp>
        <p:nvSpPr>
          <p:cNvPr id="4" name="Espace réservé du numéro de diapositive 3"/>
          <p:cNvSpPr>
            <a:spLocks noGrp="1"/>
          </p:cNvSpPr>
          <p:nvPr>
            <p:ph type="sldNum" sz="quarter" idx="10"/>
          </p:nvPr>
        </p:nvSpPr>
        <p:spPr/>
        <p:txBody>
          <a:bodyPr/>
          <a:lstStyle/>
          <a:p>
            <a:fld id="{641E1A64-7E7E-440D-A313-AE64DDAAD457}" type="slidenum">
              <a:rPr lang="fr-FR" smtClean="0"/>
              <a:t>195</a:t>
            </a:fld>
            <a:endParaRPr lang="fr-FR"/>
          </a:p>
        </p:txBody>
      </p:sp>
    </p:spTree>
    <p:extLst>
      <p:ext uri="{BB962C8B-B14F-4D97-AF65-F5344CB8AC3E}">
        <p14:creationId xmlns:p14="http://schemas.microsoft.com/office/powerpoint/2010/main" val="811022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0" name="Image 9" descr="Une image contenant bâtiment&#10;&#10;Description générée automatiquement">
            <a:extLst>
              <a:ext uri="{FF2B5EF4-FFF2-40B4-BE49-F238E27FC236}">
                <a16:creationId xmlns:a16="http://schemas.microsoft.com/office/drawing/2014/main" id="{445C4B84-8DBC-4974-B91E-AE5DF3DA73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000"/>
          <a:stretch/>
        </p:blipFill>
        <p:spPr>
          <a:xfrm>
            <a:off x="0" y="0"/>
            <a:ext cx="12192000" cy="6858000"/>
          </a:xfrm>
          <a:prstGeom prst="rect">
            <a:avLst/>
          </a:prstGeom>
        </p:spPr>
      </p:pic>
      <p:sp>
        <p:nvSpPr>
          <p:cNvPr id="2" name="Titre 1"/>
          <p:cNvSpPr>
            <a:spLocks noGrp="1"/>
          </p:cNvSpPr>
          <p:nvPr>
            <p:ph type="title"/>
          </p:nvPr>
        </p:nvSpPr>
        <p:spPr>
          <a:xfrm>
            <a:off x="521207" y="448056"/>
            <a:ext cx="11255157" cy="640080"/>
          </a:xfrm>
          <a:solidFill>
            <a:schemeClr val="bg1"/>
          </a:solidFill>
          <a:ln>
            <a:solidFill>
              <a:srgbClr val="0070C0"/>
            </a:solidFill>
          </a:ln>
          <a:effectLst/>
        </p:spPr>
        <p:txBody>
          <a:bodyPr rtlCol="0"/>
          <a:lstStyle/>
          <a:p>
            <a:pPr rtl="0"/>
            <a:r>
              <a:rPr lang="fr-FR" noProof="0" dirty="0"/>
              <a:t>Modifiez le style du titre</a:t>
            </a:r>
          </a:p>
        </p:txBody>
      </p:sp>
      <p:sp>
        <p:nvSpPr>
          <p:cNvPr id="5" name="Espace réservé de la date 3">
            <a:extLst>
              <a:ext uri="{FF2B5EF4-FFF2-40B4-BE49-F238E27FC236}">
                <a16:creationId xmlns:a16="http://schemas.microsoft.com/office/drawing/2014/main" id="{EA06D4EA-8BF6-4BEE-880F-0A36D7A4F9C9}"/>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14BCAD33-2C4B-4ED8-B4E1-B97194DCB7C6}" type="datetime1">
              <a:rPr lang="fr-FR" noProof="0" smtClean="0"/>
              <a:t>20/01/2021</a:t>
            </a:fld>
            <a:endParaRPr lang="fr-FR" noProof="0" dirty="0"/>
          </a:p>
        </p:txBody>
      </p:sp>
      <p:sp>
        <p:nvSpPr>
          <p:cNvPr id="6" name="Espace réservé du pied de page 4">
            <a:extLst>
              <a:ext uri="{FF2B5EF4-FFF2-40B4-BE49-F238E27FC236}">
                <a16:creationId xmlns:a16="http://schemas.microsoft.com/office/drawing/2014/main" id="{5E57C6FD-87AD-4ABF-8267-082672F2C21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8" name="Espace réservé du numéro de diapositive 5">
            <a:extLst>
              <a:ext uri="{FF2B5EF4-FFF2-40B4-BE49-F238E27FC236}">
                <a16:creationId xmlns:a16="http://schemas.microsoft.com/office/drawing/2014/main" id="{A0250CD3-5B66-4903-95A4-DD273098D2AB}"/>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
        <p:nvSpPr>
          <p:cNvPr id="9" name="Espace réservé du contenu 2">
            <a:extLst>
              <a:ext uri="{FF2B5EF4-FFF2-40B4-BE49-F238E27FC236}">
                <a16:creationId xmlns:a16="http://schemas.microsoft.com/office/drawing/2014/main" id="{D0A4FB49-8F6D-4AAE-A9F6-A3E33BA7F26A}"/>
              </a:ext>
            </a:extLst>
          </p:cNvPr>
          <p:cNvSpPr>
            <a:spLocks noGrp="1"/>
          </p:cNvSpPr>
          <p:nvPr>
            <p:ph sz="quarter" idx="10"/>
          </p:nvPr>
        </p:nvSpPr>
        <p:spPr>
          <a:xfrm>
            <a:off x="539496" y="1435607"/>
            <a:ext cx="9375094" cy="4521841"/>
          </a:xfrm>
          <a:solidFill>
            <a:schemeClr val="bg1"/>
          </a:solidFill>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cxnSp>
        <p:nvCxnSpPr>
          <p:cNvPr id="12" name="Connecteur droit 11"/>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10983132" cy="640080"/>
          </a:xfrm>
        </p:spPr>
        <p:txBody>
          <a:bodyPr rtlCol="0" anchor="b" anchorCtr="0">
            <a:normAutofit/>
          </a:bodyPr>
          <a:lstStyle>
            <a:lvl1pPr>
              <a:defRPr sz="2800">
                <a:solidFill>
                  <a:schemeClr val="bg2">
                    <a:lumMod val="25000"/>
                  </a:schemeClr>
                </a:solidFill>
              </a:defRPr>
            </a:lvl1pPr>
          </a:lstStyle>
          <a:p>
            <a:pPr rtl="0"/>
            <a:r>
              <a:rPr lang="fr-FR" noProof="0" dirty="0"/>
              <a:t>Modifiez le style du titre</a:t>
            </a:r>
          </a:p>
        </p:txBody>
      </p:sp>
      <p:sp>
        <p:nvSpPr>
          <p:cNvPr id="3" name="Espace réservé du contenu 2"/>
          <p:cNvSpPr>
            <a:spLocks noGrp="1"/>
          </p:cNvSpPr>
          <p:nvPr>
            <p:ph sz="quarter" idx="10"/>
          </p:nvPr>
        </p:nvSpPr>
        <p:spPr>
          <a:xfrm>
            <a:off x="539496" y="1435607"/>
            <a:ext cx="9375094" cy="4521841"/>
          </a:xfrm>
        </p:spPr>
        <p:txBody>
          <a:bodyPr vert="horz" lIns="91440" tIns="45720" rIns="91440" bIns="45720" rtlCol="0">
            <a:normAutofit/>
          </a:bodyPr>
          <a:lstStyle>
            <a:lvl1pPr>
              <a:spcBef>
                <a:spcPts val="0"/>
              </a:spcBef>
              <a:spcAft>
                <a:spcPts val="0"/>
              </a:spcAft>
              <a:defRPr lang="en-US" sz="1400" smtClean="0">
                <a:solidFill>
                  <a:schemeClr val="tx1">
                    <a:lumMod val="75000"/>
                    <a:lumOff val="25000"/>
                  </a:schemeClr>
                </a:solidFill>
              </a:defRPr>
            </a:lvl1pPr>
            <a:lvl2pPr>
              <a:spcBef>
                <a:spcPts val="0"/>
              </a:spcBef>
              <a:spcAft>
                <a:spcPts val="0"/>
              </a:spcAft>
              <a:defRPr lang="en-US" sz="1400" smtClean="0">
                <a:solidFill>
                  <a:schemeClr val="tx1">
                    <a:lumMod val="75000"/>
                    <a:lumOff val="25000"/>
                  </a:schemeClr>
                </a:solidFill>
              </a:defRPr>
            </a:lvl2pPr>
            <a:lvl3pPr>
              <a:spcBef>
                <a:spcPts val="0"/>
              </a:spcBef>
              <a:spcAft>
                <a:spcPts val="0"/>
              </a:spcAft>
              <a:defRPr lang="en-US" sz="1400" smtClean="0">
                <a:solidFill>
                  <a:schemeClr val="tx1">
                    <a:lumMod val="75000"/>
                    <a:lumOff val="25000"/>
                  </a:schemeClr>
                </a:solidFill>
              </a:defRPr>
            </a:lvl3pPr>
            <a:lvl4pPr>
              <a:spcBef>
                <a:spcPts val="0"/>
              </a:spcBef>
              <a:spcAft>
                <a:spcPts val="0"/>
              </a:spcAft>
              <a:defRPr lang="en-US" sz="1400" smtClean="0">
                <a:solidFill>
                  <a:schemeClr val="tx1">
                    <a:lumMod val="75000"/>
                    <a:lumOff val="25000"/>
                  </a:schemeClr>
                </a:solidFill>
              </a:defRPr>
            </a:lvl4pPr>
            <a:lvl5pPr>
              <a:spcBef>
                <a:spcPts val="0"/>
              </a:spcBef>
              <a:spcAft>
                <a:spcPts val="0"/>
              </a:spcAft>
              <a:defRPr lang="en-US" sz="14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0" lvl="1" indent="0" rtl="0">
              <a:lnSpc>
                <a:spcPct val="150000"/>
              </a:lnSpc>
              <a:spcBef>
                <a:spcPts val="1000"/>
              </a:spcBef>
              <a:spcAft>
                <a:spcPts val="1200"/>
              </a:spcAft>
              <a:buNone/>
            </a:pPr>
            <a:r>
              <a:rPr lang="fr-FR" noProof="0" dirty="0"/>
              <a:t>Deuxième niveau</a:t>
            </a:r>
          </a:p>
          <a:p>
            <a:pPr marL="0" lvl="2" indent="0" rtl="0">
              <a:lnSpc>
                <a:spcPct val="150000"/>
              </a:lnSpc>
              <a:spcBef>
                <a:spcPts val="1000"/>
              </a:spcBef>
              <a:spcAft>
                <a:spcPts val="1200"/>
              </a:spcAft>
              <a:buNone/>
            </a:pPr>
            <a:r>
              <a:rPr lang="fr-FR" noProof="0" dirty="0"/>
              <a:t>Troisième niveau</a:t>
            </a:r>
          </a:p>
          <a:p>
            <a:pPr marL="0" lvl="3" indent="0" rtl="0">
              <a:lnSpc>
                <a:spcPct val="150000"/>
              </a:lnSpc>
              <a:spcBef>
                <a:spcPts val="1000"/>
              </a:spcBef>
              <a:spcAft>
                <a:spcPts val="1200"/>
              </a:spcAft>
              <a:buNone/>
            </a:pPr>
            <a:r>
              <a:rPr lang="fr-FR" noProof="0" dirty="0"/>
              <a:t>Quatrième niveau</a:t>
            </a:r>
          </a:p>
          <a:p>
            <a:pPr marL="0" lvl="4" indent="0" rtl="0">
              <a:lnSpc>
                <a:spcPct val="150000"/>
              </a:lnSpc>
              <a:spcBef>
                <a:spcPts val="1000"/>
              </a:spcBef>
              <a:spcAft>
                <a:spcPts val="1200"/>
              </a:spcAft>
              <a:buNone/>
            </a:pPr>
            <a:r>
              <a:rPr lang="fr-FR" noProof="0" dirty="0"/>
              <a:t>Cinquième niveau</a:t>
            </a:r>
          </a:p>
        </p:txBody>
      </p:sp>
      <p:sp>
        <p:nvSpPr>
          <p:cNvPr id="10" name="Espace réservé de la date 3">
            <a:extLst>
              <a:ext uri="{FF2B5EF4-FFF2-40B4-BE49-F238E27FC236}">
                <a16:creationId xmlns:a16="http://schemas.microsoft.com/office/drawing/2014/main" id="{40FA1FE3-E78C-46F1-A57B-DD30FACEEA06}"/>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06F0F287-B1F0-49AF-8EB0-4533A3FCE6A7}" type="datetime1">
              <a:rPr lang="fr-FR" noProof="0" smtClean="0"/>
              <a:t>20/01/2021</a:t>
            </a:fld>
            <a:endParaRPr lang="fr-FR" noProof="0" dirty="0"/>
          </a:p>
        </p:txBody>
      </p:sp>
      <p:sp>
        <p:nvSpPr>
          <p:cNvPr id="11" name="Espace réservé du pied de page 4">
            <a:extLst>
              <a:ext uri="{FF2B5EF4-FFF2-40B4-BE49-F238E27FC236}">
                <a16:creationId xmlns:a16="http://schemas.microsoft.com/office/drawing/2014/main" id="{BD376F26-BD60-4D52-A629-20262F167B31}"/>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3" name="Espace réservé du numéro de diapositive 5">
            <a:extLst>
              <a:ext uri="{FF2B5EF4-FFF2-40B4-BE49-F238E27FC236}">
                <a16:creationId xmlns:a16="http://schemas.microsoft.com/office/drawing/2014/main" id="{BEB723AF-2A01-4C2E-AD47-3740416CF8DD}"/>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10" name="Rectangle 9"/>
          <p:cNvSpPr/>
          <p:nvPr userDrawn="1"/>
        </p:nvSpPr>
        <p:spPr bwMode="blackWhite">
          <a:xfrm>
            <a:off x="254950" y="262784"/>
            <a:ext cx="11682101" cy="2072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dirty="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endParaRPr lang="fr-FR" noProof="0" dirty="0"/>
          </a:p>
        </p:txBody>
      </p:sp>
      <p:sp>
        <p:nvSpPr>
          <p:cNvPr id="7" name="Espace réservé du contenu 6"/>
          <p:cNvSpPr>
            <a:spLocks noGrp="1"/>
          </p:cNvSpPr>
          <p:nvPr>
            <p:ph sz="quarter" idx="13"/>
          </p:nvPr>
        </p:nvSpPr>
        <p:spPr>
          <a:xfrm>
            <a:off x="254000" y="2560320"/>
            <a:ext cx="11682100" cy="3480262"/>
          </a:xfrm>
        </p:spPr>
        <p:txBody>
          <a:bodyPr vert="horz" lIns="91440" tIns="45720" rIns="91440" bIns="45720" rtlCol="0">
            <a:normAutofit/>
          </a:bodyPr>
          <a:lstStyle>
            <a:lvl1pPr>
              <a:spcBef>
                <a:spcPts val="0"/>
              </a:spcBef>
              <a:spcAft>
                <a:spcPts val="0"/>
              </a:spcAft>
              <a:defRPr lang="en-US" sz="2800" smtClean="0">
                <a:solidFill>
                  <a:schemeClr val="tx1">
                    <a:lumMod val="75000"/>
                    <a:lumOff val="25000"/>
                  </a:schemeClr>
                </a:solidFill>
                <a:latin typeface="+mj-lt"/>
              </a:defRPr>
            </a:lvl1pPr>
            <a:lvl2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2pPr>
            <a:lvl3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3pPr>
            <a:lvl4pPr marL="0" indent="0">
              <a:spcBef>
                <a:spcPts val="0"/>
              </a:spcBef>
              <a:spcAft>
                <a:spcPts val="0"/>
              </a:spcAft>
              <a:buFont typeface="Arial" panose="020B0604020202020204" pitchFamily="34" charset="0"/>
              <a:buNone/>
              <a:defRPr lang="en-US" sz="1400" dirty="0" smtClean="0">
                <a:solidFill>
                  <a:schemeClr val="tx1">
                    <a:lumMod val="75000"/>
                    <a:lumOff val="25000"/>
                  </a:schemeClr>
                </a:solidFill>
              </a:defRPr>
            </a:lvl4pPr>
            <a:lvl5pPr marL="0" indent="0">
              <a:spcBef>
                <a:spcPts val="0"/>
              </a:spcBef>
              <a:spcAft>
                <a:spcPts val="0"/>
              </a:spcAft>
              <a:buFont typeface="Arial" panose="020B0604020202020204" pitchFamily="34" charset="0"/>
              <a:buNone/>
              <a:defRPr lang="en-US" sz="14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dirty="0"/>
              <a:t>Cliquez pour modifier les styles du texte du masque</a:t>
            </a:r>
          </a:p>
          <a:p>
            <a:pPr marL="228600" lvl="1" indent="-228600" rtl="0">
              <a:lnSpc>
                <a:spcPct val="150000"/>
              </a:lnSpc>
              <a:spcBef>
                <a:spcPts val="1000"/>
              </a:spcBef>
              <a:spcAft>
                <a:spcPts val="1200"/>
              </a:spcAft>
            </a:pPr>
            <a:r>
              <a:rPr lang="fr-FR" noProof="0" dirty="0"/>
              <a:t>Deuxième niveau</a:t>
            </a:r>
          </a:p>
          <a:p>
            <a:pPr marL="285750" lvl="2" indent="-285750" rtl="0">
              <a:lnSpc>
                <a:spcPct val="150000"/>
              </a:lnSpc>
              <a:spcBef>
                <a:spcPts val="1000"/>
              </a:spcBef>
              <a:spcAft>
                <a:spcPts val="1200"/>
              </a:spcAft>
            </a:pPr>
            <a:r>
              <a:rPr lang="fr-FR" noProof="0" dirty="0"/>
              <a:t>Troisième niveau</a:t>
            </a:r>
          </a:p>
          <a:p>
            <a:pPr marL="285750" lvl="3" indent="-285750" rtl="0">
              <a:lnSpc>
                <a:spcPct val="150000"/>
              </a:lnSpc>
              <a:spcBef>
                <a:spcPts val="1000"/>
              </a:spcBef>
              <a:spcAft>
                <a:spcPts val="1200"/>
              </a:spcAft>
            </a:pPr>
            <a:r>
              <a:rPr lang="fr-FR" noProof="0" dirty="0"/>
              <a:t>Quatrième niveau</a:t>
            </a:r>
          </a:p>
          <a:p>
            <a:pPr marL="285750" lvl="4" indent="-285750" rtl="0">
              <a:lnSpc>
                <a:spcPct val="150000"/>
              </a:lnSpc>
              <a:spcBef>
                <a:spcPts val="1000"/>
              </a:spcBef>
              <a:spcAft>
                <a:spcPts val="1200"/>
              </a:spcAft>
            </a:pPr>
            <a:r>
              <a:rPr lang="fr-FR" noProof="0" dirty="0"/>
              <a:t>Cinquième niveau</a:t>
            </a:r>
          </a:p>
        </p:txBody>
      </p:sp>
      <p:sp>
        <p:nvSpPr>
          <p:cNvPr id="6" name="Espace réservé de la date 3">
            <a:extLst>
              <a:ext uri="{FF2B5EF4-FFF2-40B4-BE49-F238E27FC236}">
                <a16:creationId xmlns:a16="http://schemas.microsoft.com/office/drawing/2014/main" id="{60F44938-40D5-4103-AE5D-032B4ED1DFEE}"/>
              </a:ext>
            </a:extLst>
          </p:cNvPr>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20/01/2021</a:t>
            </a:fld>
            <a:endParaRPr lang="fr-FR" noProof="0" dirty="0"/>
          </a:p>
        </p:txBody>
      </p:sp>
      <p:sp>
        <p:nvSpPr>
          <p:cNvPr id="8" name="Espace réservé du pied de page 4">
            <a:extLst>
              <a:ext uri="{FF2B5EF4-FFF2-40B4-BE49-F238E27FC236}">
                <a16:creationId xmlns:a16="http://schemas.microsoft.com/office/drawing/2014/main" id="{A39EC54C-80A0-4EC6-8FB1-DF767AD2CDC6}"/>
              </a:ext>
            </a:extLst>
          </p:cNvPr>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11" name="Espace réservé du numéro de diapositive 5">
            <a:extLst>
              <a:ext uri="{FF2B5EF4-FFF2-40B4-BE49-F238E27FC236}">
                <a16:creationId xmlns:a16="http://schemas.microsoft.com/office/drawing/2014/main" id="{06DE96B3-2E25-4BF5-8405-AF04882C7053}"/>
              </a:ext>
            </a:extLst>
          </p:cNvPr>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437AA449-BFE3-4CED-9996-AC7137F2997E}" type="datetime1">
              <a:rPr lang="fr-FR" smtClean="0"/>
              <a:t>20/01/2021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229667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7920">
                <a:ln>
                  <a:noFill/>
                </a:ln>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400">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31548942-9828-47AC-88BA-57F2A1BA615D}" type="datetime1">
              <a:rPr lang="fr-FR" smtClean="0"/>
              <a:t>20/01/2021</a:t>
            </a:fld>
            <a:endParaRPr lang="fr-FR"/>
          </a:p>
        </p:txBody>
      </p:sp>
      <p:sp>
        <p:nvSpPr>
          <p:cNvPr id="5" name="Footer Placeholder 4"/>
          <p:cNvSpPr>
            <a:spLocks noGrp="1"/>
          </p:cNvSpPr>
          <p:nvPr>
            <p:ph type="ftr" sz="quarter" idx="11"/>
          </p:nvPr>
        </p:nvSpPr>
        <p:spPr/>
        <p:txBody>
          <a:bodyPr/>
          <a:lstStyle/>
          <a:p>
            <a:r>
              <a:rPr lang="fr-FR"/>
              <a:t>ORSYS Formation - Bassem Seddik - JavaScript pour un HTML dynamique</a:t>
            </a:r>
          </a:p>
        </p:txBody>
      </p:sp>
      <p:sp>
        <p:nvSpPr>
          <p:cNvPr id="6" name="Slide Number Placeholder 5"/>
          <p:cNvSpPr>
            <a:spLocks noGrp="1"/>
          </p:cNvSpPr>
          <p:nvPr>
            <p:ph type="sldNum" sz="quarter" idx="12"/>
          </p:nvPr>
        </p:nvSpPr>
        <p:spPr/>
        <p:txBody>
          <a:bodyPr/>
          <a:lstStyle/>
          <a:p>
            <a:fld id="{8FDE5FCB-0159-4F81-83AE-67C33C270F12}" type="slidenum">
              <a:rPr lang="fr-FR" smtClean="0"/>
              <a:t>‹N°›</a:t>
            </a:fld>
            <a:endParaRPr lang="fr-FR"/>
          </a:p>
        </p:txBody>
      </p:sp>
    </p:spTree>
    <p:extLst>
      <p:ext uri="{BB962C8B-B14F-4D97-AF65-F5344CB8AC3E}">
        <p14:creationId xmlns:p14="http://schemas.microsoft.com/office/powerpoint/2010/main" val="89106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9775" y="4216053"/>
            <a:ext cx="1037245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32348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20-Jan-21</a:t>
            </a:fld>
            <a:endParaRPr lang="en-US"/>
          </a:p>
        </p:txBody>
      </p:sp>
      <p:sp>
        <p:nvSpPr>
          <p:cNvPr id="6" name="Holder 6"/>
          <p:cNvSpPr>
            <a:spLocks noGrp="1"/>
          </p:cNvSpPr>
          <p:nvPr>
            <p:ph type="sldNum" sz="quarter" idx="7"/>
          </p:nvPr>
        </p:nvSpPr>
        <p:spPr/>
        <p:txBody>
          <a:bodyPr lIns="0" tIns="0" rIns="0" bIns="0"/>
          <a:lstStyle>
            <a:lvl1pPr>
              <a:defRPr sz="953" b="0" i="0">
                <a:solidFill>
                  <a:srgbClr val="888888"/>
                </a:solidFill>
                <a:latin typeface="Arial"/>
                <a:cs typeface="Arial"/>
              </a:defRPr>
            </a:lvl1pPr>
          </a:lstStyle>
          <a:p>
            <a:pPr marL="159642">
              <a:lnSpc>
                <a:spcPts val="1012"/>
              </a:lnSpc>
            </a:pPr>
            <a:fld id="{81D60167-4931-47E6-BA6A-407CBD079E47}" type="slidenum">
              <a:rPr lang="fr-FR" spc="-45" smtClean="0"/>
              <a:pPr marL="159642">
                <a:lnSpc>
                  <a:spcPts val="1012"/>
                </a:lnSpc>
              </a:pPr>
              <a:t>‹N°›</a:t>
            </a:fld>
            <a:endParaRPr lang="fr-FR" spc="-45" dirty="0"/>
          </a:p>
        </p:txBody>
      </p:sp>
    </p:spTree>
    <p:extLst>
      <p:ext uri="{BB962C8B-B14F-4D97-AF65-F5344CB8AC3E}">
        <p14:creationId xmlns:p14="http://schemas.microsoft.com/office/powerpoint/2010/main" val="38383673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dirty="0"/>
          </a:p>
        </p:txBody>
      </p:sp>
      <p:sp>
        <p:nvSpPr>
          <p:cNvPr id="2" name="Espace réservé du titre 1"/>
          <p:cNvSpPr>
            <a:spLocks noGrp="1"/>
          </p:cNvSpPr>
          <p:nvPr>
            <p:ph type="title"/>
          </p:nvPr>
        </p:nvSpPr>
        <p:spPr>
          <a:xfrm>
            <a:off x="521207" y="448056"/>
            <a:ext cx="10983131" cy="640080"/>
          </a:xfrm>
          <a:prstGeom prst="rect">
            <a:avLst/>
          </a:prstGeom>
        </p:spPr>
        <p:txBody>
          <a:bodyPr vert="horz" lIns="91440" tIns="45720" rIns="91440" bIns="45720" rtlCol="0" anchor="b" anchorCtr="0">
            <a:normAutofit/>
          </a:bodyPr>
          <a:lstStyle/>
          <a:p>
            <a:pPr rtl="0"/>
            <a:r>
              <a:rPr lang="fr-FR" noProof="0" dirty="0"/>
              <a:t>Modifiez le style du titre</a:t>
            </a:r>
          </a:p>
        </p:txBody>
      </p:sp>
      <p:sp>
        <p:nvSpPr>
          <p:cNvPr id="3" name="Espace réservé du texte 2"/>
          <p:cNvSpPr>
            <a:spLocks noGrp="1"/>
          </p:cNvSpPr>
          <p:nvPr>
            <p:ph type="body" idx="1"/>
          </p:nvPr>
        </p:nvSpPr>
        <p:spPr>
          <a:xfrm>
            <a:off x="539496" y="1435607"/>
            <a:ext cx="9375094" cy="4549549"/>
          </a:xfrm>
          <a:prstGeom prst="rect">
            <a:avLst/>
          </a:prstGeom>
        </p:spPr>
        <p:txBody>
          <a:bodyPr vert="horz" lIns="91440" tIns="45720" rIns="91440" bIns="45720" rtlCol="0">
            <a:normAutofit/>
          </a:bodyPr>
          <a:lstStyle/>
          <a:p>
            <a:pPr lvl="0" rtl="0"/>
            <a:r>
              <a:rPr lang="fr-FR" noProof="0" dirty="0"/>
              <a:t>Modifiez les styles du texte du masque</a:t>
            </a:r>
          </a:p>
          <a:p>
            <a:pPr marL="228600" lvl="0" indent="-228600" algn="l" defTabSz="914400" rtl="0" eaLnBrk="1" latinLnBrk="0" hangingPunct="1">
              <a:lnSpc>
                <a:spcPct val="90000"/>
              </a:lnSpc>
              <a:spcBef>
                <a:spcPct val="30000"/>
              </a:spcBef>
              <a:buFont typeface="Arial" panose="020B0604020202020204" pitchFamily="34" charset="0"/>
              <a:buChar char="•"/>
            </a:pPr>
            <a:r>
              <a:rPr lang="fr-FR" noProof="0" dirty="0"/>
              <a:t>Deuxième niveau</a:t>
            </a:r>
          </a:p>
          <a:p>
            <a:pPr marL="685800" lvl="1" indent="-228600" algn="l" defTabSz="914400" rtl="0" eaLnBrk="1" latinLnBrk="0" hangingPunct="1">
              <a:lnSpc>
                <a:spcPct val="90000"/>
              </a:lnSpc>
              <a:spcBef>
                <a:spcPct val="30000"/>
              </a:spcBef>
              <a:buFont typeface="Arial" panose="020B0604020202020204" pitchFamily="34" charset="0"/>
              <a:buChar char="•"/>
            </a:pPr>
            <a:r>
              <a:rPr lang="fr-FR" noProof="0" dirty="0"/>
              <a:t>Troisième niveau</a:t>
            </a:r>
          </a:p>
          <a:p>
            <a:pPr marL="1143000" lvl="2" indent="-228600" algn="l" defTabSz="914400" rtl="0" eaLnBrk="1" latinLnBrk="0" hangingPunct="1">
              <a:lnSpc>
                <a:spcPct val="90000"/>
              </a:lnSpc>
              <a:spcBef>
                <a:spcPct val="30000"/>
              </a:spcBef>
              <a:buFont typeface="Arial" panose="020B0604020202020204" pitchFamily="34" charset="0"/>
              <a:buChar char="•"/>
            </a:pPr>
            <a:r>
              <a:rPr lang="fr-FR" noProof="0" dirty="0"/>
              <a:t>Quatrième niveau</a:t>
            </a:r>
          </a:p>
          <a:p>
            <a:pPr marL="1600200" lvl="3" indent="-228600" algn="l" defTabSz="914400" rtl="0" eaLnBrk="1" latinLnBrk="0" hangingPunct="1">
              <a:lnSpc>
                <a:spcPct val="90000"/>
              </a:lnSpc>
              <a:spcBef>
                <a:spcPct val="30000"/>
              </a:spcBef>
              <a:buFont typeface="Arial" panose="020B0604020202020204" pitchFamily="34" charset="0"/>
              <a:buChar char="•"/>
            </a:pPr>
            <a:r>
              <a:rPr lang="fr-FR" noProof="0" dirty="0"/>
              <a:t>Cinquième niveau</a:t>
            </a:r>
          </a:p>
        </p:txBody>
      </p:sp>
      <p:sp>
        <p:nvSpPr>
          <p:cNvPr id="4" name="Espace réservé de la date 3"/>
          <p:cNvSpPr>
            <a:spLocks noGrp="1"/>
          </p:cNvSpPr>
          <p:nvPr>
            <p:ph type="dt" sz="half" idx="2"/>
          </p:nvPr>
        </p:nvSpPr>
        <p:spPr>
          <a:xfrm>
            <a:off x="539496" y="6203952"/>
            <a:ext cx="1538686"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7667796F-5513-4456-BB60-2381D3ED37E0}" type="datetime1">
              <a:rPr lang="fr-FR" noProof="0" smtClean="0"/>
              <a:t>20/01/2021</a:t>
            </a:fld>
            <a:endParaRPr lang="fr-FR" noProof="0" dirty="0"/>
          </a:p>
        </p:txBody>
      </p:sp>
      <p:sp>
        <p:nvSpPr>
          <p:cNvPr id="5" name="Espace réservé du pied de page 4"/>
          <p:cNvSpPr>
            <a:spLocks noGrp="1"/>
          </p:cNvSpPr>
          <p:nvPr>
            <p:ph type="ftr" sz="quarter" idx="3"/>
          </p:nvPr>
        </p:nvSpPr>
        <p:spPr>
          <a:xfrm>
            <a:off x="2078182" y="6203952"/>
            <a:ext cx="7836408"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r>
              <a:rPr lang="fr-FR" noProof="0"/>
              <a:t>ORSYS Formation - Bassem Seddik - JavaScript pour un HTML dynamique</a:t>
            </a:r>
            <a:endParaRPr lang="fr-FR" noProof="0" dirty="0"/>
          </a:p>
        </p:txBody>
      </p:sp>
      <p:sp>
        <p:nvSpPr>
          <p:cNvPr id="6" name="Espace réservé du numéro de diapositive 5"/>
          <p:cNvSpPr>
            <a:spLocks noGrp="1"/>
          </p:cNvSpPr>
          <p:nvPr>
            <p:ph type="sldNum" sz="quarter" idx="4"/>
          </p:nvPr>
        </p:nvSpPr>
        <p:spPr>
          <a:xfrm>
            <a:off x="9914590" y="6203952"/>
            <a:ext cx="1737914"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dirty="0"/>
          </a:p>
        </p:txBody>
      </p:sp>
      <p:cxnSp>
        <p:nvCxnSpPr>
          <p:cNvPr id="8" name="Connecteur droit 7"/>
          <p:cNvCxnSpPr/>
          <p:nvPr userDrawn="1"/>
        </p:nvCxnSpPr>
        <p:spPr>
          <a:xfrm>
            <a:off x="604434" y="1196392"/>
            <a:ext cx="1098313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aniuse.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insights.stackoverflow.com/survey/2020#technology-programming-scripting-and-markup-languages-professional-developers"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developer.mozilla.org/fr/docs/Web/JavaScript/Reference/Objets_globaux/Object"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hyperlink" Target="https://fr.wikipedia.org/wiki/Message" TargetMode="External"/><Relationship Id="rId2" Type="http://schemas.openxmlformats.org/officeDocument/2006/relationships/hyperlink" Target="https://fr.wikipedia.org/wiki/Extensible_markup_language" TargetMode="External"/><Relationship Id="rId1" Type="http://schemas.openxmlformats.org/officeDocument/2006/relationships/slideLayout" Target="../slideLayouts/slideLayout4.xml"/><Relationship Id="rId4" Type="http://schemas.openxmlformats.org/officeDocument/2006/relationships/hyperlink" Target="https://fr.wikipedia.org/wiki/Serveur_informatique" TargetMode="External"/></Relationships>
</file>

<file path=ppt/slides/_rels/slide19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2" Type="http://schemas.openxmlformats.org/officeDocument/2006/relationships/hyperlink" Target="http://www.mondomaine.com/statistiques.php?callback=%3F" TargetMode="Externa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3" Type="http://schemas.openxmlformats.org/officeDocument/2006/relationships/hyperlink" Target="http://www.flickr.com/services/feeds/docs/photos_public/" TargetMode="External"/><Relationship Id="rId2" Type="http://schemas.openxmlformats.org/officeDocument/2006/relationships/hyperlink" Target="http://www.flickr.com/" TargetMode="Externa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9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go.microsoft.com/fwlink/?LinkId=617172" TargetMode="External"/><Relationship Id="rId5" Type="http://schemas.openxmlformats.org/officeDocument/2006/relationships/image" Target="../media/image198.png"/><Relationship Id="rId4" Type="http://schemas.openxmlformats.org/officeDocument/2006/relationships/hyperlink" Target="https://github.com/bassemSeddik/formationJS-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bassemSeddik/formationDH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developer.mozilla.org/fr/docs/Web/JavaScrip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s://classroom.udacity.com/courses/ud711/lessons/504843ae-ba16-4573-a859-94da7a7d1dd4/concepts/409c8e65-59c6-4d67-8ea8-6934fad5ab0b" TargetMode="Externa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bassemSeddik/formationJS-T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ecma-international.org/publications-and-standards/standards/ecma-262/"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194702" y="3423035"/>
            <a:ext cx="7825395" cy="1571680"/>
          </a:xfrm>
          <a:noFill/>
          <a:ln>
            <a:noFill/>
          </a:ln>
        </p:spPr>
        <p:txBody>
          <a:bodyPr rtlCol="0" anchor="ctr" anchorCtr="0">
            <a:normAutofit fontScale="90000"/>
          </a:bodyPr>
          <a:lstStyle/>
          <a:p>
            <a:pPr rtl="0"/>
            <a:r>
              <a:rPr lang="fr-FR" sz="8000" b="1" dirty="0" err="1"/>
              <a:t>JavaScipt</a:t>
            </a:r>
            <a:r>
              <a:rPr lang="fr-FR" sz="8000" dirty="0"/>
              <a:t> </a:t>
            </a:r>
            <a:r>
              <a:rPr lang="fr-FR" sz="3600" dirty="0"/>
              <a:t>et  HTML dynamique</a:t>
            </a:r>
            <a:endParaRPr lang="fr-FR" sz="2700" dirty="0"/>
          </a:p>
        </p:txBody>
      </p:sp>
      <p:sp>
        <p:nvSpPr>
          <p:cNvPr id="3" name="Sous-titre 2"/>
          <p:cNvSpPr>
            <a:spLocks noGrp="1"/>
          </p:cNvSpPr>
          <p:nvPr>
            <p:ph type="subTitle" idx="4294967295"/>
          </p:nvPr>
        </p:nvSpPr>
        <p:spPr>
          <a:xfrm>
            <a:off x="7693571" y="4994715"/>
            <a:ext cx="3957145" cy="1137793"/>
          </a:xfrm>
        </p:spPr>
        <p:txBody>
          <a:bodyPr rtlCol="0">
            <a:normAutofit fontScale="92500" lnSpcReduction="20000"/>
          </a:bodyPr>
          <a:lstStyle/>
          <a:p>
            <a:pPr marL="0" indent="0" rtl="0">
              <a:buNone/>
            </a:pPr>
            <a:r>
              <a:rPr lang="fr-FR" sz="2400" dirty="0">
                <a:latin typeface="+mj-lt"/>
              </a:rPr>
              <a:t>Fondements et pratiques</a:t>
            </a:r>
          </a:p>
          <a:p>
            <a:pPr marL="0" indent="0" rtl="0">
              <a:buNone/>
            </a:pPr>
            <a:endParaRPr lang="fr-FR" sz="300" dirty="0">
              <a:latin typeface="+mj-lt"/>
            </a:endParaRPr>
          </a:p>
          <a:p>
            <a:pPr marL="0" indent="0" algn="r" rtl="0">
              <a:buNone/>
            </a:pPr>
            <a:r>
              <a:rPr lang="fr-FR" dirty="0">
                <a:latin typeface="+mj-lt"/>
              </a:rPr>
              <a:t>Formateur : Bassem SEDDIK</a:t>
            </a:r>
          </a:p>
        </p:txBody>
      </p:sp>
      <p:pic>
        <p:nvPicPr>
          <p:cNvPr id="6" name="Image 5" descr="Une image contenant ordinateur&#10;&#10;Description générée automatiquement">
            <a:extLst>
              <a:ext uri="{FF2B5EF4-FFF2-40B4-BE49-F238E27FC236}">
                <a16:creationId xmlns:a16="http://schemas.microsoft.com/office/drawing/2014/main" id="{0317EDE7-1296-468A-B296-AEC4AB4EED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1" r="36010"/>
          <a:stretch/>
        </p:blipFill>
        <p:spPr>
          <a:xfrm>
            <a:off x="3194704" y="95042"/>
            <a:ext cx="8708259" cy="3343759"/>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1F545CBC-4EA7-4698-AFC9-0E31924DC9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037" y="404689"/>
            <a:ext cx="2793583" cy="809051"/>
          </a:xfrm>
          <a:prstGeom prst="rect">
            <a:avLst/>
          </a:prstGeom>
        </p:spPr>
      </p:pic>
      <p:sp>
        <p:nvSpPr>
          <p:cNvPr id="4" name="Rectangle 3">
            <a:extLst>
              <a:ext uri="{FF2B5EF4-FFF2-40B4-BE49-F238E27FC236}">
                <a16:creationId xmlns:a16="http://schemas.microsoft.com/office/drawing/2014/main" id="{1A6258CA-1148-4BE7-AEC9-D5B825706024}"/>
              </a:ext>
            </a:extLst>
          </p:cNvPr>
          <p:cNvSpPr/>
          <p:nvPr/>
        </p:nvSpPr>
        <p:spPr>
          <a:xfrm>
            <a:off x="368854" y="1278617"/>
            <a:ext cx="667170" cy="400110"/>
          </a:xfrm>
          <a:prstGeom prst="rect">
            <a:avLst/>
          </a:prstGeom>
        </p:spPr>
        <p:txBody>
          <a:bodyPr wrap="none">
            <a:spAutoFit/>
          </a:bodyPr>
          <a:lstStyle/>
          <a:p>
            <a:r>
              <a:rPr lang="fr-FR" sz="2000" dirty="0"/>
              <a:t>DHL</a:t>
            </a:r>
            <a:endParaRPr lang="en-US" dirty="0"/>
          </a:p>
        </p:txBody>
      </p:sp>
    </p:spTree>
    <p:extLst>
      <p:ext uri="{BB962C8B-B14F-4D97-AF65-F5344CB8AC3E}">
        <p14:creationId xmlns:p14="http://schemas.microsoft.com/office/powerpoint/2010/main" val="2471807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2EE2B3-8B75-4A79-9B5D-ABA8042EC566}"/>
              </a:ext>
            </a:extLst>
          </p:cNvPr>
          <p:cNvSpPr>
            <a:spLocks noGrp="1"/>
          </p:cNvSpPr>
          <p:nvPr>
            <p:ph type="title"/>
          </p:nvPr>
        </p:nvSpPr>
        <p:spPr/>
        <p:txBody>
          <a:bodyPr>
            <a:normAutofit/>
          </a:bodyPr>
          <a:lstStyle/>
          <a:p>
            <a:r>
              <a:rPr lang="fr-FR" b="1" dirty="0"/>
              <a:t>JavaScript dans un navigateur Web</a:t>
            </a:r>
            <a:r>
              <a:rPr lang="fr-FR" dirty="0"/>
              <a:t> </a:t>
            </a:r>
            <a:endParaRPr lang="en-US" dirty="0"/>
          </a:p>
        </p:txBody>
      </p:sp>
      <p:sp>
        <p:nvSpPr>
          <p:cNvPr id="3" name="Espace réservé du contenu 2">
            <a:extLst>
              <a:ext uri="{FF2B5EF4-FFF2-40B4-BE49-F238E27FC236}">
                <a16:creationId xmlns:a16="http://schemas.microsoft.com/office/drawing/2014/main" id="{8EBE9C57-060F-4902-96F2-E9D11571829A}"/>
              </a:ext>
            </a:extLst>
          </p:cNvPr>
          <p:cNvSpPr>
            <a:spLocks noGrp="1"/>
          </p:cNvSpPr>
          <p:nvPr>
            <p:ph idx="1"/>
          </p:nvPr>
        </p:nvSpPr>
        <p:spPr>
          <a:xfrm>
            <a:off x="539496" y="1435608"/>
            <a:ext cx="11409616" cy="2207706"/>
          </a:xfrm>
        </p:spPr>
        <p:txBody>
          <a:bodyPr>
            <a:normAutofit/>
          </a:bodyPr>
          <a:lstStyle/>
          <a:p>
            <a:r>
              <a:rPr lang="fr-FR" i="1" dirty="0"/>
              <a:t>JavaScript propose différents mécanismes permettant de faire interagir avec le </a:t>
            </a:r>
            <a:r>
              <a:rPr lang="fr-FR" b="1" i="1" dirty="0">
                <a:solidFill>
                  <a:srgbClr val="002060"/>
                </a:solidFill>
              </a:rPr>
              <a:t>DOM</a:t>
            </a:r>
            <a:r>
              <a:rPr lang="fr-FR" i="1" dirty="0"/>
              <a:t> et les éléments écrits avec les langages </a:t>
            </a:r>
            <a:r>
              <a:rPr lang="fr-FR" b="1" i="1" dirty="0">
                <a:solidFill>
                  <a:srgbClr val="002060"/>
                </a:solidFill>
              </a:rPr>
              <a:t>HTML</a:t>
            </a:r>
            <a:r>
              <a:rPr lang="fr-FR" i="1" dirty="0"/>
              <a:t>, </a:t>
            </a:r>
            <a:r>
              <a:rPr lang="fr-FR" b="1" i="1" dirty="0" err="1">
                <a:solidFill>
                  <a:srgbClr val="002060"/>
                </a:solidFill>
              </a:rPr>
              <a:t>xHTML</a:t>
            </a:r>
            <a:r>
              <a:rPr lang="fr-FR" i="1" dirty="0"/>
              <a:t> et </a:t>
            </a:r>
            <a:r>
              <a:rPr lang="fr-FR" b="1" i="1" dirty="0">
                <a:solidFill>
                  <a:srgbClr val="002060"/>
                </a:solidFill>
              </a:rPr>
              <a:t>CSS</a:t>
            </a:r>
            <a:r>
              <a:rPr lang="fr-FR" i="1" dirty="0"/>
              <a:t> d’une page Web avec les scripts JavaScript.</a:t>
            </a:r>
          </a:p>
          <a:p>
            <a:pPr marL="285750" indent="-285750">
              <a:buFont typeface="Arial" panose="020B0604020202020204" pitchFamily="34" charset="0"/>
              <a:buChar char="•"/>
            </a:pPr>
            <a:r>
              <a:rPr lang="fr-FR" b="1" dirty="0">
                <a:solidFill>
                  <a:srgbClr val="002060"/>
                </a:solidFill>
              </a:rPr>
              <a:t>DOM </a:t>
            </a:r>
            <a:r>
              <a:rPr lang="fr-FR" dirty="0">
                <a:solidFill>
                  <a:srgbClr val="002060"/>
                </a:solidFill>
              </a:rPr>
              <a:t>(Document Object Model) est </a:t>
            </a:r>
            <a:r>
              <a:rPr lang="fr-FR" dirty="0"/>
              <a:t>une représentation en mémoire d’un arbre XML normalisée sous forme d’objets. </a:t>
            </a:r>
          </a:p>
          <a:p>
            <a:pPr marL="285750" indent="-285750">
              <a:buFont typeface="Arial" panose="020B0604020202020204" pitchFamily="34" charset="0"/>
              <a:buChar char="•"/>
            </a:pPr>
            <a:r>
              <a:rPr lang="fr-FR" b="1" dirty="0" err="1">
                <a:solidFill>
                  <a:srgbClr val="002060"/>
                </a:solidFill>
              </a:rPr>
              <a:t>xHTML</a:t>
            </a:r>
            <a:r>
              <a:rPr lang="fr-FR" dirty="0"/>
              <a:t> (</a:t>
            </a:r>
            <a:r>
              <a:rPr lang="fr-FR" dirty="0">
                <a:solidFill>
                  <a:srgbClr val="002060"/>
                </a:solidFill>
              </a:rPr>
              <a:t>eXtensible HyperText Markup </a:t>
            </a:r>
            <a:r>
              <a:rPr lang="fr-FR" dirty="0" err="1">
                <a:solidFill>
                  <a:srgbClr val="002060"/>
                </a:solidFill>
              </a:rPr>
              <a:t>Language</a:t>
            </a:r>
            <a:r>
              <a:rPr lang="fr-FR" dirty="0"/>
              <a:t>): Positionné en tant que successeur du HTML, est un langage distinct, qui reformule le HTML. </a:t>
            </a:r>
          </a:p>
        </p:txBody>
      </p:sp>
      <p:sp>
        <p:nvSpPr>
          <p:cNvPr id="4" name="Espace réservé de la date 3">
            <a:extLst>
              <a:ext uri="{FF2B5EF4-FFF2-40B4-BE49-F238E27FC236}">
                <a16:creationId xmlns:a16="http://schemas.microsoft.com/office/drawing/2014/main" id="{E47DAF49-878E-4567-9BC5-9AF7D9AF7508}"/>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14B0688C-B876-49F5-90F9-91964BFC7C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1FFA834-F873-422B-B88D-95D8597AA09A}"/>
              </a:ext>
            </a:extLst>
          </p:cNvPr>
          <p:cNvSpPr>
            <a:spLocks noGrp="1"/>
          </p:cNvSpPr>
          <p:nvPr>
            <p:ph type="sldNum" sz="quarter" idx="12"/>
          </p:nvPr>
        </p:nvSpPr>
        <p:spPr/>
        <p:txBody>
          <a:bodyPr/>
          <a:lstStyle/>
          <a:p>
            <a:fld id="{8FDE5FCB-0159-4F81-83AE-67C33C270F12}" type="slidenum">
              <a:rPr lang="fr-FR" smtClean="0"/>
              <a:t>10</a:t>
            </a:fld>
            <a:endParaRPr lang="fr-FR"/>
          </a:p>
        </p:txBody>
      </p:sp>
      <p:pic>
        <p:nvPicPr>
          <p:cNvPr id="7" name="Image 6">
            <a:extLst>
              <a:ext uri="{FF2B5EF4-FFF2-40B4-BE49-F238E27FC236}">
                <a16:creationId xmlns:a16="http://schemas.microsoft.com/office/drawing/2014/main" id="{B782DB67-964A-4DFC-9130-5C963917FF30}"/>
              </a:ext>
            </a:extLst>
          </p:cNvPr>
          <p:cNvPicPr>
            <a:picLocks noChangeAspect="1"/>
          </p:cNvPicPr>
          <p:nvPr/>
        </p:nvPicPr>
        <p:blipFill>
          <a:blip r:embed="rId2"/>
          <a:stretch>
            <a:fillRect/>
          </a:stretch>
        </p:blipFill>
        <p:spPr>
          <a:xfrm>
            <a:off x="8256696" y="3429000"/>
            <a:ext cx="3692416" cy="2774952"/>
          </a:xfrm>
          <a:prstGeom prst="rect">
            <a:avLst/>
          </a:prstGeom>
        </p:spPr>
      </p:pic>
      <p:sp>
        <p:nvSpPr>
          <p:cNvPr id="8" name="Espace réservé du contenu 2">
            <a:extLst>
              <a:ext uri="{FF2B5EF4-FFF2-40B4-BE49-F238E27FC236}">
                <a16:creationId xmlns:a16="http://schemas.microsoft.com/office/drawing/2014/main" id="{61AAD673-F27E-4F63-88BA-875EBB8D7B01}"/>
              </a:ext>
            </a:extLst>
          </p:cNvPr>
          <p:cNvSpPr txBox="1">
            <a:spLocks/>
          </p:cNvSpPr>
          <p:nvPr/>
        </p:nvSpPr>
        <p:spPr>
          <a:xfrm>
            <a:off x="539496" y="3712623"/>
            <a:ext cx="7604379" cy="238814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0"/>
              </a:spcAft>
              <a:buFontTx/>
              <a:buNone/>
              <a:defRPr lang="en-US" sz="16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0"/>
              </a:spcAft>
              <a:buFont typeface="Arial" panose="020B0604020202020204" pitchFamily="34" charset="0"/>
              <a:buChar char="•"/>
              <a:defRPr lang="en-US" sz="14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514350" lvl="1" indent="-285750"/>
            <a:r>
              <a:rPr lang="fr-FR" dirty="0"/>
              <a:t>De ce fait, les pages Web utilisant le </a:t>
            </a:r>
            <a:r>
              <a:rPr lang="fr-FR" dirty="0" err="1"/>
              <a:t>xHTML</a:t>
            </a:r>
            <a:r>
              <a:rPr lang="fr-FR" dirty="0"/>
              <a:t> doivent être bien formées au sens XML. </a:t>
            </a:r>
          </a:p>
          <a:p>
            <a:pPr marL="514350" lvl="1" indent="-285750"/>
            <a:r>
              <a:rPr lang="fr-FR" dirty="0"/>
              <a:t>Toutes les balises doivent être correctement fermées et les attributs délimités par le caractère « ou ‘.</a:t>
            </a:r>
          </a:p>
          <a:p>
            <a:pPr marL="285750" indent="-285750">
              <a:buFont typeface="Arial" panose="020B0604020202020204" pitchFamily="34" charset="0"/>
              <a:buChar char="•"/>
            </a:pPr>
            <a:r>
              <a:rPr lang="fr-FR" b="1" dirty="0">
                <a:solidFill>
                  <a:srgbClr val="002060"/>
                </a:solidFill>
              </a:rPr>
              <a:t>CCS</a:t>
            </a:r>
            <a:r>
              <a:rPr lang="fr-FR" dirty="0">
                <a:solidFill>
                  <a:srgbClr val="002060"/>
                </a:solidFill>
              </a:rPr>
              <a:t> (</a:t>
            </a:r>
            <a:r>
              <a:rPr lang="fr-FR" dirty="0" err="1">
                <a:solidFill>
                  <a:srgbClr val="002060"/>
                </a:solidFill>
              </a:rPr>
              <a:t>Cascading</a:t>
            </a:r>
            <a:r>
              <a:rPr lang="fr-FR" dirty="0">
                <a:solidFill>
                  <a:srgbClr val="002060"/>
                </a:solidFill>
              </a:rPr>
              <a:t> Style Sheets) </a:t>
            </a:r>
            <a:r>
              <a:rPr lang="fr-FR" dirty="0"/>
              <a:t>adresse les problématiques d’affichage des pages HTML. </a:t>
            </a:r>
          </a:p>
          <a:p>
            <a:pPr marL="514350" lvl="1" indent="-285750"/>
            <a:r>
              <a:rPr lang="fr-FR" dirty="0"/>
              <a:t>Son objectif est de permettre une séparation claire entre la </a:t>
            </a:r>
            <a:r>
              <a:rPr lang="fr-FR" b="1" dirty="0"/>
              <a:t>structure</a:t>
            </a:r>
            <a:r>
              <a:rPr lang="fr-FR" dirty="0"/>
              <a:t> d’une page, par le biais des langages HTML ou </a:t>
            </a:r>
            <a:r>
              <a:rPr lang="fr-FR" dirty="0" err="1"/>
              <a:t>xHTML</a:t>
            </a:r>
            <a:r>
              <a:rPr lang="fr-FR" dirty="0"/>
              <a:t>, et sa </a:t>
            </a:r>
            <a:r>
              <a:rPr lang="fr-FR" b="1" dirty="0"/>
              <a:t>présentation</a:t>
            </a:r>
            <a:r>
              <a:rPr lang="fr-FR" dirty="0"/>
              <a:t>, décrite avec CSS</a:t>
            </a:r>
          </a:p>
        </p:txBody>
      </p:sp>
    </p:spTree>
    <p:extLst>
      <p:ext uri="{BB962C8B-B14F-4D97-AF65-F5344CB8AC3E}">
        <p14:creationId xmlns:p14="http://schemas.microsoft.com/office/powerpoint/2010/main" val="196021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Données utilisateurs problématiques</a:t>
            </a:r>
            <a:endParaRPr lang="en-US" sz="4320" dirty="0"/>
          </a:p>
        </p:txBody>
      </p:sp>
      <p:sp>
        <p:nvSpPr>
          <p:cNvPr id="3" name="Espace réservé du contenu 2"/>
          <p:cNvSpPr>
            <a:spLocks noGrp="1"/>
          </p:cNvSpPr>
          <p:nvPr>
            <p:ph idx="1"/>
          </p:nvPr>
        </p:nvSpPr>
        <p:spPr/>
        <p:txBody>
          <a:bodyPr/>
          <a:lstStyle/>
          <a:p>
            <a:r>
              <a:rPr lang="fr-FR" dirty="0"/>
              <a:t>Rien n’empêche les utilisateurs de:</a:t>
            </a:r>
          </a:p>
          <a:p>
            <a:pPr lvl="1"/>
            <a:r>
              <a:rPr lang="fr-FR" dirty="0"/>
              <a:t>envoyer le formulaire sans avoir rempli certains champs </a:t>
            </a:r>
          </a:p>
          <a:p>
            <a:pPr lvl="1"/>
            <a:r>
              <a:rPr lang="fr-FR" dirty="0"/>
              <a:t>donner des informations erronées</a:t>
            </a:r>
          </a:p>
          <a:p>
            <a:pPr lvl="2"/>
            <a:r>
              <a:rPr lang="fr-FR" dirty="0"/>
              <a:t>Texte à place d’un numéro de téléphone par exemple</a:t>
            </a:r>
          </a:p>
          <a:p>
            <a:pPr>
              <a:buFont typeface="Wingdings"/>
              <a:buChar char="à"/>
            </a:pPr>
            <a:r>
              <a:rPr lang="fr-FR" dirty="0"/>
              <a:t>Toujours vérifier la structure des données envoyées</a:t>
            </a:r>
          </a:p>
          <a:p>
            <a:pPr>
              <a:buFont typeface="Wingdings"/>
              <a:buChar char="à"/>
            </a:pPr>
            <a:endParaRPr lang="fr-FR" dirty="0"/>
          </a:p>
          <a:p>
            <a:r>
              <a:rPr lang="fr-FR" dirty="0"/>
              <a:t>Nous allons le « forcer » à </a:t>
            </a:r>
          </a:p>
          <a:p>
            <a:pPr lvl="1"/>
            <a:r>
              <a:rPr lang="fr-FR" dirty="0"/>
              <a:t>Renseigner quelque chose </a:t>
            </a:r>
          </a:p>
          <a:p>
            <a:pPr lvl="1"/>
            <a:r>
              <a:rPr lang="fr-FR" dirty="0"/>
              <a:t>Suivre la forme d’un numéro de téléphone (8 chiffres consécutifs)</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100</a:t>
            </a:fld>
            <a:endParaRPr lang="fr-FR"/>
          </a:p>
        </p:txBody>
      </p:sp>
      <p:sp>
        <p:nvSpPr>
          <p:cNvPr id="4" name="Espace réservé de la date 3">
            <a:extLst>
              <a:ext uri="{FF2B5EF4-FFF2-40B4-BE49-F238E27FC236}">
                <a16:creationId xmlns:a16="http://schemas.microsoft.com/office/drawing/2014/main" id="{0ADACEF4-9E52-4FD8-9B1B-800ADDB7A7D5}"/>
              </a:ext>
            </a:extLst>
          </p:cNvPr>
          <p:cNvSpPr>
            <a:spLocks noGrp="1"/>
          </p:cNvSpPr>
          <p:nvPr>
            <p:ph type="dt" sz="half" idx="10"/>
          </p:nvPr>
        </p:nvSpPr>
        <p:spPr/>
        <p:txBody>
          <a:bodyPr/>
          <a:lstStyle/>
          <a:p>
            <a:fld id="{F8261796-5461-4227-8CCA-A047E7F60762}" type="datetime1">
              <a:rPr lang="fr-FR" smtClean="0"/>
              <a:t>20/01/2021</a:t>
            </a:fld>
            <a:endParaRPr lang="fr-FR"/>
          </a:p>
        </p:txBody>
      </p:sp>
      <p:sp>
        <p:nvSpPr>
          <p:cNvPr id="6" name="Espace réservé du pied de page 5">
            <a:extLst>
              <a:ext uri="{FF2B5EF4-FFF2-40B4-BE49-F238E27FC236}">
                <a16:creationId xmlns:a16="http://schemas.microsoft.com/office/drawing/2014/main" id="{1AC836ED-65A1-4227-9CFF-C562ADF4DC88}"/>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3085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Première validation </a:t>
            </a:r>
            <a:r>
              <a:rPr lang="en-US" dirty="0" err="1"/>
              <a:t>en</a:t>
            </a:r>
            <a:r>
              <a:rPr lang="en-US" dirty="0"/>
              <a:t> HTML</a:t>
            </a:r>
          </a:p>
        </p:txBody>
      </p:sp>
      <p:sp>
        <p:nvSpPr>
          <p:cNvPr id="3" name="Espace réservé du contenu 2"/>
          <p:cNvSpPr>
            <a:spLocks noGrp="1"/>
          </p:cNvSpPr>
          <p:nvPr>
            <p:ph idx="1"/>
          </p:nvPr>
        </p:nvSpPr>
        <p:spPr/>
        <p:txBody>
          <a:bodyPr/>
          <a:lstStyle/>
          <a:p>
            <a:r>
              <a:rPr lang="fr-FR" dirty="0"/>
              <a:t>HTML possède déjà des attributs nous permettant de placer nos premières contraintes</a:t>
            </a:r>
          </a:p>
          <a:p>
            <a:pPr lvl="1"/>
            <a:r>
              <a:rPr lang="fr-FR" dirty="0"/>
              <a:t>attribut </a:t>
            </a:r>
            <a:r>
              <a:rPr lang="fr-FR" b="1" dirty="0" err="1"/>
              <a:t>required</a:t>
            </a:r>
            <a:r>
              <a:rPr lang="fr-FR" dirty="0"/>
              <a:t>: rend obligatoire le remplissage d’un champ</a:t>
            </a:r>
          </a:p>
          <a:p>
            <a:pPr lvl="1"/>
            <a:r>
              <a:rPr lang="fr-FR" dirty="0"/>
              <a:t>attributs </a:t>
            </a:r>
            <a:r>
              <a:rPr lang="fr-FR" b="1" dirty="0" err="1"/>
              <a:t>minlength</a:t>
            </a:r>
            <a:r>
              <a:rPr lang="fr-FR" dirty="0"/>
              <a:t> et </a:t>
            </a:r>
            <a:r>
              <a:rPr lang="fr-FR" b="1" dirty="0" err="1"/>
              <a:t>maxlength</a:t>
            </a:r>
            <a:r>
              <a:rPr lang="fr-FR" dirty="0"/>
              <a:t>: définir la taille d’un champ input type="</a:t>
            </a:r>
            <a:r>
              <a:rPr lang="fr-FR" dirty="0" err="1"/>
              <a:t>text</a:t>
            </a:r>
            <a:r>
              <a:rPr lang="fr-FR" dirty="0"/>
              <a:t>" </a:t>
            </a:r>
          </a:p>
          <a:p>
            <a:pPr lvl="1"/>
            <a:r>
              <a:rPr lang="fr-FR" dirty="0"/>
              <a:t>attributs </a:t>
            </a:r>
            <a:r>
              <a:rPr lang="fr-FR" b="1" dirty="0"/>
              <a:t>min</a:t>
            </a:r>
            <a:r>
              <a:rPr lang="fr-FR" dirty="0"/>
              <a:t> et </a:t>
            </a:r>
            <a:r>
              <a:rPr lang="fr-FR" b="1" dirty="0"/>
              <a:t>max:</a:t>
            </a:r>
            <a:r>
              <a:rPr lang="fr-FR" dirty="0"/>
              <a:t> pour les input type="</a:t>
            </a:r>
            <a:r>
              <a:rPr lang="fr-FR" b="1" dirty="0" err="1"/>
              <a:t>number</a:t>
            </a:r>
            <a:r>
              <a:rPr lang="fr-FR" dirty="0"/>
              <a:t>" et "</a:t>
            </a:r>
            <a:r>
              <a:rPr lang="fr-FR" b="1" dirty="0"/>
              <a:t>date</a:t>
            </a:r>
            <a:r>
              <a:rPr lang="fr-FR" dirty="0"/>
              <a:t>"  </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101</a:t>
            </a:fld>
            <a:endParaRPr lang="fr-F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145" y="3429000"/>
            <a:ext cx="6823710" cy="23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4F668F65-F6B7-4512-B68D-25DC13751050}"/>
              </a:ext>
            </a:extLst>
          </p:cNvPr>
          <p:cNvSpPr>
            <a:spLocks noGrp="1"/>
          </p:cNvSpPr>
          <p:nvPr>
            <p:ph type="dt" sz="half" idx="10"/>
          </p:nvPr>
        </p:nvSpPr>
        <p:spPr/>
        <p:txBody>
          <a:bodyPr/>
          <a:lstStyle/>
          <a:p>
            <a:fld id="{5EAFDAC8-9BAC-4465-8A0C-C95F315E08EA}" type="datetime1">
              <a:rPr lang="fr-FR" smtClean="0"/>
              <a:t>20/01/2021</a:t>
            </a:fld>
            <a:endParaRPr lang="fr-FR"/>
          </a:p>
        </p:txBody>
      </p:sp>
      <p:sp>
        <p:nvSpPr>
          <p:cNvPr id="6" name="Espace réservé du pied de page 5">
            <a:extLst>
              <a:ext uri="{FF2B5EF4-FFF2-40B4-BE49-F238E27FC236}">
                <a16:creationId xmlns:a16="http://schemas.microsoft.com/office/drawing/2014/main" id="{5F4BDB47-73BE-4A5A-AF9D-712F09773686}"/>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2452261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102</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392" y="0"/>
            <a:ext cx="9054157" cy="6712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73545C37-DC32-4AA2-A772-27B63968F185}"/>
              </a:ext>
            </a:extLst>
          </p:cNvPr>
          <p:cNvSpPr>
            <a:spLocks noGrp="1"/>
          </p:cNvSpPr>
          <p:nvPr>
            <p:ph type="dt" sz="half" idx="10"/>
          </p:nvPr>
        </p:nvSpPr>
        <p:spPr/>
        <p:txBody>
          <a:bodyPr/>
          <a:lstStyle/>
          <a:p>
            <a:fld id="{6AE68E3E-6303-481A-B782-22EE881786DB}" type="datetime1">
              <a:rPr lang="fr-FR" smtClean="0"/>
              <a:t>20/01/2021</a:t>
            </a:fld>
            <a:endParaRPr lang="fr-FR"/>
          </a:p>
        </p:txBody>
      </p:sp>
      <p:sp>
        <p:nvSpPr>
          <p:cNvPr id="6" name="Espace réservé du pied de page 5">
            <a:extLst>
              <a:ext uri="{FF2B5EF4-FFF2-40B4-BE49-F238E27FC236}">
                <a16:creationId xmlns:a16="http://schemas.microsoft.com/office/drawing/2014/main" id="{E55FB5F5-4E07-4466-A6D6-9FED44B4931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7154209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Validation </a:t>
            </a:r>
            <a:r>
              <a:rPr lang="en-US" dirty="0" err="1"/>
              <a:t>en</a:t>
            </a:r>
            <a:r>
              <a:rPr lang="en-US" dirty="0"/>
              <a:t> JavaScript</a:t>
            </a:r>
          </a:p>
        </p:txBody>
      </p:sp>
      <p:sp>
        <p:nvSpPr>
          <p:cNvPr id="3" name="Espace réservé du contenu 2"/>
          <p:cNvSpPr>
            <a:spLocks noGrp="1"/>
          </p:cNvSpPr>
          <p:nvPr>
            <p:ph idx="1"/>
          </p:nvPr>
        </p:nvSpPr>
        <p:spPr/>
        <p:txBody>
          <a:bodyPr>
            <a:normAutofit/>
          </a:bodyPr>
          <a:lstStyle/>
          <a:p>
            <a:r>
              <a:rPr lang="fr-FR" dirty="0"/>
              <a:t>Ce langage offre une vérification du coté client</a:t>
            </a:r>
          </a:p>
          <a:p>
            <a:pPr lvl="1"/>
            <a:r>
              <a:rPr lang="fr-FR" dirty="0"/>
              <a:t>des propriétés spécialement créées pour la validation d’éléments de formulaire </a:t>
            </a:r>
          </a:p>
          <a:p>
            <a:pPr lvl="1"/>
            <a:r>
              <a:rPr lang="fr-FR" dirty="0"/>
              <a:t>également d’utiliser nos </a:t>
            </a:r>
            <a:r>
              <a:rPr lang="fr-FR" dirty="0" err="1"/>
              <a:t>regex</a:t>
            </a:r>
            <a:endParaRPr lang="fr-FR" dirty="0"/>
          </a:p>
          <a:p>
            <a:r>
              <a:rPr lang="fr-FR" dirty="0"/>
              <a:t>Cela ne nous dispense pas d’effectuer également des vérifications de l’intégrité des données côté serveur (</a:t>
            </a:r>
            <a:r>
              <a:rPr lang="fr-FR" dirty="0" err="1"/>
              <a:t>Php</a:t>
            </a:r>
            <a:r>
              <a:rPr lang="fr-FR" dirty="0"/>
              <a:t>)</a:t>
            </a:r>
          </a:p>
          <a:p>
            <a:pPr lvl="1"/>
            <a:r>
              <a:rPr lang="fr-FR" dirty="0"/>
              <a:t>L’utilisateur peut désactiver JavaScript sur son navigateur </a:t>
            </a:r>
          </a:p>
          <a:p>
            <a:r>
              <a:rPr lang="fr-FR" dirty="0"/>
              <a:t>JavaScript sera</a:t>
            </a:r>
          </a:p>
          <a:p>
            <a:pPr lvl="1"/>
            <a:r>
              <a:rPr lang="fr-FR" dirty="0"/>
              <a:t>Utile pour les user bienveillants</a:t>
            </a:r>
          </a:p>
          <a:p>
            <a:pPr lvl="1"/>
            <a:r>
              <a:rPr lang="fr-FR" dirty="0"/>
              <a:t>Contournable pour ceux malveillants </a:t>
            </a:r>
          </a:p>
          <a:p>
            <a:pPr lvl="2"/>
            <a:r>
              <a:rPr lang="fr-FR" dirty="0"/>
              <a:t>Attaques toujours possibles</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103</a:t>
            </a:fld>
            <a:endParaRPr lang="fr-FR"/>
          </a:p>
        </p:txBody>
      </p:sp>
      <p:sp>
        <p:nvSpPr>
          <p:cNvPr id="4" name="Espace réservé de la date 3">
            <a:extLst>
              <a:ext uri="{FF2B5EF4-FFF2-40B4-BE49-F238E27FC236}">
                <a16:creationId xmlns:a16="http://schemas.microsoft.com/office/drawing/2014/main" id="{56858368-16D0-47BE-B521-585F9C21ED57}"/>
              </a:ext>
            </a:extLst>
          </p:cNvPr>
          <p:cNvSpPr>
            <a:spLocks noGrp="1"/>
          </p:cNvSpPr>
          <p:nvPr>
            <p:ph type="dt" sz="half" idx="10"/>
          </p:nvPr>
        </p:nvSpPr>
        <p:spPr/>
        <p:txBody>
          <a:bodyPr/>
          <a:lstStyle/>
          <a:p>
            <a:fld id="{38BB367F-8404-42C5-A039-A88F143E60CC}" type="datetime1">
              <a:rPr lang="fr-FR" smtClean="0"/>
              <a:t>20/01/2021</a:t>
            </a:fld>
            <a:endParaRPr lang="fr-FR"/>
          </a:p>
        </p:txBody>
      </p:sp>
      <p:sp>
        <p:nvSpPr>
          <p:cNvPr id="6" name="Espace réservé du pied de page 5">
            <a:extLst>
              <a:ext uri="{FF2B5EF4-FFF2-40B4-BE49-F238E27FC236}">
                <a16:creationId xmlns:a16="http://schemas.microsoft.com/office/drawing/2014/main" id="{A26AE659-0371-4933-A717-557F46E91762}"/>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40782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de validation </a:t>
            </a:r>
            <a:r>
              <a:rPr lang="en-US" dirty="0" err="1"/>
              <a:t>en</a:t>
            </a:r>
            <a:r>
              <a:rPr lang="en-US" dirty="0"/>
              <a:t> JS</a:t>
            </a:r>
          </a:p>
        </p:txBody>
      </p:sp>
      <p:sp>
        <p:nvSpPr>
          <p:cNvPr id="3" name="Espace réservé du contenu 2"/>
          <p:cNvSpPr>
            <a:spLocks noGrp="1"/>
          </p:cNvSpPr>
          <p:nvPr>
            <p:ph idx="1"/>
          </p:nvPr>
        </p:nvSpPr>
        <p:spPr/>
        <p:txBody>
          <a:bodyPr/>
          <a:lstStyle/>
          <a:p>
            <a:r>
              <a:rPr lang="en-US" dirty="0"/>
              <a:t>Pour le </a:t>
            </a:r>
            <a:r>
              <a:rPr lang="en-US" dirty="0" err="1"/>
              <a:t>formulaire</a:t>
            </a:r>
            <a:r>
              <a:rPr lang="en-US" dirty="0"/>
              <a:t> </a:t>
            </a:r>
            <a:r>
              <a:rPr lang="en-US" dirty="0" err="1"/>
              <a:t>précédent</a:t>
            </a:r>
            <a:r>
              <a:rPr lang="en-US" dirty="0"/>
              <a:t>, </a:t>
            </a:r>
            <a:r>
              <a:rPr lang="fr-FR" dirty="0"/>
              <a:t>nous voulons vérifier:</a:t>
            </a:r>
          </a:p>
          <a:p>
            <a:pPr lvl="1"/>
            <a:r>
              <a:rPr lang="fr-FR" dirty="0"/>
              <a:t>Le champ n’est pas vide ;</a:t>
            </a:r>
          </a:p>
          <a:p>
            <a:pPr lvl="1"/>
            <a:r>
              <a:rPr lang="fr-FR" dirty="0"/>
              <a:t>Le champ ne contient que des lettres (accentuées ou pas), des tirets et des espaces (pour gérer les prénoms composés) ;</a:t>
            </a:r>
          </a:p>
          <a:p>
            <a:pPr lvl="1"/>
            <a:r>
              <a:rPr lang="fr-FR" dirty="0"/>
              <a:t>Le champ contient entre 2 et 30 caractères;</a:t>
            </a:r>
          </a:p>
          <a:p>
            <a:pPr lvl="1"/>
            <a:r>
              <a:rPr lang="fr-FR" dirty="0"/>
              <a:t>Aussi</a:t>
            </a:r>
          </a:p>
          <a:p>
            <a:pPr lvl="2"/>
            <a:r>
              <a:rPr lang="fr-FR" dirty="0"/>
              <a:t>afficher un message d’erreur lorsque le champ n’est pas (bien) rempli </a:t>
            </a:r>
          </a:p>
          <a:p>
            <a:pPr lvl="2"/>
            <a:r>
              <a:rPr lang="fr-FR" dirty="0"/>
              <a:t>avec une indication sur l’erreur rencontrée</a:t>
            </a:r>
          </a:p>
          <a:p>
            <a:endParaRPr lang="fr-FR" dirty="0"/>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104</a:t>
            </a:fld>
            <a:endParaRPr lang="fr-FR"/>
          </a:p>
        </p:txBody>
      </p:sp>
      <p:sp>
        <p:nvSpPr>
          <p:cNvPr id="4" name="Espace réservé de la date 3">
            <a:extLst>
              <a:ext uri="{FF2B5EF4-FFF2-40B4-BE49-F238E27FC236}">
                <a16:creationId xmlns:a16="http://schemas.microsoft.com/office/drawing/2014/main" id="{6C6E567E-7B02-41A3-B673-3D02FCF8D720}"/>
              </a:ext>
            </a:extLst>
          </p:cNvPr>
          <p:cNvSpPr>
            <a:spLocks noGrp="1"/>
          </p:cNvSpPr>
          <p:nvPr>
            <p:ph type="dt" sz="half" idx="10"/>
          </p:nvPr>
        </p:nvSpPr>
        <p:spPr/>
        <p:txBody>
          <a:bodyPr/>
          <a:lstStyle/>
          <a:p>
            <a:fld id="{8ABAEB04-31B6-409A-8145-3CDFFB546D30}" type="datetime1">
              <a:rPr lang="fr-FR" smtClean="0"/>
              <a:t>20/01/2021</a:t>
            </a:fld>
            <a:endParaRPr lang="fr-FR"/>
          </a:p>
        </p:txBody>
      </p:sp>
      <p:sp>
        <p:nvSpPr>
          <p:cNvPr id="6" name="Espace réservé du pied de page 5">
            <a:extLst>
              <a:ext uri="{FF2B5EF4-FFF2-40B4-BE49-F238E27FC236}">
                <a16:creationId xmlns:a16="http://schemas.microsoft.com/office/drawing/2014/main" id="{1C66D57F-CFB1-4613-8D62-268970680B07}"/>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550646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105</a:t>
            </a:fld>
            <a:endParaRPr lang="fr-F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445" y="288923"/>
            <a:ext cx="7932420" cy="53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descr="Si le prÃ©nom est manquant, le formulaire ne sâenvoie pas et un message dâerreur sâaffiche"/>
          <p:cNvPicPr>
            <a:picLocks noChangeAspect="1" noChangeArrowheads="1"/>
          </p:cNvPicPr>
          <p:nvPr/>
        </p:nvPicPr>
        <p:blipFill rotWithShape="1">
          <a:blip r:embed="rId3">
            <a:extLst>
              <a:ext uri="{28A0092B-C50C-407E-A947-70E740481C1C}">
                <a14:useLocalDpi xmlns:a14="http://schemas.microsoft.com/office/drawing/2010/main" val="0"/>
              </a:ext>
            </a:extLst>
          </a:blip>
          <a:srcRect r="29338"/>
          <a:stretch/>
        </p:blipFill>
        <p:spPr bwMode="auto">
          <a:xfrm>
            <a:off x="539496" y="3943757"/>
            <a:ext cx="5605224" cy="238887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590CD39-25F3-4CCC-9F26-9CF24E9A2030}"/>
              </a:ext>
            </a:extLst>
          </p:cNvPr>
          <p:cNvSpPr>
            <a:spLocks noGrp="1"/>
          </p:cNvSpPr>
          <p:nvPr>
            <p:ph type="dt" sz="half" idx="10"/>
          </p:nvPr>
        </p:nvSpPr>
        <p:spPr/>
        <p:txBody>
          <a:bodyPr/>
          <a:lstStyle/>
          <a:p>
            <a:fld id="{D0B6B001-F06E-48AC-8975-AE8D8FD2D822}" type="datetime1">
              <a:rPr lang="fr-FR" smtClean="0"/>
              <a:t>20/01/2021</a:t>
            </a:fld>
            <a:endParaRPr lang="fr-FR"/>
          </a:p>
        </p:txBody>
      </p:sp>
      <p:sp>
        <p:nvSpPr>
          <p:cNvPr id="6" name="Espace réservé du pied de page 5">
            <a:extLst>
              <a:ext uri="{FF2B5EF4-FFF2-40B4-BE49-F238E27FC236}">
                <a16:creationId xmlns:a16="http://schemas.microsoft.com/office/drawing/2014/main" id="{CD145D99-48EF-4BCB-A8DF-F40F427E54BE}"/>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788593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Event.</a:t>
            </a:r>
            <a:r>
              <a:rPr lang="fr-FR" dirty="0"/>
              <a:t> </a:t>
            </a:r>
            <a:r>
              <a:rPr lang="fr-FR" dirty="0" err="1"/>
              <a:t>preventDefault</a:t>
            </a:r>
            <a:r>
              <a:rPr lang="fr-FR" dirty="0"/>
              <a:t>()</a:t>
            </a:r>
            <a:endParaRPr lang="en-US" dirty="0"/>
          </a:p>
        </p:txBody>
      </p:sp>
      <p:sp>
        <p:nvSpPr>
          <p:cNvPr id="3" name="Espace réservé du contenu 2"/>
          <p:cNvSpPr>
            <a:spLocks noGrp="1"/>
          </p:cNvSpPr>
          <p:nvPr>
            <p:ph idx="1"/>
          </p:nvPr>
        </p:nvSpPr>
        <p:spPr/>
        <p:txBody>
          <a:bodyPr/>
          <a:lstStyle/>
          <a:p>
            <a:r>
              <a:rPr lang="fr-FR" dirty="0"/>
              <a:t>La méthode </a:t>
            </a:r>
            <a:r>
              <a:rPr lang="fr-FR" b="1" dirty="0" err="1"/>
              <a:t>preventDefault</a:t>
            </a:r>
            <a:r>
              <a:rPr lang="fr-FR" dirty="0"/>
              <a:t> () annule l'événement s'il est annulable, ce qui signifie que l'action par défaut qui appartient à l'événement ne se produira pas</a:t>
            </a:r>
          </a:p>
          <a:p>
            <a:r>
              <a:rPr lang="fr-FR" dirty="0"/>
              <a:t>Par exemple, cela peut être utile lorsque:</a:t>
            </a:r>
          </a:p>
          <a:p>
            <a:pPr lvl="1"/>
            <a:r>
              <a:rPr lang="fr-FR" dirty="0"/>
              <a:t>En cliquant sur un bouton "Envoyer", l'empêcher de soumettre un formulaire</a:t>
            </a:r>
          </a:p>
          <a:p>
            <a:pPr lvl="1"/>
            <a:r>
              <a:rPr lang="fr-FR" dirty="0"/>
              <a:t>En cliquant sur un lien, empêchez le lien de suivre l'URL</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106</a:t>
            </a:fld>
            <a:endParaRPr lang="fr-FR"/>
          </a:p>
        </p:txBody>
      </p:sp>
      <p:sp>
        <p:nvSpPr>
          <p:cNvPr id="4" name="Espace réservé de la date 3">
            <a:extLst>
              <a:ext uri="{FF2B5EF4-FFF2-40B4-BE49-F238E27FC236}">
                <a16:creationId xmlns:a16="http://schemas.microsoft.com/office/drawing/2014/main" id="{9091E4B5-4AFE-40F7-9D65-D748E49480DF}"/>
              </a:ext>
            </a:extLst>
          </p:cNvPr>
          <p:cNvSpPr>
            <a:spLocks noGrp="1"/>
          </p:cNvSpPr>
          <p:nvPr>
            <p:ph type="dt" sz="half" idx="10"/>
          </p:nvPr>
        </p:nvSpPr>
        <p:spPr/>
        <p:txBody>
          <a:bodyPr/>
          <a:lstStyle/>
          <a:p>
            <a:fld id="{947C9620-29BC-403B-A622-1AB7CA9E18B6}" type="datetime1">
              <a:rPr lang="fr-FR" smtClean="0"/>
              <a:t>20/01/2021</a:t>
            </a:fld>
            <a:endParaRPr lang="fr-FR"/>
          </a:p>
        </p:txBody>
      </p:sp>
      <p:sp>
        <p:nvSpPr>
          <p:cNvPr id="6" name="Espace réservé du pied de page 5">
            <a:extLst>
              <a:ext uri="{FF2B5EF4-FFF2-40B4-BE49-F238E27FC236}">
                <a16:creationId xmlns:a16="http://schemas.microsoft.com/office/drawing/2014/main" id="{7C2BA346-9FF8-44D7-82B1-2CA0448F58D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33242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107</a:t>
            </a:fld>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0"/>
            <a:ext cx="74295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9E683E21-99C0-439D-BF73-75AA6161D18A}"/>
              </a:ext>
            </a:extLst>
          </p:cNvPr>
          <p:cNvSpPr>
            <a:spLocks noGrp="1"/>
          </p:cNvSpPr>
          <p:nvPr>
            <p:ph type="dt" sz="half" idx="10"/>
          </p:nvPr>
        </p:nvSpPr>
        <p:spPr/>
        <p:txBody>
          <a:bodyPr/>
          <a:lstStyle/>
          <a:p>
            <a:fld id="{1AC4BF6C-B296-4E1E-8AA6-A090483F047F}" type="datetime1">
              <a:rPr lang="fr-FR" smtClean="0"/>
              <a:t>20/01/2021</a:t>
            </a:fld>
            <a:endParaRPr lang="fr-FR"/>
          </a:p>
        </p:txBody>
      </p:sp>
      <p:sp>
        <p:nvSpPr>
          <p:cNvPr id="6" name="Espace réservé du pied de page 5">
            <a:extLst>
              <a:ext uri="{FF2B5EF4-FFF2-40B4-BE49-F238E27FC236}">
                <a16:creationId xmlns:a16="http://schemas.microsoft.com/office/drawing/2014/main" id="{9E13869A-476D-491D-A6FA-13B3E8318D5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0794344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Qualité</a:t>
            </a:r>
            <a:r>
              <a:rPr lang="en-US" dirty="0"/>
              <a:t> des </a:t>
            </a:r>
            <a:r>
              <a:rPr lang="en-US" dirty="0" err="1"/>
              <a:t>données</a:t>
            </a:r>
            <a:r>
              <a:rPr lang="en-US" dirty="0"/>
              <a:t> </a:t>
            </a:r>
            <a:r>
              <a:rPr lang="en-US" dirty="0" err="1"/>
              <a:t>envoyées</a:t>
            </a:r>
            <a:endParaRPr lang="en-US" dirty="0"/>
          </a:p>
        </p:txBody>
      </p:sp>
      <p:sp>
        <p:nvSpPr>
          <p:cNvPr id="3" name="Espace réservé du contenu 2"/>
          <p:cNvSpPr>
            <a:spLocks noGrp="1"/>
          </p:cNvSpPr>
          <p:nvPr>
            <p:ph idx="1"/>
          </p:nvPr>
        </p:nvSpPr>
        <p:spPr/>
        <p:txBody>
          <a:bodyPr/>
          <a:lstStyle/>
          <a:p>
            <a:r>
              <a:rPr lang="fr-FR" dirty="0"/>
              <a:t>Nous n’allons autoriser que les lettres, les apostrophes, les tirets et les espaces pour ce champ</a:t>
            </a:r>
          </a:p>
          <a:p>
            <a:r>
              <a:rPr lang="fr-FR" dirty="0"/>
              <a:t>De plus, nous n’autoriserons l’utilisation de majuscule qu’en début de mot et nous n’autoriserons pas les tirets en début ou en fin de chaîne</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108</a:t>
            </a:fld>
            <a:endParaRPr lang="fr-FR"/>
          </a:p>
        </p:txBody>
      </p:sp>
      <p:sp>
        <p:nvSpPr>
          <p:cNvPr id="4" name="Espace réservé de la date 3">
            <a:extLst>
              <a:ext uri="{FF2B5EF4-FFF2-40B4-BE49-F238E27FC236}">
                <a16:creationId xmlns:a16="http://schemas.microsoft.com/office/drawing/2014/main" id="{B4B5A97F-3B72-4446-94C2-AE85FA5AD5DA}"/>
              </a:ext>
            </a:extLst>
          </p:cNvPr>
          <p:cNvSpPr>
            <a:spLocks noGrp="1"/>
          </p:cNvSpPr>
          <p:nvPr>
            <p:ph type="dt" sz="half" idx="10"/>
          </p:nvPr>
        </p:nvSpPr>
        <p:spPr/>
        <p:txBody>
          <a:bodyPr/>
          <a:lstStyle/>
          <a:p>
            <a:fld id="{AA375F68-2397-4ABE-82CA-0FE2B12CD98F}" type="datetime1">
              <a:rPr lang="fr-FR" smtClean="0"/>
              <a:t>20/01/2021</a:t>
            </a:fld>
            <a:endParaRPr lang="fr-FR"/>
          </a:p>
        </p:txBody>
      </p:sp>
      <p:sp>
        <p:nvSpPr>
          <p:cNvPr id="6" name="Espace réservé du pied de page 5">
            <a:extLst>
              <a:ext uri="{FF2B5EF4-FFF2-40B4-BE49-F238E27FC236}">
                <a16:creationId xmlns:a16="http://schemas.microsoft.com/office/drawing/2014/main" id="{93861224-94D2-4B25-8C49-04C366A03299}"/>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3390971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109</a:t>
            </a:fld>
            <a:endParaRPr lang="fr-F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73403" y="1"/>
            <a:ext cx="8538210" cy="6892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54E0C7B4-8B0F-4A9A-8FFC-2759F9DA8178}"/>
              </a:ext>
            </a:extLst>
          </p:cNvPr>
          <p:cNvSpPr>
            <a:spLocks noGrp="1"/>
          </p:cNvSpPr>
          <p:nvPr>
            <p:ph type="dt" sz="half" idx="10"/>
          </p:nvPr>
        </p:nvSpPr>
        <p:spPr/>
        <p:txBody>
          <a:bodyPr/>
          <a:lstStyle/>
          <a:p>
            <a:fld id="{012EDE50-BDC5-4E8B-9A07-453E687845BD}" type="datetime1">
              <a:rPr lang="fr-FR" smtClean="0"/>
              <a:t>20/01/2021</a:t>
            </a:fld>
            <a:endParaRPr lang="fr-FR"/>
          </a:p>
        </p:txBody>
      </p:sp>
      <p:sp>
        <p:nvSpPr>
          <p:cNvPr id="6" name="Espace réservé du pied de page 5">
            <a:extLst>
              <a:ext uri="{FF2B5EF4-FFF2-40B4-BE49-F238E27FC236}">
                <a16:creationId xmlns:a16="http://schemas.microsoft.com/office/drawing/2014/main" id="{A72D0593-09DE-4A18-977A-919CD0E13E53}"/>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180168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CF21FB-E14D-4F5D-8394-187F109630B0}"/>
              </a:ext>
            </a:extLst>
          </p:cNvPr>
          <p:cNvSpPr>
            <a:spLocks noGrp="1"/>
          </p:cNvSpPr>
          <p:nvPr>
            <p:ph type="title"/>
          </p:nvPr>
        </p:nvSpPr>
        <p:spPr/>
        <p:txBody>
          <a:bodyPr/>
          <a:lstStyle/>
          <a:p>
            <a:r>
              <a:rPr lang="fr-FR" dirty="0"/>
              <a:t>Types de navigateurs et c</a:t>
            </a:r>
            <a:r>
              <a:rPr lang="en-US" dirty="0" err="1"/>
              <a:t>ompatibilité</a:t>
            </a:r>
            <a:r>
              <a:rPr lang="en-US" dirty="0"/>
              <a:t> inter </a:t>
            </a:r>
            <a:r>
              <a:rPr lang="en-US" dirty="0" err="1"/>
              <a:t>Navigateurs</a:t>
            </a:r>
            <a:r>
              <a:rPr lang="fr-FR" dirty="0"/>
              <a:t>, </a:t>
            </a:r>
          </a:p>
        </p:txBody>
      </p:sp>
      <p:sp>
        <p:nvSpPr>
          <p:cNvPr id="3" name="Espace réservé du contenu 2">
            <a:extLst>
              <a:ext uri="{FF2B5EF4-FFF2-40B4-BE49-F238E27FC236}">
                <a16:creationId xmlns:a16="http://schemas.microsoft.com/office/drawing/2014/main" id="{2651AB55-9FEB-4D0B-9E28-A745984D8608}"/>
              </a:ext>
            </a:extLst>
          </p:cNvPr>
          <p:cNvSpPr>
            <a:spLocks noGrp="1"/>
          </p:cNvSpPr>
          <p:nvPr>
            <p:ph sz="quarter" idx="10"/>
          </p:nvPr>
        </p:nvSpPr>
        <p:spPr>
          <a:xfrm>
            <a:off x="539496" y="1435607"/>
            <a:ext cx="11113008" cy="4521841"/>
          </a:xfrm>
        </p:spPr>
        <p:txBody>
          <a:bodyPr>
            <a:normAutofit/>
          </a:bodyPr>
          <a:lstStyle/>
          <a:p>
            <a:pPr marL="285750" indent="-285750">
              <a:buFont typeface="Arial" panose="020B0604020202020204" pitchFamily="34" charset="0"/>
              <a:buChar char="•"/>
            </a:pPr>
            <a:r>
              <a:rPr lang="en-US" sz="1600" dirty="0"/>
              <a:t>Le site "</a:t>
            </a:r>
            <a:r>
              <a:rPr lang="en-US" sz="1600" b="1" dirty="0"/>
              <a:t>Can I use</a:t>
            </a:r>
            <a:r>
              <a:rPr lang="en-US" sz="1600" dirty="0"/>
              <a:t>" </a:t>
            </a:r>
            <a:r>
              <a:rPr lang="fr-FR" sz="1600" dirty="0"/>
              <a:t>fournit des tables de support de navigateur à jour pour le soutien des technologies Web </a:t>
            </a:r>
            <a:r>
              <a:rPr lang="fr-FR" sz="1600" b="1" dirty="0" err="1"/>
              <a:t>front-end</a:t>
            </a:r>
            <a:r>
              <a:rPr lang="fr-FR" sz="1600" dirty="0"/>
              <a:t> sur les navigateurs Web de bureau et mobiles.</a:t>
            </a:r>
          </a:p>
          <a:p>
            <a:r>
              <a:rPr lang="fr-FR" sz="1800" dirty="0">
                <a:hlinkClick r:id="rId2"/>
              </a:rPr>
              <a:t>https://caniuse.com/</a:t>
            </a:r>
            <a:r>
              <a:rPr lang="fr-FR" sz="1800" dirty="0"/>
              <a:t> </a:t>
            </a:r>
          </a:p>
        </p:txBody>
      </p:sp>
      <p:sp>
        <p:nvSpPr>
          <p:cNvPr id="4" name="Espace réservé de la date 3">
            <a:extLst>
              <a:ext uri="{FF2B5EF4-FFF2-40B4-BE49-F238E27FC236}">
                <a16:creationId xmlns:a16="http://schemas.microsoft.com/office/drawing/2014/main" id="{2A0F9B82-CE27-4D03-B4A1-59DB178CD492}"/>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67A64C44-8D1F-4C55-9C2A-0324A5969AF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6672553-4517-4F9B-A663-12879AD9F9D7}"/>
              </a:ext>
            </a:extLst>
          </p:cNvPr>
          <p:cNvSpPr>
            <a:spLocks noGrp="1"/>
          </p:cNvSpPr>
          <p:nvPr>
            <p:ph type="sldNum" sz="quarter" idx="4"/>
          </p:nvPr>
        </p:nvSpPr>
        <p:spPr/>
        <p:txBody>
          <a:bodyPr/>
          <a:lstStyle/>
          <a:p>
            <a:pPr rtl="0"/>
            <a:fld id="{9860EDB8-5305-433F-BE41-D7A86D811DB3}" type="slidenum">
              <a:rPr lang="fr-FR" noProof="0" smtClean="0"/>
              <a:pPr rtl="0"/>
              <a:t>11</a:t>
            </a:fld>
            <a:endParaRPr lang="fr-FR" noProof="0" dirty="0"/>
          </a:p>
        </p:txBody>
      </p:sp>
      <p:pic>
        <p:nvPicPr>
          <p:cNvPr id="7" name="Image 6">
            <a:extLst>
              <a:ext uri="{FF2B5EF4-FFF2-40B4-BE49-F238E27FC236}">
                <a16:creationId xmlns:a16="http://schemas.microsoft.com/office/drawing/2014/main" id="{A6521D9C-BA1C-48E0-9834-7499661D0326}"/>
              </a:ext>
            </a:extLst>
          </p:cNvPr>
          <p:cNvPicPr>
            <a:picLocks noChangeAspect="1"/>
          </p:cNvPicPr>
          <p:nvPr/>
        </p:nvPicPr>
        <p:blipFill>
          <a:blip r:embed="rId3"/>
          <a:stretch>
            <a:fillRect/>
          </a:stretch>
        </p:blipFill>
        <p:spPr>
          <a:xfrm>
            <a:off x="4148423" y="2286000"/>
            <a:ext cx="7504081" cy="3671448"/>
          </a:xfrm>
          <a:prstGeom prst="rect">
            <a:avLst/>
          </a:prstGeom>
        </p:spPr>
      </p:pic>
    </p:spTree>
    <p:extLst>
      <p:ext uri="{BB962C8B-B14F-4D97-AF65-F5344CB8AC3E}">
        <p14:creationId xmlns:p14="http://schemas.microsoft.com/office/powerpoint/2010/main" val="32747060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contenu 2"/>
          <p:cNvSpPr>
            <a:spLocks noGrp="1"/>
          </p:cNvSpPr>
          <p:nvPr>
            <p:ph idx="1"/>
          </p:nvPr>
        </p:nvSpPr>
        <p:spPr/>
        <p:txBody>
          <a:bodyPr>
            <a:normAutofit fontScale="92500"/>
          </a:bodyPr>
          <a:lstStyle/>
          <a:p>
            <a:r>
              <a:rPr lang="fr-FR" dirty="0"/>
              <a:t>Partie 1: </a:t>
            </a:r>
          </a:p>
          <a:p>
            <a:pPr lvl="1"/>
            <a:r>
              <a:rPr lang="fr-FR" dirty="0"/>
              <a:t>Nous demandons à l’utilisateur de commencer soit par une lettre non accentuée en majuscule ou en minuscule, soit par l’un des caractères suivants : « </a:t>
            </a:r>
            <a:r>
              <a:rPr lang="fr-FR" dirty="0" err="1"/>
              <a:t>éèîïÉÈÎÏ</a:t>
            </a:r>
            <a:r>
              <a:rPr lang="fr-FR" dirty="0"/>
              <a:t> ».</a:t>
            </a:r>
          </a:p>
          <a:p>
            <a:pPr lvl="1"/>
            <a:r>
              <a:rPr lang="fr-FR" dirty="0"/>
              <a:t>cette première lettre est soit suivie par au moins une autre lettre en minuscule ou par l’un des caractères suivants : « </a:t>
            </a:r>
            <a:r>
              <a:rPr lang="fr-FR" dirty="0" err="1"/>
              <a:t>éèêàçîï</a:t>
            </a:r>
            <a:r>
              <a:rPr lang="fr-FR" dirty="0"/>
              <a:t> ». </a:t>
            </a:r>
          </a:p>
          <a:p>
            <a:pPr lvl="1"/>
            <a:r>
              <a:rPr lang="fr-FR" dirty="0"/>
              <a:t>Notez l’utilisation du signe + pour demander « au moins une autre… »</a:t>
            </a:r>
          </a:p>
          <a:p>
            <a:r>
              <a:rPr lang="fr-FR" dirty="0"/>
              <a:t>Partie 2:</a:t>
            </a:r>
          </a:p>
          <a:p>
            <a:pPr lvl="1"/>
            <a:r>
              <a:rPr lang="fr-FR" dirty="0"/>
              <a:t>concerne le second prénom (dans le cas d’un prénom composé par exemple, ou d’un prénom contenant un apostrophe)</a:t>
            </a:r>
          </a:p>
          <a:p>
            <a:pPr lvl="1"/>
            <a:r>
              <a:rPr lang="fr-FR" dirty="0"/>
              <a:t>doit être facultatif. Nous avons donc utilisé le signe ? sur toute cette partie en l’entourant au préalable par des parenthèses pour faire porter le point d’interrogation sur toute la partie de la </a:t>
            </a:r>
            <a:r>
              <a:rPr lang="fr-FR" dirty="0" err="1"/>
              <a:t>regex</a:t>
            </a:r>
            <a:r>
              <a:rPr lang="fr-FR" dirty="0"/>
              <a:t>.</a:t>
            </a:r>
          </a:p>
          <a:p>
            <a:pPr lvl="1"/>
            <a:r>
              <a:rPr lang="fr-FR" dirty="0"/>
              <a:t>commence soit par un apostrophe, un tiret ou un espace \s, puis se poursuit par le deuxième prénom en soi</a:t>
            </a:r>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110</a:t>
            </a:fld>
            <a:endParaRPr lang="fr-F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5015" y="491074"/>
            <a:ext cx="9726930" cy="605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264DB6DF-94A0-49A5-BD39-BB8054F03DB6}"/>
              </a:ext>
            </a:extLst>
          </p:cNvPr>
          <p:cNvSpPr>
            <a:spLocks noGrp="1"/>
          </p:cNvSpPr>
          <p:nvPr>
            <p:ph type="dt" sz="half" idx="10"/>
          </p:nvPr>
        </p:nvSpPr>
        <p:spPr/>
        <p:txBody>
          <a:bodyPr/>
          <a:lstStyle/>
          <a:p>
            <a:fld id="{A8ACEB65-1034-4111-ADE6-5D395AC7989E}" type="datetime1">
              <a:rPr lang="fr-FR" smtClean="0"/>
              <a:t>20/01/2021</a:t>
            </a:fld>
            <a:endParaRPr lang="fr-FR"/>
          </a:p>
        </p:txBody>
      </p:sp>
      <p:sp>
        <p:nvSpPr>
          <p:cNvPr id="6" name="Espace réservé du pied de page 5">
            <a:extLst>
              <a:ext uri="{FF2B5EF4-FFF2-40B4-BE49-F238E27FC236}">
                <a16:creationId xmlns:a16="http://schemas.microsoft.com/office/drawing/2014/main" id="{B2068964-9001-4A3E-8459-FA934E266000}"/>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22251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C8070-6F2B-4A6C-B120-D222CDEBEFE6}"/>
              </a:ext>
            </a:extLst>
          </p:cNvPr>
          <p:cNvSpPr>
            <a:spLocks noGrp="1"/>
          </p:cNvSpPr>
          <p:nvPr>
            <p:ph type="title"/>
          </p:nvPr>
        </p:nvSpPr>
        <p:spPr/>
        <p:txBody>
          <a:bodyPr>
            <a:normAutofit fontScale="90000"/>
          </a:bodyPr>
          <a:lstStyle/>
          <a:p>
            <a:r>
              <a:rPr lang="fr-FR" b="1" dirty="0"/>
              <a:t>3.1- Organisation des événements. Impact des événements sur les types de navigateurs et versions de DOM.</a:t>
            </a:r>
            <a:endParaRPr lang="en-US" dirty="0"/>
          </a:p>
        </p:txBody>
      </p:sp>
      <p:sp>
        <p:nvSpPr>
          <p:cNvPr id="3" name="Espace réservé du contenu 2">
            <a:extLst>
              <a:ext uri="{FF2B5EF4-FFF2-40B4-BE49-F238E27FC236}">
                <a16:creationId xmlns:a16="http://schemas.microsoft.com/office/drawing/2014/main" id="{63E6C6F7-5364-4E29-BF0B-431CA29E61A1}"/>
              </a:ext>
            </a:extLst>
          </p:cNvPr>
          <p:cNvSpPr>
            <a:spLocks noGrp="1"/>
          </p:cNvSpPr>
          <p:nvPr>
            <p:ph sz="quarter" idx="10"/>
          </p:nvPr>
        </p:nvSpPr>
        <p:spPr/>
        <p:txBody>
          <a:bodyPr>
            <a:normAutofit/>
          </a:bodyPr>
          <a:lstStyle/>
          <a:p>
            <a:r>
              <a:rPr lang="fr-FR" sz="1600" dirty="0"/>
              <a:t>Voir exercice de codage: Solution pour la gestion des transaction de revenus et de dépenses</a:t>
            </a:r>
          </a:p>
          <a:p>
            <a:endParaRPr lang="fr-FR" sz="1600" dirty="0"/>
          </a:p>
          <a:p>
            <a:r>
              <a:rPr lang="fr-FR" sz="1600" dirty="0">
                <a:hlinkClick r:id="rId2"/>
              </a:rPr>
              <a:t>https://github.com/bassemSeddik/formationJS-TS</a:t>
            </a:r>
            <a:endParaRPr lang="fr-FR" sz="1600" dirty="0"/>
          </a:p>
          <a:p>
            <a:r>
              <a:rPr lang="fr-FR" sz="1600" dirty="0"/>
              <a:t>(partie projet)</a:t>
            </a:r>
          </a:p>
        </p:txBody>
      </p:sp>
      <p:sp>
        <p:nvSpPr>
          <p:cNvPr id="4" name="Espace réservé de la date 3">
            <a:extLst>
              <a:ext uri="{FF2B5EF4-FFF2-40B4-BE49-F238E27FC236}">
                <a16:creationId xmlns:a16="http://schemas.microsoft.com/office/drawing/2014/main" id="{CD7889F6-3E46-4398-BD51-466543E34A51}"/>
              </a:ext>
            </a:extLst>
          </p:cNvPr>
          <p:cNvSpPr>
            <a:spLocks noGrp="1"/>
          </p:cNvSpPr>
          <p:nvPr>
            <p:ph type="dt" sz="half" idx="2"/>
          </p:nvPr>
        </p:nvSpPr>
        <p:spPr/>
        <p:txBody>
          <a:bodyPr/>
          <a:lstStyle/>
          <a:p>
            <a:pPr rtl="0"/>
            <a:fld id="{9E09784E-0F69-4CCE-A331-146ED90982CA}"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0E7671C-593B-42CD-B92A-1987C4286CA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1DCD4C5-AADE-4D16-8FAF-2BE1B28FC1EC}"/>
              </a:ext>
            </a:extLst>
          </p:cNvPr>
          <p:cNvSpPr>
            <a:spLocks noGrp="1"/>
          </p:cNvSpPr>
          <p:nvPr>
            <p:ph type="sldNum" sz="quarter" idx="4"/>
          </p:nvPr>
        </p:nvSpPr>
        <p:spPr/>
        <p:txBody>
          <a:bodyPr/>
          <a:lstStyle/>
          <a:p>
            <a:pPr rtl="0"/>
            <a:fld id="{9860EDB8-5305-433F-BE41-D7A86D811DB3}" type="slidenum">
              <a:rPr lang="fr-FR" noProof="0" smtClean="0"/>
              <a:pPr rtl="0"/>
              <a:t>111</a:t>
            </a:fld>
            <a:endParaRPr lang="fr-FR" noProof="0" dirty="0"/>
          </a:p>
        </p:txBody>
      </p:sp>
    </p:spTree>
    <p:extLst>
      <p:ext uri="{BB962C8B-B14F-4D97-AF65-F5344CB8AC3E}">
        <p14:creationId xmlns:p14="http://schemas.microsoft.com/office/powerpoint/2010/main" val="40325116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DEF034-F872-4A21-9E5F-A02C97B17E76}"/>
              </a:ext>
            </a:extLst>
          </p:cNvPr>
          <p:cNvSpPr>
            <a:spLocks noGrp="1"/>
          </p:cNvSpPr>
          <p:nvPr>
            <p:ph type="title"/>
          </p:nvPr>
        </p:nvSpPr>
        <p:spPr/>
        <p:txBody>
          <a:bodyPr>
            <a:normAutofit fontScale="90000"/>
          </a:bodyPr>
          <a:lstStyle/>
          <a:p>
            <a:r>
              <a:rPr lang="fr-FR" b="1" dirty="0"/>
              <a:t>3.2- Positionner des écouteurs sur des événements par programme et paramétrage de balises HTML.</a:t>
            </a:r>
            <a:endParaRPr lang="en-US" dirty="0"/>
          </a:p>
        </p:txBody>
      </p:sp>
      <p:sp>
        <p:nvSpPr>
          <p:cNvPr id="3" name="Espace réservé du contenu 2">
            <a:extLst>
              <a:ext uri="{FF2B5EF4-FFF2-40B4-BE49-F238E27FC236}">
                <a16:creationId xmlns:a16="http://schemas.microsoft.com/office/drawing/2014/main" id="{6FFFF70A-0177-4A9F-8BC4-A1946EB3DCE0}"/>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672FB284-206C-437D-BC9C-6F4DD55C977E}"/>
              </a:ext>
            </a:extLst>
          </p:cNvPr>
          <p:cNvSpPr>
            <a:spLocks noGrp="1"/>
          </p:cNvSpPr>
          <p:nvPr>
            <p:ph type="dt" sz="half" idx="2"/>
          </p:nvPr>
        </p:nvSpPr>
        <p:spPr/>
        <p:txBody>
          <a:bodyPr/>
          <a:lstStyle/>
          <a:p>
            <a:pPr rtl="0"/>
            <a:fld id="{5C583418-0B93-424B-AB0C-37DE068BC6A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FC66E20-F695-49A1-9842-1977EC4D557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70338C8-30CF-4F7C-86D3-F7C11D6B42AE}"/>
              </a:ext>
            </a:extLst>
          </p:cNvPr>
          <p:cNvSpPr>
            <a:spLocks noGrp="1"/>
          </p:cNvSpPr>
          <p:nvPr>
            <p:ph type="sldNum" sz="quarter" idx="4"/>
          </p:nvPr>
        </p:nvSpPr>
        <p:spPr/>
        <p:txBody>
          <a:bodyPr/>
          <a:lstStyle/>
          <a:p>
            <a:pPr rtl="0"/>
            <a:fld id="{9860EDB8-5305-433F-BE41-D7A86D811DB3}" type="slidenum">
              <a:rPr lang="fr-FR" noProof="0" smtClean="0"/>
              <a:pPr rtl="0"/>
              <a:t>112</a:t>
            </a:fld>
            <a:endParaRPr lang="fr-FR" noProof="0" dirty="0"/>
          </a:p>
        </p:txBody>
      </p:sp>
    </p:spTree>
    <p:extLst>
      <p:ext uri="{BB962C8B-B14F-4D97-AF65-F5344CB8AC3E}">
        <p14:creationId xmlns:p14="http://schemas.microsoft.com/office/powerpoint/2010/main" val="15703590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LES EXPRESSIONS REGULIERES</a:t>
            </a:r>
          </a:p>
        </p:txBody>
      </p:sp>
      <p:sp>
        <p:nvSpPr>
          <p:cNvPr id="5" name="Sous-titre 4"/>
          <p:cNvSpPr>
            <a:spLocks noGrp="1"/>
          </p:cNvSpPr>
          <p:nvPr>
            <p:ph type="subTitle" idx="1"/>
          </p:nvPr>
        </p:nvSpPr>
        <p:spPr/>
        <p:txBody>
          <a:bodyPr/>
          <a:lstStyle/>
          <a:p>
            <a:r>
              <a:rPr lang="en-US" dirty="0" err="1"/>
              <a:t>Fonction</a:t>
            </a:r>
            <a:r>
              <a:rPr lang="en-US" dirty="0"/>
              <a:t> </a:t>
            </a:r>
            <a:r>
              <a:rPr lang="en-US" b="1" dirty="0"/>
              <a:t>REGEX</a:t>
            </a:r>
            <a:r>
              <a:rPr lang="en-US" dirty="0"/>
              <a:t> sous JavaScript</a:t>
            </a:r>
            <a:endParaRPr lang="fr-FR" dirty="0"/>
          </a:p>
        </p:txBody>
      </p:sp>
      <p:sp>
        <p:nvSpPr>
          <p:cNvPr id="2" name="Espace réservé de la date 1">
            <a:extLst>
              <a:ext uri="{FF2B5EF4-FFF2-40B4-BE49-F238E27FC236}">
                <a16:creationId xmlns:a16="http://schemas.microsoft.com/office/drawing/2014/main" id="{135AD255-3228-4954-B1C3-0FF4BBDC8AF3}"/>
              </a:ext>
            </a:extLst>
          </p:cNvPr>
          <p:cNvSpPr>
            <a:spLocks noGrp="1"/>
          </p:cNvSpPr>
          <p:nvPr>
            <p:ph type="dt" sz="half" idx="10"/>
          </p:nvPr>
        </p:nvSpPr>
        <p:spPr/>
        <p:txBody>
          <a:bodyPr/>
          <a:lstStyle/>
          <a:p>
            <a:fld id="{5D700A24-2514-43C8-B963-5E8980C9BA84}" type="datetime1">
              <a:rPr lang="fr-FR" smtClean="0"/>
              <a:t>20/01/2021</a:t>
            </a:fld>
            <a:endParaRPr lang="fr-FR"/>
          </a:p>
        </p:txBody>
      </p:sp>
      <p:sp>
        <p:nvSpPr>
          <p:cNvPr id="3" name="Espace réservé du pied de page 2">
            <a:extLst>
              <a:ext uri="{FF2B5EF4-FFF2-40B4-BE49-F238E27FC236}">
                <a16:creationId xmlns:a16="http://schemas.microsoft.com/office/drawing/2014/main" id="{E15709CB-D2E6-4E85-A829-CBA797D46E9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96D2B26-0E83-4B63-A2CE-2654A854DCB0}"/>
              </a:ext>
            </a:extLst>
          </p:cNvPr>
          <p:cNvSpPr>
            <a:spLocks noGrp="1"/>
          </p:cNvSpPr>
          <p:nvPr>
            <p:ph type="sldNum" sz="quarter" idx="12"/>
          </p:nvPr>
        </p:nvSpPr>
        <p:spPr/>
        <p:txBody>
          <a:bodyPr/>
          <a:lstStyle/>
          <a:p>
            <a:fld id="{8FDE5FCB-0159-4F81-83AE-67C33C270F12}" type="slidenum">
              <a:rPr lang="fr-FR" smtClean="0"/>
              <a:t>113</a:t>
            </a:fld>
            <a:endParaRPr lang="fr-FR"/>
          </a:p>
        </p:txBody>
      </p:sp>
    </p:spTree>
    <p:extLst>
      <p:ext uri="{BB962C8B-B14F-4D97-AF65-F5344CB8AC3E}">
        <p14:creationId xmlns:p14="http://schemas.microsoft.com/office/powerpoint/2010/main" val="78000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Intoduction</a:t>
            </a:r>
            <a:endParaRPr lang="en-US" dirty="0"/>
          </a:p>
        </p:txBody>
      </p:sp>
      <p:sp>
        <p:nvSpPr>
          <p:cNvPr id="3" name="Espace réservé du contenu 2"/>
          <p:cNvSpPr>
            <a:spLocks noGrp="1"/>
          </p:cNvSpPr>
          <p:nvPr>
            <p:ph idx="1"/>
          </p:nvPr>
        </p:nvSpPr>
        <p:spPr>
          <a:xfrm>
            <a:off x="539495" y="1435607"/>
            <a:ext cx="10964843" cy="4740604"/>
          </a:xfrm>
        </p:spPr>
        <p:txBody>
          <a:bodyPr>
            <a:normAutofit/>
          </a:bodyPr>
          <a:lstStyle/>
          <a:p>
            <a:r>
              <a:rPr lang="fr-FR" sz="2000" dirty="0"/>
              <a:t>Les expressions régulières, ou « </a:t>
            </a:r>
            <a:r>
              <a:rPr lang="fr-FR" sz="2000" b="1" dirty="0" err="1"/>
              <a:t>regex</a:t>
            </a:r>
            <a:r>
              <a:rPr lang="fr-FR" sz="2000" dirty="0"/>
              <a:t> » , forment un langage à part qui:</a:t>
            </a:r>
          </a:p>
          <a:p>
            <a:pPr lvl="1"/>
            <a:r>
              <a:rPr lang="fr-FR" sz="1800" dirty="0"/>
              <a:t>n’appartient pas exclusivement au JavaScript </a:t>
            </a:r>
          </a:p>
          <a:p>
            <a:pPr lvl="1"/>
            <a:r>
              <a:rPr lang="fr-FR" sz="1800" dirty="0"/>
              <a:t>ne constitue pas non plus un langage de programmation non plu</a:t>
            </a:r>
          </a:p>
          <a:p>
            <a:pPr lvl="1"/>
            <a:r>
              <a:rPr lang="fr-FR" sz="1800" dirty="0"/>
              <a:t>Il est implémenté et mis en ouvre par plusieurs langages de programmation (PHP, Java, </a:t>
            </a:r>
            <a:r>
              <a:rPr lang="fr-FR" sz="1800" dirty="0" err="1"/>
              <a:t>Javascript</a:t>
            </a:r>
            <a:r>
              <a:rPr lang="fr-FR" sz="1800" dirty="0"/>
              <a:t>, etc.)</a:t>
            </a:r>
          </a:p>
          <a:p>
            <a:r>
              <a:rPr lang="fr-FR" sz="2000" dirty="0"/>
              <a:t>Une expression régulière </a:t>
            </a:r>
          </a:p>
          <a:p>
            <a:pPr lvl="1"/>
            <a:r>
              <a:rPr lang="fr-FR" sz="1800" dirty="0"/>
              <a:t>consiste en </a:t>
            </a:r>
            <a:r>
              <a:rPr lang="fr-FR" sz="1800" b="1" dirty="0"/>
              <a:t>une suite de caractères </a:t>
            </a:r>
            <a:r>
              <a:rPr lang="fr-FR" sz="1800" dirty="0"/>
              <a:t>qui forment, ensemble, un « pattern » de recherche</a:t>
            </a:r>
          </a:p>
          <a:p>
            <a:pPr lvl="1"/>
            <a:r>
              <a:rPr lang="fr-FR" sz="1800" dirty="0"/>
              <a:t>nous permet de vérifier la présence de certains caractères ou suites de caractères dans une chaine de </a:t>
            </a:r>
            <a:r>
              <a:rPr lang="fr-FR" sz="1800" dirty="0" err="1"/>
              <a:t>carctères</a:t>
            </a:r>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1D2C7637-B445-4A7B-B699-46F917DEC278}"/>
              </a:ext>
            </a:extLst>
          </p:cNvPr>
          <p:cNvSpPr>
            <a:spLocks noGrp="1"/>
          </p:cNvSpPr>
          <p:nvPr>
            <p:ph type="dt" sz="half" idx="10"/>
          </p:nvPr>
        </p:nvSpPr>
        <p:spPr/>
        <p:txBody>
          <a:bodyPr/>
          <a:lstStyle/>
          <a:p>
            <a:fld id="{35BD6699-17C5-48E1-90EA-3A2CC10EB64C}" type="datetime1">
              <a:rPr lang="fr-FR" smtClean="0"/>
              <a:t>20/01/2021</a:t>
            </a:fld>
            <a:endParaRPr lang="fr-FR"/>
          </a:p>
        </p:txBody>
      </p:sp>
      <p:sp>
        <p:nvSpPr>
          <p:cNvPr id="5" name="Espace réservé du pied de page 4">
            <a:extLst>
              <a:ext uri="{FF2B5EF4-FFF2-40B4-BE49-F238E27FC236}">
                <a16:creationId xmlns:a16="http://schemas.microsoft.com/office/drawing/2014/main" id="{02C2D583-08A5-4105-BB68-6EECF75876C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94ED642-971D-4CFA-A329-1E1EE61E06F8}"/>
              </a:ext>
            </a:extLst>
          </p:cNvPr>
          <p:cNvSpPr>
            <a:spLocks noGrp="1"/>
          </p:cNvSpPr>
          <p:nvPr>
            <p:ph type="sldNum" sz="quarter" idx="12"/>
          </p:nvPr>
        </p:nvSpPr>
        <p:spPr/>
        <p:txBody>
          <a:bodyPr/>
          <a:lstStyle/>
          <a:p>
            <a:fld id="{8FDE5FCB-0159-4F81-83AE-67C33C270F12}" type="slidenum">
              <a:rPr lang="fr-FR" smtClean="0"/>
              <a:t>114</a:t>
            </a:fld>
            <a:endParaRPr lang="fr-FR"/>
          </a:p>
        </p:txBody>
      </p:sp>
    </p:spTree>
    <p:extLst>
      <p:ext uri="{BB962C8B-B14F-4D97-AF65-F5344CB8AC3E}">
        <p14:creationId xmlns:p14="http://schemas.microsoft.com/office/powerpoint/2010/main" val="418627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Usages</a:t>
            </a:r>
          </a:p>
        </p:txBody>
      </p:sp>
      <p:sp>
        <p:nvSpPr>
          <p:cNvPr id="3" name="Espace réservé du contenu 2"/>
          <p:cNvSpPr>
            <a:spLocks noGrp="1"/>
          </p:cNvSpPr>
          <p:nvPr>
            <p:ph idx="1"/>
          </p:nvPr>
        </p:nvSpPr>
        <p:spPr>
          <a:xfrm>
            <a:off x="539496" y="1435607"/>
            <a:ext cx="10964842" cy="4612267"/>
          </a:xfrm>
        </p:spPr>
        <p:txBody>
          <a:bodyPr>
            <a:normAutofit/>
          </a:bodyPr>
          <a:lstStyle/>
          <a:p>
            <a:r>
              <a:rPr lang="fr-FR" sz="2000" dirty="0"/>
              <a:t>Les </a:t>
            </a:r>
            <a:r>
              <a:rPr lang="fr-FR" sz="2000" b="1" dirty="0" err="1"/>
              <a:t>regex</a:t>
            </a:r>
            <a:r>
              <a:rPr lang="fr-FR" sz="2000" dirty="0"/>
              <a:t> vont nous permettre par exemple de</a:t>
            </a:r>
          </a:p>
          <a:p>
            <a:pPr lvl="1"/>
            <a:r>
              <a:rPr lang="fr-FR" sz="1800" dirty="0"/>
              <a:t>vérifier qu’un utilisateur a bien mentionné une suite de dix chiffres dans le champ « numéro de téléphone » d’un formulaire d’inscription</a:t>
            </a:r>
          </a:p>
          <a:p>
            <a:r>
              <a:rPr lang="fr-FR" sz="2000" dirty="0"/>
              <a:t>Le JavaScript supporte les expressions régulières via son objet </a:t>
            </a:r>
            <a:r>
              <a:rPr lang="fr-FR" sz="2000" b="1" dirty="0" err="1"/>
              <a:t>regExp</a:t>
            </a:r>
            <a:r>
              <a:rPr lang="fr-FR" sz="2000" dirty="0"/>
              <a:t>, </a:t>
            </a:r>
          </a:p>
          <a:p>
            <a:pPr lvl="1"/>
            <a:r>
              <a:rPr lang="fr-FR" sz="1800" dirty="0"/>
              <a:t>possède des propriétés et méthodes qu'on va pouvoir utiliser avec nos expressions régulières</a:t>
            </a:r>
          </a:p>
          <a:p>
            <a:r>
              <a:rPr lang="fr-FR" sz="2000" dirty="0"/>
              <a:t>L’intérêt des expressions régulières, est dans leur capacités de généricité et précision</a:t>
            </a:r>
          </a:p>
          <a:p>
            <a:pPr lvl="1"/>
            <a:r>
              <a:rPr lang="fr-FR" sz="1800" dirty="0"/>
              <a:t>Correspondent à des séquences de caractères</a:t>
            </a:r>
          </a:p>
          <a:p>
            <a:pPr lvl="1"/>
            <a:endParaRPr lang="fr-FR" sz="1800" dirty="0"/>
          </a:p>
          <a:p>
            <a:endParaRPr lang="fr-FR" sz="2000" dirty="0"/>
          </a:p>
          <a:p>
            <a:endParaRPr lang="en-US" sz="2000" dirty="0"/>
          </a:p>
        </p:txBody>
      </p:sp>
      <p:sp>
        <p:nvSpPr>
          <p:cNvPr id="4" name="Espace réservé de la date 3">
            <a:extLst>
              <a:ext uri="{FF2B5EF4-FFF2-40B4-BE49-F238E27FC236}">
                <a16:creationId xmlns:a16="http://schemas.microsoft.com/office/drawing/2014/main" id="{765C6D64-31E1-4616-B087-38DBDF59FE85}"/>
              </a:ext>
            </a:extLst>
          </p:cNvPr>
          <p:cNvSpPr>
            <a:spLocks noGrp="1"/>
          </p:cNvSpPr>
          <p:nvPr>
            <p:ph type="dt" sz="half" idx="10"/>
          </p:nvPr>
        </p:nvSpPr>
        <p:spPr/>
        <p:txBody>
          <a:bodyPr/>
          <a:lstStyle/>
          <a:p>
            <a:fld id="{6640B9D2-9ED0-456B-B36B-C25DCCB6DF80}" type="datetime1">
              <a:rPr lang="fr-FR" smtClean="0"/>
              <a:t>20/01/2021</a:t>
            </a:fld>
            <a:endParaRPr lang="fr-FR"/>
          </a:p>
        </p:txBody>
      </p:sp>
      <p:sp>
        <p:nvSpPr>
          <p:cNvPr id="5" name="Espace réservé du pied de page 4">
            <a:extLst>
              <a:ext uri="{FF2B5EF4-FFF2-40B4-BE49-F238E27FC236}">
                <a16:creationId xmlns:a16="http://schemas.microsoft.com/office/drawing/2014/main" id="{F0979BEE-C6C7-4C3C-95E4-02C1401F51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99EDEFC-1F7D-43EA-81F2-C4E8B244323D}"/>
              </a:ext>
            </a:extLst>
          </p:cNvPr>
          <p:cNvSpPr>
            <a:spLocks noGrp="1"/>
          </p:cNvSpPr>
          <p:nvPr>
            <p:ph type="sldNum" sz="quarter" idx="12"/>
          </p:nvPr>
        </p:nvSpPr>
        <p:spPr/>
        <p:txBody>
          <a:bodyPr/>
          <a:lstStyle/>
          <a:p>
            <a:fld id="{8FDE5FCB-0159-4F81-83AE-67C33C270F12}" type="slidenum">
              <a:rPr lang="fr-FR" smtClean="0"/>
              <a:t>115</a:t>
            </a:fld>
            <a:endParaRPr lang="fr-FR"/>
          </a:p>
        </p:txBody>
      </p:sp>
    </p:spTree>
    <p:extLst>
      <p:ext uri="{BB962C8B-B14F-4D97-AF65-F5344CB8AC3E}">
        <p14:creationId xmlns:p14="http://schemas.microsoft.com/office/powerpoint/2010/main" val="148073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Syntaxe</a:t>
            </a:r>
            <a:r>
              <a:rPr lang="en-US" dirty="0"/>
              <a:t> des regex </a:t>
            </a:r>
          </a:p>
        </p:txBody>
      </p:sp>
      <p:sp>
        <p:nvSpPr>
          <p:cNvPr id="3" name="Espace réservé du contenu 2"/>
          <p:cNvSpPr>
            <a:spLocks noGrp="1"/>
          </p:cNvSpPr>
          <p:nvPr>
            <p:ph idx="1"/>
          </p:nvPr>
        </p:nvSpPr>
        <p:spPr>
          <a:xfrm>
            <a:off x="539495" y="1435607"/>
            <a:ext cx="10983131" cy="4708519"/>
          </a:xfrm>
        </p:spPr>
        <p:txBody>
          <a:bodyPr>
            <a:noAutofit/>
          </a:bodyPr>
          <a:lstStyle/>
          <a:p>
            <a:r>
              <a:rPr lang="fr-FR" sz="1800" dirty="0"/>
              <a:t>Pour construire une expression régulière, il suffit de</a:t>
            </a:r>
          </a:p>
          <a:p>
            <a:pPr lvl="1"/>
            <a:r>
              <a:rPr lang="fr-FR" sz="1600" dirty="0"/>
              <a:t>préciser une séquence de caractères </a:t>
            </a:r>
          </a:p>
          <a:p>
            <a:pPr lvl="1"/>
            <a:r>
              <a:rPr lang="fr-FR" sz="1600" dirty="0"/>
              <a:t>d’entourer cette séquence par des caractères d’encadrement</a:t>
            </a:r>
          </a:p>
          <a:p>
            <a:pPr lvl="2"/>
            <a:r>
              <a:rPr lang="fr-FR" sz="1600" dirty="0"/>
              <a:t>Vous pouvez choisir </a:t>
            </a:r>
            <a:r>
              <a:rPr lang="fr-FR" sz="1600" b="1" dirty="0"/>
              <a:t>n’importe quels caractères </a:t>
            </a:r>
            <a:r>
              <a:rPr lang="fr-FR" sz="1600" dirty="0"/>
              <a:t>d’encadrement,</a:t>
            </a:r>
          </a:p>
          <a:p>
            <a:pPr lvl="2"/>
            <a:r>
              <a:rPr lang="fr-FR" sz="1600" dirty="0"/>
              <a:t>écrivez le même caractère au début et à la fin de la </a:t>
            </a:r>
            <a:r>
              <a:rPr lang="fr-FR" sz="1600" dirty="0" err="1"/>
              <a:t>regex</a:t>
            </a:r>
            <a:r>
              <a:rPr lang="fr-FR" sz="1600" dirty="0"/>
              <a:t>.</a:t>
            </a:r>
          </a:p>
          <a:p>
            <a:r>
              <a:rPr lang="fr-FR" sz="1800" dirty="0"/>
              <a:t>Mais attention : Les expressions régulières utilisent beaucoup de caractères spéciaux pour permettre des recherches puissantes</a:t>
            </a:r>
          </a:p>
          <a:p>
            <a:pPr lvl="1"/>
            <a:r>
              <a:rPr lang="fr-FR" sz="1600" dirty="0"/>
              <a:t>ces caractères signifient donc quelque chose de précis dans le langage des expressions régulières</a:t>
            </a:r>
          </a:p>
          <a:p>
            <a:r>
              <a:rPr lang="fr-FR" sz="1800" dirty="0"/>
              <a:t>Conseil: utiliser le slash (« / ») comme caractère d’encadrement, </a:t>
            </a:r>
          </a:p>
          <a:p>
            <a:pPr lvl="1"/>
            <a:r>
              <a:rPr lang="fr-FR" sz="1600" dirty="0"/>
              <a:t>C’est un caractère qui ne va pas nous poser problème par la suite</a:t>
            </a:r>
          </a:p>
          <a:p>
            <a:endParaRPr lang="en-US" sz="1800" dirty="0"/>
          </a:p>
        </p:txBody>
      </p:sp>
      <p:sp>
        <p:nvSpPr>
          <p:cNvPr id="4" name="Espace réservé de la date 3">
            <a:extLst>
              <a:ext uri="{FF2B5EF4-FFF2-40B4-BE49-F238E27FC236}">
                <a16:creationId xmlns:a16="http://schemas.microsoft.com/office/drawing/2014/main" id="{578EBF5F-A6C7-4B56-822C-6C3826508B15}"/>
              </a:ext>
            </a:extLst>
          </p:cNvPr>
          <p:cNvSpPr>
            <a:spLocks noGrp="1"/>
          </p:cNvSpPr>
          <p:nvPr>
            <p:ph type="dt" sz="half" idx="10"/>
          </p:nvPr>
        </p:nvSpPr>
        <p:spPr/>
        <p:txBody>
          <a:bodyPr/>
          <a:lstStyle/>
          <a:p>
            <a:fld id="{42ED7E21-90CF-421A-B0DB-77125FDC119C}" type="datetime1">
              <a:rPr lang="fr-FR" smtClean="0"/>
              <a:t>20/01/2021</a:t>
            </a:fld>
            <a:endParaRPr lang="fr-FR"/>
          </a:p>
        </p:txBody>
      </p:sp>
      <p:sp>
        <p:nvSpPr>
          <p:cNvPr id="5" name="Espace réservé du pied de page 4">
            <a:extLst>
              <a:ext uri="{FF2B5EF4-FFF2-40B4-BE49-F238E27FC236}">
                <a16:creationId xmlns:a16="http://schemas.microsoft.com/office/drawing/2014/main" id="{79372309-B0C0-4FC0-8E2E-1140854275C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36FDFC-EAAC-4131-886F-3E6CBCC82104}"/>
              </a:ext>
            </a:extLst>
          </p:cNvPr>
          <p:cNvSpPr>
            <a:spLocks noGrp="1"/>
          </p:cNvSpPr>
          <p:nvPr>
            <p:ph type="sldNum" sz="quarter" idx="12"/>
          </p:nvPr>
        </p:nvSpPr>
        <p:spPr/>
        <p:txBody>
          <a:bodyPr/>
          <a:lstStyle/>
          <a:p>
            <a:fld id="{8FDE5FCB-0159-4F81-83AE-67C33C270F12}" type="slidenum">
              <a:rPr lang="fr-FR" smtClean="0"/>
              <a:t>116</a:t>
            </a:fld>
            <a:endParaRPr lang="fr-FR"/>
          </a:p>
        </p:txBody>
      </p:sp>
    </p:spTree>
    <p:extLst>
      <p:ext uri="{BB962C8B-B14F-4D97-AF65-F5344CB8AC3E}">
        <p14:creationId xmlns:p14="http://schemas.microsoft.com/office/powerpoint/2010/main" val="89218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p:txBody>
          <a:bodyPr/>
          <a:lstStyle/>
          <a:p>
            <a:endParaRPr lang="en-US"/>
          </a:p>
        </p:txBody>
      </p:sp>
      <p:pic>
        <p:nvPicPr>
          <p:cNvPr id="2050" name="Picture 2" descr="CrÃ©ation de notre premiÃ¨re expression rÃ©guliÃ¨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21" y="1820702"/>
            <a:ext cx="9848502" cy="429985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2D5FB40-D081-4AAF-8701-3E805E83E4FC}"/>
              </a:ext>
            </a:extLst>
          </p:cNvPr>
          <p:cNvSpPr>
            <a:spLocks noGrp="1"/>
          </p:cNvSpPr>
          <p:nvPr>
            <p:ph type="dt" sz="half" idx="10"/>
          </p:nvPr>
        </p:nvSpPr>
        <p:spPr/>
        <p:txBody>
          <a:bodyPr/>
          <a:lstStyle/>
          <a:p>
            <a:fld id="{8BBF1807-5E03-4EF7-B7FE-99A73874D06C}" type="datetime1">
              <a:rPr lang="fr-FR" smtClean="0"/>
              <a:t>20/01/2021</a:t>
            </a:fld>
            <a:endParaRPr lang="fr-FR"/>
          </a:p>
        </p:txBody>
      </p:sp>
      <p:sp>
        <p:nvSpPr>
          <p:cNvPr id="5" name="Espace réservé du pied de page 4">
            <a:extLst>
              <a:ext uri="{FF2B5EF4-FFF2-40B4-BE49-F238E27FC236}">
                <a16:creationId xmlns:a16="http://schemas.microsoft.com/office/drawing/2014/main" id="{EB1D25E6-2986-4A77-AFDC-2F2AABCEC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F03E81-1FD1-4D25-AA53-74AA48A4DB30}"/>
              </a:ext>
            </a:extLst>
          </p:cNvPr>
          <p:cNvSpPr>
            <a:spLocks noGrp="1"/>
          </p:cNvSpPr>
          <p:nvPr>
            <p:ph type="sldNum" sz="quarter" idx="12"/>
          </p:nvPr>
        </p:nvSpPr>
        <p:spPr/>
        <p:txBody>
          <a:bodyPr/>
          <a:lstStyle/>
          <a:p>
            <a:fld id="{8FDE5FCB-0159-4F81-83AE-67C33C270F12}" type="slidenum">
              <a:rPr lang="fr-FR" smtClean="0"/>
              <a:t>117</a:t>
            </a:fld>
            <a:endParaRPr lang="fr-FR"/>
          </a:p>
        </p:txBody>
      </p:sp>
    </p:spTree>
    <p:extLst>
      <p:ext uri="{BB962C8B-B14F-4D97-AF65-F5344CB8AC3E}">
        <p14:creationId xmlns:p14="http://schemas.microsoft.com/office/powerpoint/2010/main" val="3045883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Astuces</a:t>
            </a:r>
            <a:r>
              <a:rPr lang="en-US" dirty="0"/>
              <a:t> </a:t>
            </a:r>
          </a:p>
        </p:txBody>
      </p:sp>
      <p:sp>
        <p:nvSpPr>
          <p:cNvPr id="3" name="Espace réservé du contenu 2"/>
          <p:cNvSpPr>
            <a:spLocks noGrp="1"/>
          </p:cNvSpPr>
          <p:nvPr>
            <p:ph idx="1"/>
          </p:nvPr>
        </p:nvSpPr>
        <p:spPr>
          <a:xfrm>
            <a:off x="539495" y="1435607"/>
            <a:ext cx="10983131" cy="4660393"/>
          </a:xfrm>
        </p:spPr>
        <p:txBody>
          <a:bodyPr>
            <a:normAutofit lnSpcReduction="10000"/>
          </a:bodyPr>
          <a:lstStyle/>
          <a:p>
            <a:r>
              <a:rPr lang="fr-FR" sz="2000" dirty="0"/>
              <a:t>Mettre nos expressions régulières dans des variables, afin de pouvoir plus facilement les manipuler</a:t>
            </a:r>
          </a:p>
          <a:p>
            <a:r>
              <a:rPr lang="fr-FR" sz="2000" dirty="0"/>
              <a:t>Notre variable </a:t>
            </a:r>
            <a:r>
              <a:rPr lang="fr-FR" sz="2000" b="1" dirty="0"/>
              <a:t>r</a:t>
            </a:r>
            <a:r>
              <a:rPr lang="fr-FR" sz="2000" dirty="0"/>
              <a:t>  contient notre première </a:t>
            </a:r>
            <a:r>
              <a:rPr lang="fr-FR" sz="2000" b="1" dirty="0" err="1"/>
              <a:t>regex</a:t>
            </a:r>
            <a:r>
              <a:rPr lang="fr-FR" sz="2000" dirty="0"/>
              <a:t> composée </a:t>
            </a:r>
          </a:p>
          <a:p>
            <a:pPr lvl="1"/>
            <a:r>
              <a:rPr lang="fr-FR" sz="1800" dirty="0"/>
              <a:t>d’une séquence de caractères, en l’occurrence « Pierre » </a:t>
            </a:r>
          </a:p>
          <a:p>
            <a:pPr lvl="1"/>
            <a:r>
              <a:rPr lang="fr-FR" sz="1800" dirty="0"/>
              <a:t>et de caractères d’encadrement (ou délimiteurs)</a:t>
            </a:r>
          </a:p>
          <a:p>
            <a:r>
              <a:rPr lang="fr-FR" sz="2000" dirty="0"/>
              <a:t>Pour le moment, cette expression régulière n’est pas utile</a:t>
            </a:r>
          </a:p>
          <a:p>
            <a:pPr lvl="1"/>
            <a:r>
              <a:rPr lang="fr-FR" sz="1800" dirty="0"/>
              <a:t>Tout ce que l’on sait, c’est qu’on va travailler sur la séquence de caractères « Pierre »</a:t>
            </a:r>
          </a:p>
          <a:p>
            <a:r>
              <a:rPr lang="fr-FR" sz="2000" dirty="0"/>
              <a:t>Pour </a:t>
            </a:r>
            <a:r>
              <a:rPr lang="fr-FR" sz="2000" b="1" dirty="0"/>
              <a:t>rechercher</a:t>
            </a:r>
            <a:r>
              <a:rPr lang="fr-FR" sz="2000" dirty="0"/>
              <a:t> cette séquence, ou la </a:t>
            </a:r>
            <a:r>
              <a:rPr lang="fr-FR" sz="2000" b="1" dirty="0"/>
              <a:t>remplacer</a:t>
            </a:r>
            <a:r>
              <a:rPr lang="fr-FR" sz="2000" dirty="0"/>
              <a:t> par une autre par exemple, nous devrons utiliser les méthodes des objets </a:t>
            </a:r>
            <a:r>
              <a:rPr lang="fr-FR" sz="2000" b="1" dirty="0" err="1"/>
              <a:t>regExp</a:t>
            </a:r>
            <a:r>
              <a:rPr lang="fr-FR" sz="2000" dirty="0"/>
              <a:t> et </a:t>
            </a:r>
            <a:r>
              <a:rPr lang="fr-FR" sz="2000" b="1" dirty="0"/>
              <a:t>String</a:t>
            </a:r>
            <a:endParaRPr lang="fr-FR" sz="2000" dirty="0"/>
          </a:p>
          <a:p>
            <a:endParaRPr lang="en-US" sz="2000" dirty="0"/>
          </a:p>
        </p:txBody>
      </p:sp>
      <p:sp>
        <p:nvSpPr>
          <p:cNvPr id="4" name="Espace réservé de la date 3">
            <a:extLst>
              <a:ext uri="{FF2B5EF4-FFF2-40B4-BE49-F238E27FC236}">
                <a16:creationId xmlns:a16="http://schemas.microsoft.com/office/drawing/2014/main" id="{320B1706-D599-4B53-8CA7-DE615D5E8329}"/>
              </a:ext>
            </a:extLst>
          </p:cNvPr>
          <p:cNvSpPr>
            <a:spLocks noGrp="1"/>
          </p:cNvSpPr>
          <p:nvPr>
            <p:ph type="dt" sz="half" idx="10"/>
          </p:nvPr>
        </p:nvSpPr>
        <p:spPr/>
        <p:txBody>
          <a:bodyPr/>
          <a:lstStyle/>
          <a:p>
            <a:fld id="{FE241BC6-9E48-450D-A4FF-3B0E717147B2}" type="datetime1">
              <a:rPr lang="fr-FR" smtClean="0"/>
              <a:t>20/01/2021</a:t>
            </a:fld>
            <a:endParaRPr lang="fr-FR"/>
          </a:p>
        </p:txBody>
      </p:sp>
      <p:sp>
        <p:nvSpPr>
          <p:cNvPr id="5" name="Espace réservé du pied de page 4">
            <a:extLst>
              <a:ext uri="{FF2B5EF4-FFF2-40B4-BE49-F238E27FC236}">
                <a16:creationId xmlns:a16="http://schemas.microsoft.com/office/drawing/2014/main" id="{F8895F06-3453-46EF-AF32-002DD8CEEB1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A1886FAC-B72F-4F85-8380-F06794C42C7D}"/>
              </a:ext>
            </a:extLst>
          </p:cNvPr>
          <p:cNvSpPr>
            <a:spLocks noGrp="1"/>
          </p:cNvSpPr>
          <p:nvPr>
            <p:ph type="sldNum" sz="quarter" idx="12"/>
          </p:nvPr>
        </p:nvSpPr>
        <p:spPr/>
        <p:txBody>
          <a:bodyPr/>
          <a:lstStyle/>
          <a:p>
            <a:fld id="{8FDE5FCB-0159-4F81-83AE-67C33C270F12}" type="slidenum">
              <a:rPr lang="fr-FR" smtClean="0"/>
              <a:t>118</a:t>
            </a:fld>
            <a:endParaRPr lang="fr-FR"/>
          </a:p>
        </p:txBody>
      </p:sp>
    </p:spTree>
    <p:extLst>
      <p:ext uri="{BB962C8B-B14F-4D97-AF65-F5344CB8AC3E}">
        <p14:creationId xmlns:p14="http://schemas.microsoft.com/office/powerpoint/2010/main" val="7858300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a:t>
            </a:r>
          </a:p>
        </p:txBody>
      </p:sp>
      <p:sp>
        <p:nvSpPr>
          <p:cNvPr id="3" name="Espace réservé du contenu 2"/>
          <p:cNvSpPr>
            <a:spLocks noGrp="1"/>
          </p:cNvSpPr>
          <p:nvPr>
            <p:ph idx="1"/>
          </p:nvPr>
        </p:nvSpPr>
        <p:spPr>
          <a:xfrm>
            <a:off x="539496" y="1435607"/>
            <a:ext cx="10964842" cy="4692477"/>
          </a:xfrm>
        </p:spPr>
        <p:txBody>
          <a:bodyPr>
            <a:normAutofit/>
          </a:bodyPr>
          <a:lstStyle/>
          <a:p>
            <a:r>
              <a:rPr lang="fr-FR" sz="2000" dirty="0"/>
              <a:t>Notez qu’une expression régulière peut contenir des options</a:t>
            </a:r>
          </a:p>
          <a:p>
            <a:pPr lvl="1"/>
            <a:r>
              <a:rPr lang="fr-FR" sz="1800" dirty="0"/>
              <a:t>vont être représentées par un caractère, comme le </a:t>
            </a:r>
            <a:r>
              <a:rPr lang="fr-FR" sz="1800" b="1" dirty="0"/>
              <a:t>i</a:t>
            </a:r>
            <a:r>
              <a:rPr lang="fr-FR" sz="1800" dirty="0"/>
              <a:t> par exemple</a:t>
            </a:r>
          </a:p>
          <a:p>
            <a:pPr lvl="1"/>
            <a:r>
              <a:rPr lang="fr-FR" sz="1800" dirty="0"/>
              <a:t>Ont une signification spéciale dans le langage des </a:t>
            </a:r>
            <a:r>
              <a:rPr lang="fr-FR" sz="1800" dirty="0" err="1"/>
              <a:t>regex</a:t>
            </a:r>
            <a:r>
              <a:rPr lang="fr-FR" sz="1800" dirty="0"/>
              <a:t> et </a:t>
            </a:r>
          </a:p>
          <a:p>
            <a:pPr lvl="1"/>
            <a:r>
              <a:rPr lang="fr-FR" sz="1800" dirty="0"/>
              <a:t>vont être les seuls caractères qui vont devoir être placés en dehors des délimiteurs, en fin de </a:t>
            </a:r>
            <a:r>
              <a:rPr lang="fr-FR" sz="1800" dirty="0" err="1"/>
              <a:t>regex</a:t>
            </a:r>
            <a:endParaRPr lang="fr-FR" sz="1800" dirty="0"/>
          </a:p>
          <a:p>
            <a:r>
              <a:rPr lang="fr-FR" sz="2000" dirty="0"/>
              <a:t>Le caractère i, signifie que notre </a:t>
            </a:r>
            <a:r>
              <a:rPr lang="fr-FR" sz="2000" dirty="0" err="1"/>
              <a:t>regex</a:t>
            </a:r>
            <a:r>
              <a:rPr lang="fr-FR" sz="2000" dirty="0"/>
              <a:t> va ignorer la casse de notre séquence de caractères (« case-</a:t>
            </a:r>
            <a:r>
              <a:rPr lang="fr-FR" sz="2000" dirty="0" err="1"/>
              <a:t>insensitive</a:t>
            </a:r>
            <a:r>
              <a:rPr lang="fr-FR" sz="2000" dirty="0"/>
              <a:t> »)</a:t>
            </a:r>
          </a:p>
          <a:p>
            <a:r>
              <a:rPr lang="fr-FR" sz="2000" dirty="0"/>
              <a:t>Ainsi, on ne travaille plus seulement avec « Pierre », mais avec toutes ses déclinaisons de casse comme « pierre », « PIERRE », « </a:t>
            </a:r>
            <a:r>
              <a:rPr lang="fr-FR" sz="2000" dirty="0" err="1"/>
              <a:t>PiErRe</a:t>
            </a:r>
            <a:r>
              <a:rPr lang="fr-FR" sz="2000" dirty="0"/>
              <a:t> », etc.</a:t>
            </a:r>
          </a:p>
          <a:p>
            <a:pPr lvl="1"/>
            <a:endParaRPr lang="en-US" sz="1800" dirty="0"/>
          </a:p>
        </p:txBody>
      </p:sp>
      <p:sp>
        <p:nvSpPr>
          <p:cNvPr id="4" name="Espace réservé de la date 3">
            <a:extLst>
              <a:ext uri="{FF2B5EF4-FFF2-40B4-BE49-F238E27FC236}">
                <a16:creationId xmlns:a16="http://schemas.microsoft.com/office/drawing/2014/main" id="{0F03476C-FF91-4ED0-9AB5-0690594550DB}"/>
              </a:ext>
            </a:extLst>
          </p:cNvPr>
          <p:cNvSpPr>
            <a:spLocks noGrp="1"/>
          </p:cNvSpPr>
          <p:nvPr>
            <p:ph type="dt" sz="half" idx="10"/>
          </p:nvPr>
        </p:nvSpPr>
        <p:spPr/>
        <p:txBody>
          <a:bodyPr/>
          <a:lstStyle/>
          <a:p>
            <a:fld id="{1CDE717F-4CEB-4E7B-BD3E-9A75A02E060B}" type="datetime1">
              <a:rPr lang="fr-FR" smtClean="0"/>
              <a:t>20/01/2021</a:t>
            </a:fld>
            <a:endParaRPr lang="fr-FR"/>
          </a:p>
        </p:txBody>
      </p:sp>
      <p:sp>
        <p:nvSpPr>
          <p:cNvPr id="5" name="Espace réservé du pied de page 4">
            <a:extLst>
              <a:ext uri="{FF2B5EF4-FFF2-40B4-BE49-F238E27FC236}">
                <a16:creationId xmlns:a16="http://schemas.microsoft.com/office/drawing/2014/main" id="{9453F901-F834-4183-BE55-E5FEC52947A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0AC3DDC-E608-4FAA-9D47-4A28F5F6A99C}"/>
              </a:ext>
            </a:extLst>
          </p:cNvPr>
          <p:cNvSpPr>
            <a:spLocks noGrp="1"/>
          </p:cNvSpPr>
          <p:nvPr>
            <p:ph type="sldNum" sz="quarter" idx="12"/>
          </p:nvPr>
        </p:nvSpPr>
        <p:spPr/>
        <p:txBody>
          <a:bodyPr/>
          <a:lstStyle/>
          <a:p>
            <a:fld id="{8FDE5FCB-0159-4F81-83AE-67C33C270F12}" type="slidenum">
              <a:rPr lang="fr-FR" smtClean="0"/>
              <a:t>119</a:t>
            </a:fld>
            <a:endParaRPr lang="fr-FR"/>
          </a:p>
        </p:txBody>
      </p:sp>
    </p:spTree>
    <p:extLst>
      <p:ext uri="{BB962C8B-B14F-4D97-AF65-F5344CB8AC3E}">
        <p14:creationId xmlns:p14="http://schemas.microsoft.com/office/powerpoint/2010/main" val="3271156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F8C91-A045-490B-9BBA-1CAE282EC0BF}"/>
              </a:ext>
            </a:extLst>
          </p:cNvPr>
          <p:cNvSpPr>
            <a:spLocks noGrp="1"/>
          </p:cNvSpPr>
          <p:nvPr>
            <p:ph type="title"/>
          </p:nvPr>
        </p:nvSpPr>
        <p:spPr/>
        <p:txBody>
          <a:bodyPr/>
          <a:lstStyle/>
          <a:p>
            <a:r>
              <a:rPr lang="en-US" dirty="0"/>
              <a:t>Les relations inter-technologies: Focus Web</a:t>
            </a:r>
          </a:p>
        </p:txBody>
      </p:sp>
      <p:sp>
        <p:nvSpPr>
          <p:cNvPr id="3" name="Espace réservé du contenu 2">
            <a:extLst>
              <a:ext uri="{FF2B5EF4-FFF2-40B4-BE49-F238E27FC236}">
                <a16:creationId xmlns:a16="http://schemas.microsoft.com/office/drawing/2014/main" id="{2604C066-67D5-4891-B39A-78F3B80521BB}"/>
              </a:ext>
            </a:extLst>
          </p:cNvPr>
          <p:cNvSpPr>
            <a:spLocks noGrp="1"/>
          </p:cNvSpPr>
          <p:nvPr>
            <p:ph idx="1"/>
          </p:nvPr>
        </p:nvSpPr>
        <p:spPr>
          <a:xfrm>
            <a:off x="539496" y="1435607"/>
            <a:ext cx="5150104" cy="4549549"/>
          </a:xfrm>
        </p:spPr>
        <p:txBody>
          <a:bodyPr>
            <a:normAutofit fontScale="92500" lnSpcReduction="10000"/>
          </a:bodyPr>
          <a:lstStyle/>
          <a:p>
            <a:pPr marL="285750" indent="-285750">
              <a:buFont typeface="Arial" panose="020B0604020202020204" pitchFamily="34" charset="0"/>
              <a:buChar char="•"/>
            </a:pPr>
            <a:r>
              <a:rPr lang="fr-FR" dirty="0"/>
              <a:t>Les technologies se regroupent en écosystèmes connexes qui ont tendance à être utilisés par les mêmes développeurs. 
Ce graphique en nœuds le démontre en montrant quelles technologies sont les plus corrélées les unes avec les autres. </a:t>
            </a:r>
          </a:p>
          <a:p>
            <a:pPr marL="285750" indent="-285750">
              <a:buFont typeface="Arial" panose="020B0604020202020204" pitchFamily="34" charset="0"/>
              <a:buChar char="•"/>
            </a:pPr>
            <a:r>
              <a:rPr lang="fr-FR" dirty="0"/>
              <a:t>Noter la </a:t>
            </a:r>
            <a:r>
              <a:rPr lang="fr-FR" b="1" dirty="0">
                <a:solidFill>
                  <a:srgbClr val="002060"/>
                </a:solidFill>
              </a:rPr>
              <a:t>position centrale </a:t>
            </a:r>
            <a:r>
              <a:rPr lang="fr-FR" dirty="0"/>
              <a:t>de </a:t>
            </a:r>
            <a:r>
              <a:rPr lang="fr-FR" b="1" dirty="0">
                <a:solidFill>
                  <a:srgbClr val="002060"/>
                </a:solidFill>
              </a:rPr>
              <a:t>JavaScript</a:t>
            </a:r>
            <a:r>
              <a:rPr lang="fr-FR" dirty="0"/>
              <a:t> et de sa version récente TypeScript en plein milieu de l’écosystème Web</a:t>
            </a:r>
          </a:p>
          <a:p>
            <a:pPr marL="285750" indent="-285750">
              <a:buFont typeface="Arial" panose="020B0604020202020204" pitchFamily="34" charset="0"/>
              <a:buChar char="•"/>
            </a:pPr>
            <a:r>
              <a:rPr lang="fr-FR" dirty="0">
                <a:hlinkClick r:id="rId2"/>
              </a:rPr>
              <a:t>Référence</a:t>
            </a:r>
            <a:r>
              <a:rPr lang="fr-FR" dirty="0"/>
              <a:t>: Les technologies les plus populaires selon le Survey de </a:t>
            </a:r>
            <a:r>
              <a:rPr lang="fr-FR" b="1" dirty="0"/>
              <a:t>STACKOVERFLOW</a:t>
            </a:r>
            <a:r>
              <a:rPr lang="fr-FR" dirty="0"/>
              <a:t> de toute l’année 2020 passée </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E48E3379-70B7-4C71-9BBE-89B94D437C9B}"/>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B38A081F-C853-4F4C-A58D-D141BFBAC6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B5610F-448F-41C4-8353-31B7AB1D0E2B}"/>
              </a:ext>
            </a:extLst>
          </p:cNvPr>
          <p:cNvSpPr>
            <a:spLocks noGrp="1"/>
          </p:cNvSpPr>
          <p:nvPr>
            <p:ph type="sldNum" sz="quarter" idx="12"/>
          </p:nvPr>
        </p:nvSpPr>
        <p:spPr/>
        <p:txBody>
          <a:bodyPr/>
          <a:lstStyle/>
          <a:p>
            <a:fld id="{8FDE5FCB-0159-4F81-83AE-67C33C270F12}" type="slidenum">
              <a:rPr lang="fr-FR" smtClean="0"/>
              <a:t>12</a:t>
            </a:fld>
            <a:endParaRPr lang="fr-FR"/>
          </a:p>
        </p:txBody>
      </p:sp>
      <p:pic>
        <p:nvPicPr>
          <p:cNvPr id="7" name="Image 6">
            <a:extLst>
              <a:ext uri="{FF2B5EF4-FFF2-40B4-BE49-F238E27FC236}">
                <a16:creationId xmlns:a16="http://schemas.microsoft.com/office/drawing/2014/main" id="{ECE6737C-E295-4561-B300-81D16AB85A66}"/>
              </a:ext>
            </a:extLst>
          </p:cNvPr>
          <p:cNvPicPr>
            <a:picLocks noChangeAspect="1"/>
          </p:cNvPicPr>
          <p:nvPr/>
        </p:nvPicPr>
        <p:blipFill>
          <a:blip r:embed="rId3"/>
          <a:stretch>
            <a:fillRect/>
          </a:stretch>
        </p:blipFill>
        <p:spPr>
          <a:xfrm>
            <a:off x="5689600" y="1351903"/>
            <a:ext cx="5814738" cy="4635577"/>
          </a:xfrm>
          <a:prstGeom prst="rect">
            <a:avLst/>
          </a:prstGeom>
        </p:spPr>
      </p:pic>
      <p:sp>
        <p:nvSpPr>
          <p:cNvPr id="8" name="Flèche : droite 7">
            <a:extLst>
              <a:ext uri="{FF2B5EF4-FFF2-40B4-BE49-F238E27FC236}">
                <a16:creationId xmlns:a16="http://schemas.microsoft.com/office/drawing/2014/main" id="{F3D69E67-2C74-492A-BBA8-1DE1386041A0}"/>
              </a:ext>
            </a:extLst>
          </p:cNvPr>
          <p:cNvSpPr/>
          <p:nvPr/>
        </p:nvSpPr>
        <p:spPr>
          <a:xfrm flipH="1">
            <a:off x="9475054" y="4499429"/>
            <a:ext cx="879072"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 8">
            <a:extLst>
              <a:ext uri="{FF2B5EF4-FFF2-40B4-BE49-F238E27FC236}">
                <a16:creationId xmlns:a16="http://schemas.microsoft.com/office/drawing/2014/main" id="{2309A264-4655-4F9D-B3CF-E456B9A90405}"/>
              </a:ext>
            </a:extLst>
          </p:cNvPr>
          <p:cNvPicPr>
            <a:picLocks noChangeAspect="1"/>
          </p:cNvPicPr>
          <p:nvPr/>
        </p:nvPicPr>
        <p:blipFill>
          <a:blip r:embed="rId4"/>
          <a:stretch>
            <a:fillRect/>
          </a:stretch>
        </p:blipFill>
        <p:spPr>
          <a:xfrm>
            <a:off x="6096000" y="1493664"/>
            <a:ext cx="2539054" cy="2069649"/>
          </a:xfrm>
          <a:prstGeom prst="rect">
            <a:avLst/>
          </a:prstGeom>
          <a:ln w="57150">
            <a:solidFill>
              <a:schemeClr val="accent1"/>
            </a:solidFill>
          </a:ln>
        </p:spPr>
      </p:pic>
      <p:cxnSp>
        <p:nvCxnSpPr>
          <p:cNvPr id="11" name="Connecteur droit 10">
            <a:extLst>
              <a:ext uri="{FF2B5EF4-FFF2-40B4-BE49-F238E27FC236}">
                <a16:creationId xmlns:a16="http://schemas.microsoft.com/office/drawing/2014/main" id="{2397A337-FDC2-4FBC-B633-1D0BA5BD852F}"/>
              </a:ext>
            </a:extLst>
          </p:cNvPr>
          <p:cNvCxnSpPr>
            <a:cxnSpLocks/>
          </p:cNvCxnSpPr>
          <p:nvPr/>
        </p:nvCxnSpPr>
        <p:spPr>
          <a:xfrm>
            <a:off x="6067425" y="3590925"/>
            <a:ext cx="1819275" cy="1762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D020C9BF-C1B1-4429-A846-20C6BD58FB60}"/>
              </a:ext>
            </a:extLst>
          </p:cNvPr>
          <p:cNvCxnSpPr>
            <a:cxnSpLocks/>
          </p:cNvCxnSpPr>
          <p:nvPr/>
        </p:nvCxnSpPr>
        <p:spPr>
          <a:xfrm>
            <a:off x="8696325" y="1466850"/>
            <a:ext cx="638175" cy="2705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1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 " </a:t>
            </a:r>
            <a:r>
              <a:rPr lang="en-US" b="1" dirty="0" err="1"/>
              <a:t>i</a:t>
            </a:r>
            <a:r>
              <a:rPr lang="en-US" b="1" dirty="0"/>
              <a:t> </a:t>
            </a:r>
            <a:r>
              <a:rPr lang="en-US" dirty="0"/>
              <a:t>"</a:t>
            </a:r>
          </a:p>
        </p:txBody>
      </p:sp>
      <p:sp>
        <p:nvSpPr>
          <p:cNvPr id="3" name="Espace réservé du contenu 2"/>
          <p:cNvSpPr>
            <a:spLocks noGrp="1"/>
          </p:cNvSpPr>
          <p:nvPr>
            <p:ph idx="1"/>
          </p:nvPr>
        </p:nvSpPr>
        <p:spPr/>
        <p:txBody>
          <a:bodyPr/>
          <a:lstStyle/>
          <a:p>
            <a:endParaRPr lang="en-US"/>
          </a:p>
        </p:txBody>
      </p:sp>
      <p:pic>
        <p:nvPicPr>
          <p:cNvPr id="3074" name="Picture 2" descr="Les caractÃ¨res dâoption vont ajouter des options Ã  nos reg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882" y="1722960"/>
            <a:ext cx="9134236" cy="397484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AD5C622-4A56-4704-B66F-FB502327FB5E}"/>
              </a:ext>
            </a:extLst>
          </p:cNvPr>
          <p:cNvSpPr>
            <a:spLocks noGrp="1"/>
          </p:cNvSpPr>
          <p:nvPr>
            <p:ph type="dt" sz="half" idx="10"/>
          </p:nvPr>
        </p:nvSpPr>
        <p:spPr/>
        <p:txBody>
          <a:bodyPr/>
          <a:lstStyle/>
          <a:p>
            <a:fld id="{0C0F936A-83CD-4765-BF55-AAE80425BB79}" type="datetime1">
              <a:rPr lang="fr-FR" smtClean="0"/>
              <a:t>20/01/2021</a:t>
            </a:fld>
            <a:endParaRPr lang="fr-FR"/>
          </a:p>
        </p:txBody>
      </p:sp>
      <p:sp>
        <p:nvSpPr>
          <p:cNvPr id="5" name="Espace réservé du pied de page 4">
            <a:extLst>
              <a:ext uri="{FF2B5EF4-FFF2-40B4-BE49-F238E27FC236}">
                <a16:creationId xmlns:a16="http://schemas.microsoft.com/office/drawing/2014/main" id="{778CF007-EB21-45A0-A62F-88C757EFE42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65AF123-C602-4F68-8399-AEBEC9E25FFB}"/>
              </a:ext>
            </a:extLst>
          </p:cNvPr>
          <p:cNvSpPr>
            <a:spLocks noGrp="1"/>
          </p:cNvSpPr>
          <p:nvPr>
            <p:ph type="sldNum" sz="quarter" idx="12"/>
          </p:nvPr>
        </p:nvSpPr>
        <p:spPr/>
        <p:txBody>
          <a:bodyPr/>
          <a:lstStyle/>
          <a:p>
            <a:fld id="{8FDE5FCB-0159-4F81-83AE-67C33C270F12}" type="slidenum">
              <a:rPr lang="fr-FR" smtClean="0"/>
              <a:t>120</a:t>
            </a:fld>
            <a:endParaRPr lang="fr-FR"/>
          </a:p>
        </p:txBody>
      </p:sp>
    </p:spTree>
    <p:extLst>
      <p:ext uri="{BB962C8B-B14F-4D97-AF65-F5344CB8AC3E}">
        <p14:creationId xmlns:p14="http://schemas.microsoft.com/office/powerpoint/2010/main" val="20515438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a:t>RECHERCHES ET REMPLACEMENTS</a:t>
            </a:r>
          </a:p>
        </p:txBody>
      </p:sp>
      <p:sp>
        <p:nvSpPr>
          <p:cNvPr id="6" name="Sous-titre 5"/>
          <p:cNvSpPr>
            <a:spLocks noGrp="1"/>
          </p:cNvSpPr>
          <p:nvPr>
            <p:ph type="subTitle" idx="1"/>
          </p:nvPr>
        </p:nvSpPr>
        <p:spPr/>
        <p:txBody>
          <a:bodyPr/>
          <a:lstStyle/>
          <a:p>
            <a:r>
              <a:rPr lang="en-US" dirty="0" err="1"/>
              <a:t>Objets</a:t>
            </a:r>
            <a:r>
              <a:rPr lang="en-US" dirty="0"/>
              <a:t> </a:t>
            </a:r>
            <a:r>
              <a:rPr lang="en-US" b="1" dirty="0" err="1"/>
              <a:t>regExp</a:t>
            </a:r>
            <a:r>
              <a:rPr lang="en-US" dirty="0"/>
              <a:t> et </a:t>
            </a:r>
            <a:r>
              <a:rPr lang="en-US" b="1" dirty="0"/>
              <a:t>String</a:t>
            </a:r>
            <a:r>
              <a:rPr lang="en-US" dirty="0"/>
              <a:t> sous JavaScript</a:t>
            </a:r>
          </a:p>
        </p:txBody>
      </p:sp>
      <p:sp>
        <p:nvSpPr>
          <p:cNvPr id="3" name="Espace réservé de la date 2">
            <a:extLst>
              <a:ext uri="{FF2B5EF4-FFF2-40B4-BE49-F238E27FC236}">
                <a16:creationId xmlns:a16="http://schemas.microsoft.com/office/drawing/2014/main" id="{81495C22-B383-45B3-99D4-9587D610B212}"/>
              </a:ext>
            </a:extLst>
          </p:cNvPr>
          <p:cNvSpPr>
            <a:spLocks noGrp="1"/>
          </p:cNvSpPr>
          <p:nvPr>
            <p:ph type="dt" sz="half" idx="10"/>
          </p:nvPr>
        </p:nvSpPr>
        <p:spPr/>
        <p:txBody>
          <a:bodyPr/>
          <a:lstStyle/>
          <a:p>
            <a:fld id="{D60DF573-9DD8-4D32-A124-1E4E8885D603}" type="datetime1">
              <a:rPr lang="fr-FR" smtClean="0"/>
              <a:t>20/01/2021</a:t>
            </a:fld>
            <a:endParaRPr lang="fr-FR"/>
          </a:p>
        </p:txBody>
      </p:sp>
      <p:sp>
        <p:nvSpPr>
          <p:cNvPr id="4" name="Espace réservé du pied de page 3">
            <a:extLst>
              <a:ext uri="{FF2B5EF4-FFF2-40B4-BE49-F238E27FC236}">
                <a16:creationId xmlns:a16="http://schemas.microsoft.com/office/drawing/2014/main" id="{EF1F1985-7B6E-4B03-8F11-5CEB46A6797E}"/>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981BE43B-A88B-4B49-8144-2B6D7094DF8B}"/>
              </a:ext>
            </a:extLst>
          </p:cNvPr>
          <p:cNvSpPr>
            <a:spLocks noGrp="1"/>
          </p:cNvSpPr>
          <p:nvPr>
            <p:ph type="sldNum" sz="quarter" idx="12"/>
          </p:nvPr>
        </p:nvSpPr>
        <p:spPr/>
        <p:txBody>
          <a:bodyPr/>
          <a:lstStyle/>
          <a:p>
            <a:fld id="{8FDE5FCB-0159-4F81-83AE-67C33C270F12}" type="slidenum">
              <a:rPr lang="fr-FR" smtClean="0"/>
              <a:t>121</a:t>
            </a:fld>
            <a:endParaRPr lang="fr-FR"/>
          </a:p>
        </p:txBody>
      </p:sp>
    </p:spTree>
    <p:extLst>
      <p:ext uri="{BB962C8B-B14F-4D97-AF65-F5344CB8AC3E}">
        <p14:creationId xmlns:p14="http://schemas.microsoft.com/office/powerpoint/2010/main" val="19202949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Principales</a:t>
            </a:r>
            <a:r>
              <a:rPr lang="en-US" dirty="0"/>
              <a:t> </a:t>
            </a:r>
            <a:r>
              <a:rPr lang="en-US" b="1" dirty="0" err="1"/>
              <a:t>méthodes</a:t>
            </a:r>
            <a:endParaRPr lang="en-US" b="1" dirty="0"/>
          </a:p>
        </p:txBody>
      </p:sp>
      <p:sp>
        <p:nvSpPr>
          <p:cNvPr id="3" name="Espace réservé du contenu 2"/>
          <p:cNvSpPr>
            <a:spLocks noGrp="1"/>
          </p:cNvSpPr>
          <p:nvPr>
            <p:ph idx="1"/>
          </p:nvPr>
        </p:nvSpPr>
        <p:spPr>
          <a:xfrm>
            <a:off x="539496" y="1435607"/>
            <a:ext cx="10964842" cy="4628309"/>
          </a:xfrm>
        </p:spPr>
        <p:txBody>
          <a:bodyPr>
            <a:noAutofit/>
          </a:bodyPr>
          <a:lstStyle/>
          <a:p>
            <a:r>
              <a:rPr lang="fr-FR" dirty="0"/>
              <a:t>Nous allons utiliser certaines méthodes des objets String et </a:t>
            </a:r>
            <a:r>
              <a:rPr lang="fr-FR" dirty="0" err="1"/>
              <a:t>regExp</a:t>
            </a:r>
            <a:r>
              <a:rPr lang="fr-FR" dirty="0"/>
              <a:t> afin justement d’effectuer de puissantes </a:t>
            </a:r>
            <a:r>
              <a:rPr lang="fr-FR" b="1" dirty="0"/>
              <a:t>recherches </a:t>
            </a:r>
            <a:r>
              <a:rPr lang="fr-FR" dirty="0"/>
              <a:t>ou des </a:t>
            </a:r>
            <a:r>
              <a:rPr lang="fr-FR" b="1" dirty="0"/>
              <a:t>remplacement</a:t>
            </a:r>
          </a:p>
          <a:p>
            <a:r>
              <a:rPr lang="fr-FR" dirty="0"/>
              <a:t>Nous allons rechercher des types d’expression précis </a:t>
            </a:r>
          </a:p>
          <a:p>
            <a:pPr lvl="1"/>
            <a:r>
              <a:rPr lang="fr-FR" dirty="0"/>
              <a:t>comme par exemple un enchaînement de 10 chiffres, </a:t>
            </a:r>
          </a:p>
          <a:p>
            <a:pPr lvl="1"/>
            <a:r>
              <a:rPr lang="fr-FR" dirty="0"/>
              <a:t>la présence d’un « @ » et d’un « .</a:t>
            </a:r>
            <a:r>
              <a:rPr lang="fr-FR" dirty="0" err="1"/>
              <a:t>com</a:t>
            </a:r>
            <a:r>
              <a:rPr lang="fr-FR" dirty="0"/>
              <a:t> » dans une expression, etc.</a:t>
            </a:r>
          </a:p>
          <a:p>
            <a:r>
              <a:rPr lang="fr-FR" dirty="0"/>
              <a:t>Nous allons utiliser cinq méthodes :</a:t>
            </a:r>
          </a:p>
          <a:p>
            <a:pPr lvl="1"/>
            <a:r>
              <a:rPr lang="fr-FR" dirty="0"/>
              <a:t>La méthode </a:t>
            </a:r>
            <a:r>
              <a:rPr lang="fr-FR" b="1" dirty="0"/>
              <a:t>match</a:t>
            </a:r>
            <a:r>
              <a:rPr lang="fr-FR" dirty="0"/>
              <a:t>() de l’objet String </a:t>
            </a:r>
          </a:p>
          <a:p>
            <a:pPr lvl="1"/>
            <a:r>
              <a:rPr lang="fr-FR" dirty="0"/>
              <a:t>La méthode </a:t>
            </a:r>
            <a:r>
              <a:rPr lang="fr-FR" b="1" dirty="0" err="1"/>
              <a:t>search</a:t>
            </a:r>
            <a:r>
              <a:rPr lang="fr-FR" dirty="0"/>
              <a:t>() de l’objet String </a:t>
            </a:r>
          </a:p>
          <a:p>
            <a:pPr lvl="1"/>
            <a:r>
              <a:rPr lang="fr-FR" dirty="0"/>
              <a:t>La méthode </a:t>
            </a:r>
            <a:r>
              <a:rPr lang="fr-FR" b="1" dirty="0"/>
              <a:t>replace</a:t>
            </a:r>
            <a:r>
              <a:rPr lang="fr-FR" dirty="0"/>
              <a:t>() de l’objet String </a:t>
            </a:r>
          </a:p>
          <a:p>
            <a:pPr lvl="1"/>
            <a:r>
              <a:rPr lang="fr-FR" dirty="0"/>
              <a:t>La méthode </a:t>
            </a:r>
            <a:r>
              <a:rPr lang="fr-FR" b="1" dirty="0" err="1"/>
              <a:t>exec</a:t>
            </a:r>
            <a:r>
              <a:rPr lang="fr-FR" dirty="0"/>
              <a:t>() de l’objet </a:t>
            </a:r>
            <a:r>
              <a:rPr lang="fr-FR" dirty="0" err="1"/>
              <a:t>regExp</a:t>
            </a:r>
            <a:r>
              <a:rPr lang="fr-FR" dirty="0"/>
              <a:t> </a:t>
            </a:r>
          </a:p>
          <a:p>
            <a:pPr lvl="1"/>
            <a:r>
              <a:rPr lang="fr-FR" dirty="0"/>
              <a:t>La méthode </a:t>
            </a:r>
            <a:r>
              <a:rPr lang="fr-FR" b="1" dirty="0"/>
              <a:t>test</a:t>
            </a:r>
            <a:r>
              <a:rPr lang="fr-FR" dirty="0"/>
              <a:t>() de l’objet </a:t>
            </a:r>
            <a:r>
              <a:rPr lang="fr-FR" dirty="0" err="1"/>
              <a:t>regExp</a:t>
            </a:r>
            <a:endParaRPr lang="fr-FR" dirty="0"/>
          </a:p>
          <a:p>
            <a:endParaRPr lang="en-US" dirty="0"/>
          </a:p>
        </p:txBody>
      </p:sp>
      <p:sp>
        <p:nvSpPr>
          <p:cNvPr id="4" name="Espace réservé de la date 3">
            <a:extLst>
              <a:ext uri="{FF2B5EF4-FFF2-40B4-BE49-F238E27FC236}">
                <a16:creationId xmlns:a16="http://schemas.microsoft.com/office/drawing/2014/main" id="{DD2EE444-7AAF-42F6-9CC6-5CD9A83EAC40}"/>
              </a:ext>
            </a:extLst>
          </p:cNvPr>
          <p:cNvSpPr>
            <a:spLocks noGrp="1"/>
          </p:cNvSpPr>
          <p:nvPr>
            <p:ph type="dt" sz="half" idx="10"/>
          </p:nvPr>
        </p:nvSpPr>
        <p:spPr/>
        <p:txBody>
          <a:bodyPr/>
          <a:lstStyle/>
          <a:p>
            <a:fld id="{D1EA91B8-F069-4F2A-94A8-57124B98582E}" type="datetime1">
              <a:rPr lang="fr-FR" smtClean="0"/>
              <a:t>20/01/2021</a:t>
            </a:fld>
            <a:endParaRPr lang="fr-FR"/>
          </a:p>
        </p:txBody>
      </p:sp>
      <p:sp>
        <p:nvSpPr>
          <p:cNvPr id="5" name="Espace réservé du pied de page 4">
            <a:extLst>
              <a:ext uri="{FF2B5EF4-FFF2-40B4-BE49-F238E27FC236}">
                <a16:creationId xmlns:a16="http://schemas.microsoft.com/office/drawing/2014/main" id="{46B61F09-F55F-4557-B27C-87C3BCBACDC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49E2C8-D813-4AFE-AA81-20E2FD5EC3CE}"/>
              </a:ext>
            </a:extLst>
          </p:cNvPr>
          <p:cNvSpPr>
            <a:spLocks noGrp="1"/>
          </p:cNvSpPr>
          <p:nvPr>
            <p:ph type="sldNum" sz="quarter" idx="12"/>
          </p:nvPr>
        </p:nvSpPr>
        <p:spPr/>
        <p:txBody>
          <a:bodyPr/>
          <a:lstStyle/>
          <a:p>
            <a:fld id="{8FDE5FCB-0159-4F81-83AE-67C33C270F12}" type="slidenum">
              <a:rPr lang="fr-FR" smtClean="0"/>
              <a:t>122</a:t>
            </a:fld>
            <a:endParaRPr lang="fr-FR"/>
          </a:p>
        </p:txBody>
      </p:sp>
    </p:spTree>
    <p:extLst>
      <p:ext uri="{BB962C8B-B14F-4D97-AF65-F5344CB8AC3E}">
        <p14:creationId xmlns:p14="http://schemas.microsoft.com/office/powerpoint/2010/main" val="33500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a:t>match</a:t>
            </a:r>
            <a:r>
              <a:rPr lang="fr-FR" sz="4800" dirty="0"/>
              <a:t>() de l’objet String</a:t>
            </a:r>
            <a:endParaRPr lang="en-US" sz="4800" dirty="0"/>
          </a:p>
        </p:txBody>
      </p:sp>
      <p:sp>
        <p:nvSpPr>
          <p:cNvPr id="3" name="Espace réservé du contenu 2"/>
          <p:cNvSpPr>
            <a:spLocks noGrp="1"/>
          </p:cNvSpPr>
          <p:nvPr>
            <p:ph idx="1"/>
          </p:nvPr>
        </p:nvSpPr>
        <p:spPr>
          <a:xfrm>
            <a:off x="539496" y="1435607"/>
            <a:ext cx="10964842" cy="4788730"/>
          </a:xfrm>
        </p:spPr>
        <p:txBody>
          <a:bodyPr>
            <a:normAutofit lnSpcReduction="10000"/>
          </a:bodyPr>
          <a:lstStyle/>
          <a:p>
            <a:r>
              <a:rPr lang="fr-FR" sz="2000" dirty="0"/>
              <a:t>Permet de rechercher des caractères dans une séquence de caractères</a:t>
            </a:r>
          </a:p>
          <a:p>
            <a:pPr lvl="1"/>
            <a:r>
              <a:rPr lang="fr-FR" sz="1800" dirty="0"/>
              <a:t>prend en argument la séquence de caractères à rechercher</a:t>
            </a:r>
          </a:p>
          <a:p>
            <a:r>
              <a:rPr lang="fr-FR" sz="2000" dirty="0"/>
              <a:t>En précisant une </a:t>
            </a:r>
            <a:r>
              <a:rPr lang="fr-FR" sz="2000" dirty="0" err="1"/>
              <a:t>regex</a:t>
            </a:r>
            <a:r>
              <a:rPr lang="fr-FR" sz="2000" dirty="0"/>
              <a:t> en argument, nous allons pouvoir effectuer des recherches beaucoup plus poussées </a:t>
            </a:r>
          </a:p>
          <a:p>
            <a:pPr lvl="1"/>
            <a:r>
              <a:rPr lang="fr-FR" sz="1800" dirty="0"/>
              <a:t>sans tenir compte de la casse par exemple</a:t>
            </a:r>
          </a:p>
          <a:p>
            <a:r>
              <a:rPr lang="fr-FR" sz="2000" dirty="0"/>
              <a:t>Cette méthode va renvoyer sous forme de tableau l’expression recherchée autant de fois qu’elle a été trouvée</a:t>
            </a:r>
          </a:p>
          <a:p>
            <a:r>
              <a:rPr lang="fr-FR" sz="2000" dirty="0"/>
              <a:t>Note: En l’utilisant avec une </a:t>
            </a:r>
            <a:r>
              <a:rPr lang="fr-FR" sz="2000" dirty="0" err="1"/>
              <a:t>regex</a:t>
            </a:r>
            <a:r>
              <a:rPr lang="fr-FR" sz="2000" dirty="0"/>
              <a:t>, elle ne renverra que la première occurrence trouvée </a:t>
            </a:r>
          </a:p>
          <a:p>
            <a:pPr lvl="1"/>
            <a:r>
              <a:rPr lang="fr-FR" sz="1800" dirty="0"/>
              <a:t>sauf si nous ajoutons l’option g (pour effectuer une recherche globale) à notre </a:t>
            </a:r>
            <a:r>
              <a:rPr lang="fr-FR" sz="1800" dirty="0" err="1"/>
              <a:t>regex</a:t>
            </a:r>
            <a:endParaRPr lang="fr-FR" sz="1800" dirty="0"/>
          </a:p>
          <a:p>
            <a:endParaRPr lang="en-US" sz="2000" dirty="0"/>
          </a:p>
        </p:txBody>
      </p:sp>
      <p:sp>
        <p:nvSpPr>
          <p:cNvPr id="4" name="Espace réservé de la date 3">
            <a:extLst>
              <a:ext uri="{FF2B5EF4-FFF2-40B4-BE49-F238E27FC236}">
                <a16:creationId xmlns:a16="http://schemas.microsoft.com/office/drawing/2014/main" id="{48F6966A-61AF-496B-A135-45B7A3F5E80F}"/>
              </a:ext>
            </a:extLst>
          </p:cNvPr>
          <p:cNvSpPr>
            <a:spLocks noGrp="1"/>
          </p:cNvSpPr>
          <p:nvPr>
            <p:ph type="dt" sz="half" idx="10"/>
          </p:nvPr>
        </p:nvSpPr>
        <p:spPr/>
        <p:txBody>
          <a:bodyPr/>
          <a:lstStyle/>
          <a:p>
            <a:fld id="{981725EF-904F-418D-AAFD-C752327E4E61}" type="datetime1">
              <a:rPr lang="fr-FR" smtClean="0"/>
              <a:t>20/01/2021</a:t>
            </a:fld>
            <a:endParaRPr lang="fr-FR"/>
          </a:p>
        </p:txBody>
      </p:sp>
      <p:sp>
        <p:nvSpPr>
          <p:cNvPr id="5" name="Espace réservé du pied de page 4">
            <a:extLst>
              <a:ext uri="{FF2B5EF4-FFF2-40B4-BE49-F238E27FC236}">
                <a16:creationId xmlns:a16="http://schemas.microsoft.com/office/drawing/2014/main" id="{4A4E4120-A9C7-4D4A-8C5D-ED3CF99BF8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EF8F2F4-71A6-4786-9B0E-47D10A3052B1}"/>
              </a:ext>
            </a:extLst>
          </p:cNvPr>
          <p:cNvSpPr>
            <a:spLocks noGrp="1"/>
          </p:cNvSpPr>
          <p:nvPr>
            <p:ph type="sldNum" sz="quarter" idx="12"/>
          </p:nvPr>
        </p:nvSpPr>
        <p:spPr/>
        <p:txBody>
          <a:bodyPr/>
          <a:lstStyle/>
          <a:p>
            <a:fld id="{8FDE5FCB-0159-4F81-83AE-67C33C270F12}" type="slidenum">
              <a:rPr lang="fr-FR" smtClean="0"/>
              <a:t>123</a:t>
            </a:fld>
            <a:endParaRPr lang="fr-FR"/>
          </a:p>
        </p:txBody>
      </p:sp>
    </p:spTree>
    <p:extLst>
      <p:ext uri="{BB962C8B-B14F-4D97-AF65-F5344CB8AC3E}">
        <p14:creationId xmlns:p14="http://schemas.microsoft.com/office/powerpoint/2010/main" val="4201035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098" name="Picture 2" descr="On utilise match() avec nos expressions regulieres"/>
          <p:cNvPicPr>
            <a:picLocks noChangeAspect="1" noChangeArrowheads="1"/>
          </p:cNvPicPr>
          <p:nvPr/>
        </p:nvPicPr>
        <p:blipFill rotWithShape="1">
          <a:blip r:embed="rId2">
            <a:extLst>
              <a:ext uri="{28A0092B-C50C-407E-A947-70E740481C1C}">
                <a14:useLocalDpi xmlns:a14="http://schemas.microsoft.com/office/drawing/2010/main" val="0"/>
              </a:ext>
            </a:extLst>
          </a:blip>
          <a:srcRect l="3355" t="18095" b="2703"/>
          <a:stretch/>
        </p:blipFill>
        <p:spPr bwMode="auto">
          <a:xfrm>
            <a:off x="4653326" y="448056"/>
            <a:ext cx="6999178" cy="564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 mÃ©thode match() peut effectuer de puissantes recherches grÃ¢ce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25142"/>
          <a:stretch/>
        </p:blipFill>
        <p:spPr bwMode="auto">
          <a:xfrm>
            <a:off x="390652" y="4641155"/>
            <a:ext cx="4836391" cy="1768789"/>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42A8032-EBEF-4E53-8398-10E1F57EA4E4}"/>
              </a:ext>
            </a:extLst>
          </p:cNvPr>
          <p:cNvSpPr>
            <a:spLocks noGrp="1"/>
          </p:cNvSpPr>
          <p:nvPr>
            <p:ph type="dt" sz="half" idx="10"/>
          </p:nvPr>
        </p:nvSpPr>
        <p:spPr/>
        <p:txBody>
          <a:bodyPr/>
          <a:lstStyle/>
          <a:p>
            <a:fld id="{6C38F260-6E98-4AB3-835B-753C164053C3}" type="datetime1">
              <a:rPr lang="fr-FR" smtClean="0"/>
              <a:t>20/01/2021</a:t>
            </a:fld>
            <a:endParaRPr lang="fr-FR"/>
          </a:p>
        </p:txBody>
      </p:sp>
      <p:sp>
        <p:nvSpPr>
          <p:cNvPr id="5" name="Espace réservé du pied de page 4">
            <a:extLst>
              <a:ext uri="{FF2B5EF4-FFF2-40B4-BE49-F238E27FC236}">
                <a16:creationId xmlns:a16="http://schemas.microsoft.com/office/drawing/2014/main" id="{E0C93BDB-B14A-4BCC-B646-C7A141A1B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51F4418-B661-440A-8901-7134257703EC}"/>
              </a:ext>
            </a:extLst>
          </p:cNvPr>
          <p:cNvSpPr>
            <a:spLocks noGrp="1"/>
          </p:cNvSpPr>
          <p:nvPr>
            <p:ph type="sldNum" sz="quarter" idx="12"/>
          </p:nvPr>
        </p:nvSpPr>
        <p:spPr/>
        <p:txBody>
          <a:bodyPr/>
          <a:lstStyle/>
          <a:p>
            <a:fld id="{8FDE5FCB-0159-4F81-83AE-67C33C270F12}" type="slidenum">
              <a:rPr lang="fr-FR" smtClean="0"/>
              <a:t>124</a:t>
            </a:fld>
            <a:endParaRPr lang="fr-FR"/>
          </a:p>
        </p:txBody>
      </p:sp>
    </p:spTree>
    <p:extLst>
      <p:ext uri="{BB962C8B-B14F-4D97-AF65-F5344CB8AC3E}">
        <p14:creationId xmlns:p14="http://schemas.microsoft.com/office/powerpoint/2010/main" val="407482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Analyse</a:t>
            </a:r>
            <a:r>
              <a:rPr lang="en-US" dirty="0"/>
              <a:t> de </a:t>
            </a:r>
            <a:r>
              <a:rPr lang="en-US" dirty="0" err="1"/>
              <a:t>l’exemple</a:t>
            </a:r>
            <a:r>
              <a:rPr lang="en-US" dirty="0"/>
              <a:t> </a:t>
            </a:r>
            <a:r>
              <a:rPr lang="en-US" dirty="0" err="1"/>
              <a:t>pécédent</a:t>
            </a:r>
            <a:endParaRPr lang="en-US" dirty="0"/>
          </a:p>
        </p:txBody>
      </p:sp>
      <p:sp>
        <p:nvSpPr>
          <p:cNvPr id="3" name="Espace réservé du contenu 2"/>
          <p:cNvSpPr>
            <a:spLocks noGrp="1"/>
          </p:cNvSpPr>
          <p:nvPr>
            <p:ph idx="1"/>
          </p:nvPr>
        </p:nvSpPr>
        <p:spPr>
          <a:xfrm>
            <a:off x="539496" y="1435607"/>
            <a:ext cx="10983130" cy="4852898"/>
          </a:xfrm>
        </p:spPr>
        <p:txBody>
          <a:bodyPr>
            <a:noAutofit/>
          </a:bodyPr>
          <a:lstStyle/>
          <a:p>
            <a:r>
              <a:rPr lang="fr-FR" sz="1800" dirty="0"/>
              <a:t>nous mêlons ce que nous connaissons déjà sur le DOM avec nos </a:t>
            </a:r>
            <a:r>
              <a:rPr lang="fr-FR" sz="1800" dirty="0" err="1"/>
              <a:t>regex</a:t>
            </a:r>
            <a:r>
              <a:rPr lang="fr-FR" sz="1800" dirty="0"/>
              <a:t> pour bien comprendre l’ensemble</a:t>
            </a:r>
          </a:p>
          <a:p>
            <a:r>
              <a:rPr lang="fr-FR" sz="1800" dirty="0"/>
              <a:t>On commence par accéder à notre paragraphe puis on crée deux </a:t>
            </a:r>
            <a:r>
              <a:rPr lang="fr-FR" sz="1800" dirty="0" err="1"/>
              <a:t>regex</a:t>
            </a:r>
            <a:r>
              <a:rPr lang="fr-FR" sz="1800" dirty="0"/>
              <a:t>, </a:t>
            </a:r>
          </a:p>
          <a:p>
            <a:pPr lvl="1"/>
            <a:r>
              <a:rPr lang="fr-FR" sz="1600" dirty="0"/>
              <a:t>une première avec l’option i </a:t>
            </a:r>
          </a:p>
          <a:p>
            <a:pPr lvl="1"/>
            <a:r>
              <a:rPr lang="fr-FR" sz="1600" dirty="0"/>
              <a:t>et une seconde avec les deux options i et g</a:t>
            </a:r>
          </a:p>
          <a:p>
            <a:r>
              <a:rPr lang="fr-FR" sz="1800" dirty="0"/>
              <a:t>On utilise ensuite la méthode match() avec nos deux </a:t>
            </a:r>
            <a:r>
              <a:rPr lang="fr-FR" sz="1800" dirty="0" err="1"/>
              <a:t>regex</a:t>
            </a:r>
            <a:r>
              <a:rPr lang="fr-FR" sz="1800" dirty="0"/>
              <a:t> sur le contenu textuel de notre paragraphe</a:t>
            </a:r>
          </a:p>
          <a:p>
            <a:pPr lvl="1"/>
            <a:r>
              <a:rPr lang="fr-FR" sz="1600" dirty="0"/>
              <a:t>Pour accéder à son contenu textuel, on utilise la propriété </a:t>
            </a:r>
            <a:r>
              <a:rPr lang="fr-FR" sz="1600" dirty="0" err="1"/>
              <a:t>textContent</a:t>
            </a:r>
            <a:endParaRPr lang="fr-FR" sz="1600" dirty="0"/>
          </a:p>
          <a:p>
            <a:pPr lvl="1"/>
            <a:r>
              <a:rPr lang="fr-FR" sz="1600" dirty="0"/>
              <a:t>on va rechercher à chaque fois la séquence « engagez » mais avec des options différentes</a:t>
            </a:r>
          </a:p>
          <a:p>
            <a:r>
              <a:rPr lang="fr-FR" sz="1800" dirty="0"/>
              <a:t>Si match() ne trouve aucun résultat, elle renverra la valeur </a:t>
            </a:r>
            <a:r>
              <a:rPr lang="fr-FR" sz="1800" b="1" dirty="0" err="1"/>
              <a:t>null</a:t>
            </a:r>
            <a:endParaRPr lang="en-US" sz="1800" b="1" dirty="0"/>
          </a:p>
        </p:txBody>
      </p:sp>
      <p:sp>
        <p:nvSpPr>
          <p:cNvPr id="4" name="Espace réservé de la date 3">
            <a:extLst>
              <a:ext uri="{FF2B5EF4-FFF2-40B4-BE49-F238E27FC236}">
                <a16:creationId xmlns:a16="http://schemas.microsoft.com/office/drawing/2014/main" id="{A43203C9-1B99-47B2-B14D-3543F6F29248}"/>
              </a:ext>
            </a:extLst>
          </p:cNvPr>
          <p:cNvSpPr>
            <a:spLocks noGrp="1"/>
          </p:cNvSpPr>
          <p:nvPr>
            <p:ph type="dt" sz="half" idx="10"/>
          </p:nvPr>
        </p:nvSpPr>
        <p:spPr/>
        <p:txBody>
          <a:bodyPr/>
          <a:lstStyle/>
          <a:p>
            <a:fld id="{CF664FE0-9AC1-4912-BF82-A550FDE01AF8}" type="datetime1">
              <a:rPr lang="fr-FR" smtClean="0"/>
              <a:t>20/01/2021</a:t>
            </a:fld>
            <a:endParaRPr lang="fr-FR"/>
          </a:p>
        </p:txBody>
      </p:sp>
      <p:sp>
        <p:nvSpPr>
          <p:cNvPr id="5" name="Espace réservé du pied de page 4">
            <a:extLst>
              <a:ext uri="{FF2B5EF4-FFF2-40B4-BE49-F238E27FC236}">
                <a16:creationId xmlns:a16="http://schemas.microsoft.com/office/drawing/2014/main" id="{E7371269-83E7-4FDF-9954-99686230752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3D5275-909A-44B1-9444-5B5DF508EEF6}"/>
              </a:ext>
            </a:extLst>
          </p:cNvPr>
          <p:cNvSpPr>
            <a:spLocks noGrp="1"/>
          </p:cNvSpPr>
          <p:nvPr>
            <p:ph type="sldNum" sz="quarter" idx="12"/>
          </p:nvPr>
        </p:nvSpPr>
        <p:spPr/>
        <p:txBody>
          <a:bodyPr/>
          <a:lstStyle/>
          <a:p>
            <a:fld id="{8FDE5FCB-0159-4F81-83AE-67C33C270F12}" type="slidenum">
              <a:rPr lang="fr-FR" smtClean="0"/>
              <a:t>125</a:t>
            </a:fld>
            <a:endParaRPr lang="fr-FR"/>
          </a:p>
        </p:txBody>
      </p:sp>
    </p:spTree>
    <p:extLst>
      <p:ext uri="{BB962C8B-B14F-4D97-AF65-F5344CB8AC3E}">
        <p14:creationId xmlns:p14="http://schemas.microsoft.com/office/powerpoint/2010/main" val="9449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search</a:t>
            </a:r>
            <a:r>
              <a:rPr lang="fr-FR" sz="4800" dirty="0"/>
              <a:t>() de l’objet String</a:t>
            </a:r>
            <a:endParaRPr lang="en-US" sz="4800" dirty="0"/>
          </a:p>
        </p:txBody>
      </p:sp>
      <p:sp>
        <p:nvSpPr>
          <p:cNvPr id="3" name="Espace réservé du contenu 2"/>
          <p:cNvSpPr>
            <a:spLocks noGrp="1"/>
          </p:cNvSpPr>
          <p:nvPr>
            <p:ph idx="1"/>
          </p:nvPr>
        </p:nvSpPr>
        <p:spPr>
          <a:xfrm>
            <a:off x="539495" y="1435607"/>
            <a:ext cx="10983131" cy="4974337"/>
          </a:xfrm>
        </p:spPr>
        <p:txBody>
          <a:bodyPr>
            <a:noAutofit/>
          </a:bodyPr>
          <a:lstStyle/>
          <a:p>
            <a:r>
              <a:rPr lang="en-US" sz="1800" dirty="0"/>
              <a:t>La </a:t>
            </a:r>
            <a:r>
              <a:rPr lang="en-US" sz="1800" dirty="0" err="1"/>
              <a:t>métthode</a:t>
            </a:r>
            <a:r>
              <a:rPr lang="en-US" sz="1800" dirty="0"/>
              <a:t> </a:t>
            </a:r>
            <a:r>
              <a:rPr lang="en-US" sz="1800" b="1" dirty="0"/>
              <a:t>search</a:t>
            </a:r>
            <a:r>
              <a:rPr lang="en-US" sz="1800" dirty="0"/>
              <a:t>() r</a:t>
            </a:r>
            <a:r>
              <a:rPr lang="fr-FR" sz="1800" dirty="0" err="1"/>
              <a:t>etourne</a:t>
            </a:r>
            <a:r>
              <a:rPr lang="fr-FR" sz="1800" dirty="0"/>
              <a:t> </a:t>
            </a:r>
          </a:p>
          <a:p>
            <a:pPr lvl="1"/>
            <a:r>
              <a:rPr lang="fr-FR" sz="1600" dirty="0"/>
              <a:t>la position à laquelle à été trouvée la première occurrence de l’expression recherchée dans une chaîne de caractères </a:t>
            </a:r>
          </a:p>
          <a:p>
            <a:pPr lvl="1"/>
            <a:r>
              <a:rPr lang="fr-FR" sz="1600" b="1" dirty="0"/>
              <a:t>-1</a:t>
            </a:r>
            <a:r>
              <a:rPr lang="fr-FR" sz="1600" dirty="0"/>
              <a:t> si elle n’a pas été trouvée</a:t>
            </a:r>
          </a:p>
          <a:p>
            <a:r>
              <a:rPr lang="fr-FR" sz="1800" dirty="0"/>
              <a:t>On fournit une expression régulière en argument de cette méthode, (utilisation va très similaire à match() )</a:t>
            </a:r>
          </a:p>
          <a:p>
            <a:r>
              <a:rPr lang="fr-FR" sz="1800" dirty="0"/>
              <a:t>Exemple suivant:</a:t>
            </a:r>
          </a:p>
          <a:p>
            <a:pPr lvl="1"/>
            <a:r>
              <a:rPr lang="fr-FR" sz="1600" dirty="0"/>
              <a:t>Une 1</a:t>
            </a:r>
            <a:r>
              <a:rPr lang="fr-FR" sz="1600" baseline="30000" dirty="0"/>
              <a:t>ère</a:t>
            </a:r>
            <a:r>
              <a:rPr lang="fr-FR" sz="1600" dirty="0"/>
              <a:t> recherche de « engagez » sans tenir compte de la casse</a:t>
            </a:r>
          </a:p>
          <a:p>
            <a:pPr lvl="2"/>
            <a:r>
              <a:rPr lang="fr-FR" sz="1600" dirty="0" err="1"/>
              <a:t>search</a:t>
            </a:r>
            <a:r>
              <a:rPr lang="fr-FR" sz="1600" dirty="0"/>
              <a:t>() s’arrête sur le premier Engagez se trouve en position 0</a:t>
            </a:r>
          </a:p>
          <a:p>
            <a:pPr lvl="1"/>
            <a:r>
              <a:rPr lang="fr-FR" sz="1600" dirty="0"/>
              <a:t>Un 2</a:t>
            </a:r>
            <a:r>
              <a:rPr lang="fr-FR" sz="1600" baseline="30000" dirty="0"/>
              <a:t>ème</a:t>
            </a:r>
            <a:r>
              <a:rPr lang="fr-FR" sz="1600" dirty="0"/>
              <a:t> recherche, sans l’option i donc en tenant compte de la casse.</a:t>
            </a:r>
          </a:p>
          <a:p>
            <a:pPr lvl="2"/>
            <a:r>
              <a:rPr lang="fr-FR" sz="1600" dirty="0"/>
              <a:t>ne va trouver la séquence que dans le mot « rengagez » en position 31</a:t>
            </a:r>
            <a:endParaRPr lang="en-US" sz="1600" dirty="0"/>
          </a:p>
        </p:txBody>
      </p:sp>
      <p:sp>
        <p:nvSpPr>
          <p:cNvPr id="4" name="Espace réservé de la date 3">
            <a:extLst>
              <a:ext uri="{FF2B5EF4-FFF2-40B4-BE49-F238E27FC236}">
                <a16:creationId xmlns:a16="http://schemas.microsoft.com/office/drawing/2014/main" id="{8210C24D-5298-4938-9C51-5357BE9E73C9}"/>
              </a:ext>
            </a:extLst>
          </p:cNvPr>
          <p:cNvSpPr>
            <a:spLocks noGrp="1"/>
          </p:cNvSpPr>
          <p:nvPr>
            <p:ph type="dt" sz="half" idx="10"/>
          </p:nvPr>
        </p:nvSpPr>
        <p:spPr/>
        <p:txBody>
          <a:bodyPr/>
          <a:lstStyle/>
          <a:p>
            <a:fld id="{F36D831B-9599-4231-A37C-D178AA451973}" type="datetime1">
              <a:rPr lang="fr-FR" smtClean="0"/>
              <a:t>20/01/2021</a:t>
            </a:fld>
            <a:endParaRPr lang="fr-FR"/>
          </a:p>
        </p:txBody>
      </p:sp>
      <p:sp>
        <p:nvSpPr>
          <p:cNvPr id="5" name="Espace réservé du pied de page 4">
            <a:extLst>
              <a:ext uri="{FF2B5EF4-FFF2-40B4-BE49-F238E27FC236}">
                <a16:creationId xmlns:a16="http://schemas.microsoft.com/office/drawing/2014/main" id="{F6CDF8CB-CD48-4723-BE32-FE215A3EC87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AD08DAF-212D-4FA0-B90E-0E9F2FFD80E8}"/>
              </a:ext>
            </a:extLst>
          </p:cNvPr>
          <p:cNvSpPr>
            <a:spLocks noGrp="1"/>
          </p:cNvSpPr>
          <p:nvPr>
            <p:ph type="sldNum" sz="quarter" idx="12"/>
          </p:nvPr>
        </p:nvSpPr>
        <p:spPr/>
        <p:txBody>
          <a:bodyPr/>
          <a:lstStyle/>
          <a:p>
            <a:fld id="{8FDE5FCB-0159-4F81-83AE-67C33C270F12}" type="slidenum">
              <a:rPr lang="fr-FR" smtClean="0"/>
              <a:t>126</a:t>
            </a:fld>
            <a:endParaRPr lang="fr-FR"/>
          </a:p>
        </p:txBody>
      </p:sp>
    </p:spTree>
    <p:extLst>
      <p:ext uri="{BB962C8B-B14F-4D97-AF65-F5344CB8AC3E}">
        <p14:creationId xmlns:p14="http://schemas.microsoft.com/office/powerpoint/2010/main" val="69704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5122" name="Picture 2" descr="On utilise la mÃ©thode search() de string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9032" b="2489"/>
          <a:stretch/>
        </p:blipFill>
        <p:spPr bwMode="auto">
          <a:xfrm>
            <a:off x="4571581" y="448056"/>
            <a:ext cx="7298118" cy="57620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Nos regex nous permettent de rechercher efficacement une sÃ©quence de caractÃ¨res avec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35" y="4947674"/>
            <a:ext cx="5201480" cy="142403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4770721D-E41E-4A2F-BBB8-D4119C5FF6DF}"/>
              </a:ext>
            </a:extLst>
          </p:cNvPr>
          <p:cNvSpPr>
            <a:spLocks noGrp="1"/>
          </p:cNvSpPr>
          <p:nvPr>
            <p:ph type="dt" sz="half" idx="10"/>
          </p:nvPr>
        </p:nvSpPr>
        <p:spPr/>
        <p:txBody>
          <a:bodyPr/>
          <a:lstStyle/>
          <a:p>
            <a:fld id="{B815E6FC-B870-420B-998A-954CC4CAAB22}" type="datetime1">
              <a:rPr lang="fr-FR" smtClean="0"/>
              <a:t>20/01/2021</a:t>
            </a:fld>
            <a:endParaRPr lang="fr-FR"/>
          </a:p>
        </p:txBody>
      </p:sp>
      <p:sp>
        <p:nvSpPr>
          <p:cNvPr id="5" name="Espace réservé du pied de page 4">
            <a:extLst>
              <a:ext uri="{FF2B5EF4-FFF2-40B4-BE49-F238E27FC236}">
                <a16:creationId xmlns:a16="http://schemas.microsoft.com/office/drawing/2014/main" id="{2820DA62-4934-4C85-8FA6-5CD5B57EF63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E1A95F-E2CE-4229-94A4-E4A3AC210124}"/>
              </a:ext>
            </a:extLst>
          </p:cNvPr>
          <p:cNvSpPr>
            <a:spLocks noGrp="1"/>
          </p:cNvSpPr>
          <p:nvPr>
            <p:ph type="sldNum" sz="quarter" idx="12"/>
          </p:nvPr>
        </p:nvSpPr>
        <p:spPr/>
        <p:txBody>
          <a:bodyPr/>
          <a:lstStyle/>
          <a:p>
            <a:fld id="{8FDE5FCB-0159-4F81-83AE-67C33C270F12}" type="slidenum">
              <a:rPr lang="fr-FR" smtClean="0"/>
              <a:t>127</a:t>
            </a:fld>
            <a:endParaRPr lang="fr-FR"/>
          </a:p>
        </p:txBody>
      </p:sp>
    </p:spTree>
    <p:extLst>
      <p:ext uri="{BB962C8B-B14F-4D97-AF65-F5344CB8AC3E}">
        <p14:creationId xmlns:p14="http://schemas.microsoft.com/office/powerpoint/2010/main" val="71281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en-US" sz="4800" b="1" dirty="0"/>
              <a:t>replace</a:t>
            </a:r>
            <a:r>
              <a:rPr lang="fr-FR" sz="4800" dirty="0"/>
              <a:t>() de l’objet String</a:t>
            </a:r>
            <a:endParaRPr lang="en-US" sz="4800" dirty="0"/>
          </a:p>
        </p:txBody>
      </p:sp>
      <p:sp>
        <p:nvSpPr>
          <p:cNvPr id="3" name="Espace réservé du contenu 2"/>
          <p:cNvSpPr>
            <a:spLocks noGrp="1"/>
          </p:cNvSpPr>
          <p:nvPr>
            <p:ph idx="1"/>
          </p:nvPr>
        </p:nvSpPr>
        <p:spPr>
          <a:xfrm>
            <a:off x="539496" y="1435607"/>
            <a:ext cx="10983130" cy="4804772"/>
          </a:xfrm>
        </p:spPr>
        <p:txBody>
          <a:bodyPr>
            <a:noAutofit/>
          </a:bodyPr>
          <a:lstStyle/>
          <a:p>
            <a:r>
              <a:rPr lang="fr-FR" sz="1800" dirty="0"/>
              <a:t>La méthode replace() va nous permettre de rechercher une expression et de la remplacer par une autre</a:t>
            </a:r>
          </a:p>
          <a:p>
            <a:pPr lvl="1"/>
            <a:r>
              <a:rPr lang="fr-FR" sz="1600" dirty="0"/>
              <a:t>nous allons utiliser cette méthode avec nos </a:t>
            </a:r>
            <a:r>
              <a:rPr lang="fr-FR" sz="1600" dirty="0" err="1"/>
              <a:t>regex</a:t>
            </a:r>
            <a:r>
              <a:rPr lang="fr-FR" sz="1600" dirty="0"/>
              <a:t> pour remplacer plus efficacement</a:t>
            </a:r>
          </a:p>
          <a:p>
            <a:r>
              <a:rPr lang="fr-FR" sz="1800" dirty="0"/>
              <a:t>Prend 2 arguments : </a:t>
            </a:r>
          </a:p>
          <a:p>
            <a:pPr lvl="1"/>
            <a:r>
              <a:rPr lang="fr-FR" sz="1600" dirty="0"/>
              <a:t>l’expression à rechercher (qui sera notre </a:t>
            </a:r>
            <a:r>
              <a:rPr lang="fr-FR" sz="1600" dirty="0" err="1"/>
              <a:t>regex</a:t>
            </a:r>
            <a:r>
              <a:rPr lang="fr-FR" sz="1600" dirty="0"/>
              <a:t>), </a:t>
            </a:r>
          </a:p>
          <a:p>
            <a:pPr lvl="1"/>
            <a:r>
              <a:rPr lang="fr-FR" sz="1600" dirty="0"/>
              <a:t>et l’expression de remplacement</a:t>
            </a:r>
          </a:p>
          <a:p>
            <a:r>
              <a:rPr lang="fr-FR" sz="1800" dirty="0"/>
              <a:t>Exemple: on recherche la séquence "vous " dans notre chaîne de caractères et on la remplace par  " moi "</a:t>
            </a:r>
          </a:p>
          <a:p>
            <a:pPr lvl="1"/>
            <a:r>
              <a:rPr lang="fr-FR" sz="1600" dirty="0"/>
              <a:t>D’abord remarquer que seul le 1</a:t>
            </a:r>
            <a:r>
              <a:rPr lang="fr-FR" sz="1600" baseline="30000" dirty="0"/>
              <a:t>er</a:t>
            </a:r>
            <a:r>
              <a:rPr lang="fr-FR" sz="1600" dirty="0"/>
              <a:t>   "vous "  a été remplacé car nous n’avons pas utilisé d’option avec notre </a:t>
            </a:r>
            <a:r>
              <a:rPr lang="fr-FR" sz="1600" dirty="0" err="1"/>
              <a:t>regex</a:t>
            </a:r>
            <a:endParaRPr lang="fr-FR" sz="1600" dirty="0"/>
          </a:p>
          <a:p>
            <a:pPr lvl="1"/>
            <a:r>
              <a:rPr lang="fr-FR" sz="1600" dirty="0"/>
              <a:t>en revanche, avec l’option g, tous les "vous"  trouvés ont été remplacés</a:t>
            </a:r>
            <a:endParaRPr lang="en-US" sz="1600" dirty="0"/>
          </a:p>
        </p:txBody>
      </p:sp>
      <p:sp>
        <p:nvSpPr>
          <p:cNvPr id="4" name="Espace réservé de la date 3">
            <a:extLst>
              <a:ext uri="{FF2B5EF4-FFF2-40B4-BE49-F238E27FC236}">
                <a16:creationId xmlns:a16="http://schemas.microsoft.com/office/drawing/2014/main" id="{1116B3B9-AAEF-4053-92F5-28BE5E49A5A0}"/>
              </a:ext>
            </a:extLst>
          </p:cNvPr>
          <p:cNvSpPr>
            <a:spLocks noGrp="1"/>
          </p:cNvSpPr>
          <p:nvPr>
            <p:ph type="dt" sz="half" idx="10"/>
          </p:nvPr>
        </p:nvSpPr>
        <p:spPr/>
        <p:txBody>
          <a:bodyPr/>
          <a:lstStyle/>
          <a:p>
            <a:fld id="{FDE1884D-A272-42BA-9383-5667719C83EF}" type="datetime1">
              <a:rPr lang="fr-FR" smtClean="0"/>
              <a:t>20/01/2021</a:t>
            </a:fld>
            <a:endParaRPr lang="fr-FR"/>
          </a:p>
        </p:txBody>
      </p:sp>
      <p:sp>
        <p:nvSpPr>
          <p:cNvPr id="5" name="Espace réservé du pied de page 4">
            <a:extLst>
              <a:ext uri="{FF2B5EF4-FFF2-40B4-BE49-F238E27FC236}">
                <a16:creationId xmlns:a16="http://schemas.microsoft.com/office/drawing/2014/main" id="{ECC43C56-725F-440D-A11E-D7D2ED3F240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0C5481D-513C-4970-B7F0-D4B55274A9D2}"/>
              </a:ext>
            </a:extLst>
          </p:cNvPr>
          <p:cNvSpPr>
            <a:spLocks noGrp="1"/>
          </p:cNvSpPr>
          <p:nvPr>
            <p:ph type="sldNum" sz="quarter" idx="12"/>
          </p:nvPr>
        </p:nvSpPr>
        <p:spPr/>
        <p:txBody>
          <a:bodyPr/>
          <a:lstStyle/>
          <a:p>
            <a:fld id="{8FDE5FCB-0159-4F81-83AE-67C33C270F12}" type="slidenum">
              <a:rPr lang="fr-FR" smtClean="0"/>
              <a:t>128</a:t>
            </a:fld>
            <a:endParaRPr lang="fr-FR"/>
          </a:p>
        </p:txBody>
      </p:sp>
    </p:spTree>
    <p:extLst>
      <p:ext uri="{BB962C8B-B14F-4D97-AF65-F5344CB8AC3E}">
        <p14:creationId xmlns:p14="http://schemas.microsoft.com/office/powerpoint/2010/main" val="7501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6146" name="Picture 2" descr="Utilisation de la mÃ©thode replace() avec l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00" t="19219" b="3003"/>
          <a:stretch/>
        </p:blipFill>
        <p:spPr bwMode="auto">
          <a:xfrm>
            <a:off x="4522300" y="448056"/>
            <a:ext cx="7121425" cy="5589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replace() pour effectuer des remplacements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22496"/>
          <a:stretch/>
        </p:blipFill>
        <p:spPr bwMode="auto">
          <a:xfrm>
            <a:off x="215458" y="4817405"/>
            <a:ext cx="4741553" cy="16749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CB065BC-D9F8-493D-9B15-9410EFE028F9}"/>
              </a:ext>
            </a:extLst>
          </p:cNvPr>
          <p:cNvSpPr>
            <a:spLocks noGrp="1"/>
          </p:cNvSpPr>
          <p:nvPr>
            <p:ph type="dt" sz="half" idx="10"/>
          </p:nvPr>
        </p:nvSpPr>
        <p:spPr/>
        <p:txBody>
          <a:bodyPr/>
          <a:lstStyle/>
          <a:p>
            <a:fld id="{0688858C-D91E-451A-9A13-FD78D3D9E1FB}" type="datetime1">
              <a:rPr lang="fr-FR" smtClean="0"/>
              <a:t>20/01/2021</a:t>
            </a:fld>
            <a:endParaRPr lang="fr-FR"/>
          </a:p>
        </p:txBody>
      </p:sp>
      <p:sp>
        <p:nvSpPr>
          <p:cNvPr id="5" name="Espace réservé du pied de page 4">
            <a:extLst>
              <a:ext uri="{FF2B5EF4-FFF2-40B4-BE49-F238E27FC236}">
                <a16:creationId xmlns:a16="http://schemas.microsoft.com/office/drawing/2014/main" id="{AC837CFD-67DA-40FD-9B77-ECC7469A068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0AE9DF1-F57B-4744-90D1-CFD374302A84}"/>
              </a:ext>
            </a:extLst>
          </p:cNvPr>
          <p:cNvSpPr>
            <a:spLocks noGrp="1"/>
          </p:cNvSpPr>
          <p:nvPr>
            <p:ph type="sldNum" sz="quarter" idx="12"/>
          </p:nvPr>
        </p:nvSpPr>
        <p:spPr/>
        <p:txBody>
          <a:bodyPr/>
          <a:lstStyle/>
          <a:p>
            <a:fld id="{8FDE5FCB-0159-4F81-83AE-67C33C270F12}" type="slidenum">
              <a:rPr lang="fr-FR" smtClean="0"/>
              <a:t>129</a:t>
            </a:fld>
            <a:endParaRPr lang="fr-FR"/>
          </a:p>
        </p:txBody>
      </p:sp>
    </p:spTree>
    <p:extLst>
      <p:ext uri="{BB962C8B-B14F-4D97-AF65-F5344CB8AC3E}">
        <p14:creationId xmlns:p14="http://schemas.microsoft.com/office/powerpoint/2010/main" val="252894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2D5A9E-6A2D-4EF9-B757-714BF644C94F}"/>
              </a:ext>
            </a:extLst>
          </p:cNvPr>
          <p:cNvSpPr>
            <a:spLocks noGrp="1"/>
          </p:cNvSpPr>
          <p:nvPr>
            <p:ph type="title"/>
          </p:nvPr>
        </p:nvSpPr>
        <p:spPr/>
        <p:txBody>
          <a:bodyPr/>
          <a:lstStyle/>
          <a:p>
            <a:r>
              <a:rPr lang="fr-FR" dirty="0"/>
              <a:t>Positionnement</a:t>
            </a:r>
            <a:r>
              <a:rPr lang="en-US" dirty="0"/>
              <a:t> de JS</a:t>
            </a:r>
          </a:p>
        </p:txBody>
      </p:sp>
      <p:sp>
        <p:nvSpPr>
          <p:cNvPr id="3" name="Espace réservé du contenu 2">
            <a:extLst>
              <a:ext uri="{FF2B5EF4-FFF2-40B4-BE49-F238E27FC236}">
                <a16:creationId xmlns:a16="http://schemas.microsoft.com/office/drawing/2014/main" id="{453445DC-A2EC-4085-BAE1-609311E89094}"/>
              </a:ext>
            </a:extLst>
          </p:cNvPr>
          <p:cNvSpPr>
            <a:spLocks noGrp="1"/>
          </p:cNvSpPr>
          <p:nvPr>
            <p:ph sz="quarter" idx="10"/>
          </p:nvPr>
        </p:nvSpPr>
        <p:spPr>
          <a:xfrm>
            <a:off x="539496" y="1435607"/>
            <a:ext cx="5734694" cy="4521841"/>
          </a:xfrm>
        </p:spPr>
        <p:txBody>
          <a:bodyPr>
            <a:normAutofit/>
          </a:bodyPr>
          <a:lstStyle/>
          <a:p>
            <a:pPr marL="285750" indent="-285750">
              <a:buFont typeface="Arial" panose="020B0604020202020204" pitchFamily="34" charset="0"/>
              <a:buChar char="•"/>
            </a:pPr>
            <a:r>
              <a:rPr lang="fr-FR" sz="1600" dirty="0">
                <a:hlinkClick r:id="rId2"/>
              </a:rPr>
              <a:t>Référence</a:t>
            </a:r>
            <a:r>
              <a:rPr lang="fr-FR" sz="1600" dirty="0"/>
              <a:t>: Les technologies les plus populaires selon le Survey de </a:t>
            </a:r>
            <a:r>
              <a:rPr lang="fr-FR" sz="1600" b="1" dirty="0"/>
              <a:t>STACKOVERFLOW</a:t>
            </a:r>
            <a:r>
              <a:rPr lang="fr-FR" sz="1600" dirty="0"/>
              <a:t> de toute l’année 2020</a:t>
            </a:r>
          </a:p>
          <a:p>
            <a:pPr marL="285750" indent="-285750">
              <a:buFont typeface="Arial" panose="020B0604020202020204" pitchFamily="34" charset="0"/>
              <a:buChar char="•"/>
            </a:pPr>
            <a:r>
              <a:rPr lang="fr-FR" sz="1600" b="1" dirty="0"/>
              <a:t>Rémunérations</a:t>
            </a:r>
            <a:r>
              <a:rPr lang="fr-FR" sz="1600" dirty="0"/>
              <a:t>: langage de programmation et expérience</a:t>
            </a:r>
          </a:p>
          <a:p>
            <a:endParaRPr lang="en-US" sz="1600" dirty="0"/>
          </a:p>
        </p:txBody>
      </p:sp>
      <p:sp>
        <p:nvSpPr>
          <p:cNvPr id="4" name="Espace réservé de la date 3">
            <a:extLst>
              <a:ext uri="{FF2B5EF4-FFF2-40B4-BE49-F238E27FC236}">
                <a16:creationId xmlns:a16="http://schemas.microsoft.com/office/drawing/2014/main" id="{51F84A25-A854-46E3-913E-377921ECB243}"/>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6D00F92-C38F-4FE4-A480-4940D578752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3D1FB9F-5F04-47E1-AAD9-F0BF8709BA78}"/>
              </a:ext>
            </a:extLst>
          </p:cNvPr>
          <p:cNvSpPr>
            <a:spLocks noGrp="1"/>
          </p:cNvSpPr>
          <p:nvPr>
            <p:ph type="sldNum" sz="quarter" idx="4"/>
          </p:nvPr>
        </p:nvSpPr>
        <p:spPr/>
        <p:txBody>
          <a:bodyPr/>
          <a:lstStyle/>
          <a:p>
            <a:pPr rtl="0"/>
            <a:fld id="{9860EDB8-5305-433F-BE41-D7A86D811DB3}" type="slidenum">
              <a:rPr lang="fr-FR" noProof="0" smtClean="0"/>
              <a:pPr rtl="0"/>
              <a:t>13</a:t>
            </a:fld>
            <a:endParaRPr lang="fr-FR" noProof="0" dirty="0"/>
          </a:p>
        </p:txBody>
      </p:sp>
      <p:pic>
        <p:nvPicPr>
          <p:cNvPr id="8" name="Image 7">
            <a:extLst>
              <a:ext uri="{FF2B5EF4-FFF2-40B4-BE49-F238E27FC236}">
                <a16:creationId xmlns:a16="http://schemas.microsoft.com/office/drawing/2014/main" id="{87D2429C-F696-4296-90BD-24E4E0632C00}"/>
              </a:ext>
            </a:extLst>
          </p:cNvPr>
          <p:cNvPicPr>
            <a:picLocks noChangeAspect="1"/>
          </p:cNvPicPr>
          <p:nvPr/>
        </p:nvPicPr>
        <p:blipFill>
          <a:blip r:embed="rId3"/>
          <a:stretch>
            <a:fillRect/>
          </a:stretch>
        </p:blipFill>
        <p:spPr>
          <a:xfrm>
            <a:off x="6274190" y="1435607"/>
            <a:ext cx="5522887" cy="4497417"/>
          </a:xfrm>
          <a:prstGeom prst="rect">
            <a:avLst/>
          </a:prstGeom>
        </p:spPr>
      </p:pic>
      <p:pic>
        <p:nvPicPr>
          <p:cNvPr id="9" name="Image 8">
            <a:extLst>
              <a:ext uri="{FF2B5EF4-FFF2-40B4-BE49-F238E27FC236}">
                <a16:creationId xmlns:a16="http://schemas.microsoft.com/office/drawing/2014/main" id="{AB4DA760-ADBA-403B-AA35-BAA4F2C71044}"/>
              </a:ext>
            </a:extLst>
          </p:cNvPr>
          <p:cNvPicPr>
            <a:picLocks noChangeAspect="1"/>
          </p:cNvPicPr>
          <p:nvPr/>
        </p:nvPicPr>
        <p:blipFill>
          <a:blip r:embed="rId4"/>
          <a:stretch>
            <a:fillRect/>
          </a:stretch>
        </p:blipFill>
        <p:spPr>
          <a:xfrm>
            <a:off x="851884" y="2640883"/>
            <a:ext cx="5084460" cy="3292141"/>
          </a:xfrm>
          <a:prstGeom prst="rect">
            <a:avLst/>
          </a:prstGeom>
        </p:spPr>
      </p:pic>
      <p:sp>
        <p:nvSpPr>
          <p:cNvPr id="11" name="Flèche : droite 10">
            <a:extLst>
              <a:ext uri="{FF2B5EF4-FFF2-40B4-BE49-F238E27FC236}">
                <a16:creationId xmlns:a16="http://schemas.microsoft.com/office/drawing/2014/main" id="{30963C91-154B-4954-B236-5FCF43A2DE72}"/>
              </a:ext>
            </a:extLst>
          </p:cNvPr>
          <p:cNvSpPr/>
          <p:nvPr/>
        </p:nvSpPr>
        <p:spPr>
          <a:xfrm>
            <a:off x="521207" y="4572000"/>
            <a:ext cx="881571" cy="435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èche : droite 11">
            <a:extLst>
              <a:ext uri="{FF2B5EF4-FFF2-40B4-BE49-F238E27FC236}">
                <a16:creationId xmlns:a16="http://schemas.microsoft.com/office/drawing/2014/main" id="{5346CA3D-BA6E-4735-A0F0-8E92B7B011B0}"/>
              </a:ext>
            </a:extLst>
          </p:cNvPr>
          <p:cNvSpPr/>
          <p:nvPr/>
        </p:nvSpPr>
        <p:spPr>
          <a:xfrm>
            <a:off x="6351489" y="1512672"/>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èche : droite 12">
            <a:extLst>
              <a:ext uri="{FF2B5EF4-FFF2-40B4-BE49-F238E27FC236}">
                <a16:creationId xmlns:a16="http://schemas.microsoft.com/office/drawing/2014/main" id="{15FF3CD3-CC88-4F9B-8A74-30213C08AE11}"/>
              </a:ext>
            </a:extLst>
          </p:cNvPr>
          <p:cNvSpPr/>
          <p:nvPr/>
        </p:nvSpPr>
        <p:spPr>
          <a:xfrm>
            <a:off x="6351489" y="3257424"/>
            <a:ext cx="346967" cy="117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60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Méthode </a:t>
            </a:r>
            <a:r>
              <a:rPr lang="fr-FR" sz="5280" b="1" dirty="0"/>
              <a:t>test</a:t>
            </a:r>
            <a:r>
              <a:rPr lang="fr-FR" sz="5280" dirty="0"/>
              <a:t>() de l’objet </a:t>
            </a:r>
            <a:r>
              <a:rPr lang="fr-FR" sz="5280" dirty="0" err="1"/>
              <a:t>regExp</a:t>
            </a:r>
            <a:endParaRPr lang="en-US" sz="5280" dirty="0"/>
          </a:p>
        </p:txBody>
      </p:sp>
      <p:sp>
        <p:nvSpPr>
          <p:cNvPr id="3" name="Espace réservé du contenu 2"/>
          <p:cNvSpPr>
            <a:spLocks noGrp="1"/>
          </p:cNvSpPr>
          <p:nvPr>
            <p:ph idx="1"/>
          </p:nvPr>
        </p:nvSpPr>
        <p:spPr>
          <a:xfrm>
            <a:off x="539496" y="1435607"/>
            <a:ext cx="10964842" cy="4612267"/>
          </a:xfrm>
        </p:spPr>
        <p:txBody>
          <a:bodyPr>
            <a:noAutofit/>
          </a:bodyPr>
          <a:lstStyle/>
          <a:p>
            <a:r>
              <a:rPr lang="en-US" dirty="0"/>
              <a:t>La </a:t>
            </a:r>
            <a:r>
              <a:rPr lang="en-US" dirty="0" err="1"/>
              <a:t>méthode</a:t>
            </a:r>
            <a:r>
              <a:rPr lang="en-US" dirty="0"/>
              <a:t> </a:t>
            </a:r>
            <a:r>
              <a:rPr lang="en-US" b="1" dirty="0"/>
              <a:t>test</a:t>
            </a:r>
            <a:r>
              <a:rPr lang="en-US" dirty="0"/>
              <a:t>() </a:t>
            </a:r>
            <a:r>
              <a:rPr lang="fr-FR" dirty="0"/>
              <a:t>va rechercher une séquence de caractères dans une chaîne de caractères</a:t>
            </a:r>
          </a:p>
          <a:p>
            <a:pPr lvl="1"/>
            <a:r>
              <a:rPr lang="fr-FR" dirty="0"/>
              <a:t>Si la séquence est trouvée renvoie le booléen </a:t>
            </a:r>
            <a:r>
              <a:rPr lang="fr-FR" b="1" dirty="0" err="1"/>
              <a:t>true</a:t>
            </a:r>
            <a:endParaRPr lang="fr-FR" dirty="0"/>
          </a:p>
          <a:p>
            <a:pPr lvl="1"/>
            <a:r>
              <a:rPr lang="fr-FR" dirty="0"/>
              <a:t>Dans le cas contraire, elle renverra </a:t>
            </a:r>
            <a:r>
              <a:rPr lang="fr-FR" b="1" dirty="0"/>
              <a:t>false</a:t>
            </a:r>
            <a:endParaRPr lang="fr-FR" dirty="0"/>
          </a:p>
          <a:p>
            <a:r>
              <a:rPr lang="fr-FR" dirty="0"/>
              <a:t>Notez qu’elle appartient à l'objet </a:t>
            </a:r>
            <a:r>
              <a:rPr lang="fr-FR" dirty="0" err="1"/>
              <a:t>regExp</a:t>
            </a:r>
            <a:r>
              <a:rPr lang="fr-FR" dirty="0"/>
              <a:t> et non plus à String</a:t>
            </a:r>
          </a:p>
          <a:p>
            <a:pPr lvl="1"/>
            <a:r>
              <a:rPr lang="fr-FR" dirty="0"/>
              <a:t>Ainsi, on va l’utiliser sur un objet de type </a:t>
            </a:r>
            <a:r>
              <a:rPr lang="fr-FR" b="1" dirty="0" err="1"/>
              <a:t>regExp</a:t>
            </a:r>
            <a:endParaRPr lang="fr-FR" dirty="0"/>
          </a:p>
          <a:p>
            <a:r>
              <a:rPr lang="fr-FR" dirty="0"/>
              <a:t>Prend comme argument la chaîne de caractères dans laquelle faire la recherche</a:t>
            </a:r>
          </a:p>
          <a:p>
            <a:r>
              <a:rPr lang="fr-FR" dirty="0"/>
              <a:t>Exemple: </a:t>
            </a:r>
          </a:p>
          <a:p>
            <a:pPr lvl="1"/>
            <a:r>
              <a:rPr lang="fr-FR" dirty="0"/>
              <a:t>Dans le 1</a:t>
            </a:r>
            <a:r>
              <a:rPr lang="fr-FR" baseline="30000" dirty="0"/>
              <a:t>er</a:t>
            </a:r>
            <a:r>
              <a:rPr lang="fr-FR" dirty="0"/>
              <a:t> test, on recherche la séquence ENGAGEZ exactement, qui n’est pas trouvée par test(). </a:t>
            </a:r>
          </a:p>
          <a:p>
            <a:pPr lvl="2"/>
            <a:r>
              <a:rPr lang="fr-FR" dirty="0"/>
              <a:t>La méthode renvoie donc false.</a:t>
            </a:r>
          </a:p>
          <a:p>
            <a:pPr lvl="1"/>
            <a:r>
              <a:rPr lang="fr-FR" dirty="0"/>
              <a:t>Dans 2</a:t>
            </a:r>
            <a:r>
              <a:rPr lang="fr-FR" baseline="30000" dirty="0"/>
              <a:t>ème</a:t>
            </a:r>
            <a:r>
              <a:rPr lang="fr-FR" dirty="0"/>
              <a:t> test, on cherche cette fois la séquence ENGAGEZ sans se soucier de la casse. </a:t>
            </a:r>
          </a:p>
          <a:p>
            <a:pPr lvl="2"/>
            <a:r>
              <a:rPr lang="fr-FR" dirty="0"/>
              <a:t>La méthode test()trouve donc un résultat, et renvoie </a:t>
            </a:r>
            <a:r>
              <a:rPr lang="fr-FR" dirty="0" err="1"/>
              <a:t>true</a:t>
            </a:r>
            <a:r>
              <a:rPr lang="fr-FR" dirty="0"/>
              <a:t>.</a:t>
            </a:r>
          </a:p>
          <a:p>
            <a:endParaRPr lang="en-US" dirty="0"/>
          </a:p>
        </p:txBody>
      </p:sp>
      <p:sp>
        <p:nvSpPr>
          <p:cNvPr id="4" name="Espace réservé de la date 3">
            <a:extLst>
              <a:ext uri="{FF2B5EF4-FFF2-40B4-BE49-F238E27FC236}">
                <a16:creationId xmlns:a16="http://schemas.microsoft.com/office/drawing/2014/main" id="{A0ABB56A-517F-4CA9-899B-B9646644A205}"/>
              </a:ext>
            </a:extLst>
          </p:cNvPr>
          <p:cNvSpPr>
            <a:spLocks noGrp="1"/>
          </p:cNvSpPr>
          <p:nvPr>
            <p:ph type="dt" sz="half" idx="10"/>
          </p:nvPr>
        </p:nvSpPr>
        <p:spPr/>
        <p:txBody>
          <a:bodyPr/>
          <a:lstStyle/>
          <a:p>
            <a:fld id="{0A127C4E-54EE-4880-8361-78D623F428E1}" type="datetime1">
              <a:rPr lang="fr-FR" smtClean="0"/>
              <a:t>20/01/2021</a:t>
            </a:fld>
            <a:endParaRPr lang="fr-FR"/>
          </a:p>
        </p:txBody>
      </p:sp>
      <p:sp>
        <p:nvSpPr>
          <p:cNvPr id="5" name="Espace réservé du pied de page 4">
            <a:extLst>
              <a:ext uri="{FF2B5EF4-FFF2-40B4-BE49-F238E27FC236}">
                <a16:creationId xmlns:a16="http://schemas.microsoft.com/office/drawing/2014/main" id="{BF9C7AB3-83A1-43F0-BA2B-9931E40B536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40FF872-2B05-4FBD-B78E-FE9101013B3C}"/>
              </a:ext>
            </a:extLst>
          </p:cNvPr>
          <p:cNvSpPr>
            <a:spLocks noGrp="1"/>
          </p:cNvSpPr>
          <p:nvPr>
            <p:ph type="sldNum" sz="quarter" idx="12"/>
          </p:nvPr>
        </p:nvSpPr>
        <p:spPr/>
        <p:txBody>
          <a:bodyPr/>
          <a:lstStyle/>
          <a:p>
            <a:fld id="{8FDE5FCB-0159-4F81-83AE-67C33C270F12}" type="slidenum">
              <a:rPr lang="fr-FR" smtClean="0"/>
              <a:t>130</a:t>
            </a:fld>
            <a:endParaRPr lang="fr-FR"/>
          </a:p>
        </p:txBody>
      </p:sp>
    </p:spTree>
    <p:extLst>
      <p:ext uri="{BB962C8B-B14F-4D97-AF65-F5344CB8AC3E}">
        <p14:creationId xmlns:p14="http://schemas.microsoft.com/office/powerpoint/2010/main" val="86878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7170" name="Picture 2" descr="Utilisation de la mÃ©thode test() de lâobjet JavaScript regExp"/>
          <p:cNvPicPr>
            <a:picLocks noChangeAspect="1" noChangeArrowheads="1"/>
          </p:cNvPicPr>
          <p:nvPr/>
        </p:nvPicPr>
        <p:blipFill rotWithShape="1">
          <a:blip r:embed="rId2">
            <a:extLst>
              <a:ext uri="{28A0092B-C50C-407E-A947-70E740481C1C}">
                <a14:useLocalDpi xmlns:a14="http://schemas.microsoft.com/office/drawing/2010/main" val="0"/>
              </a:ext>
            </a:extLst>
          </a:blip>
          <a:srcRect l="5078" t="20125" b="2889"/>
          <a:stretch/>
        </p:blipFill>
        <p:spPr bwMode="auto">
          <a:xfrm>
            <a:off x="4816194" y="375982"/>
            <a:ext cx="7060072" cy="53300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est() renvoie un boolÃ©en selon quâelle ait trouvÃ© la sÃ©quence de caractÃ¨res ou pas"/>
          <p:cNvPicPr>
            <a:picLocks noChangeAspect="1" noChangeArrowheads="1"/>
          </p:cNvPicPr>
          <p:nvPr/>
        </p:nvPicPr>
        <p:blipFill rotWithShape="1">
          <a:blip r:embed="rId3">
            <a:extLst>
              <a:ext uri="{28A0092B-C50C-407E-A947-70E740481C1C}">
                <a14:useLocalDpi xmlns:a14="http://schemas.microsoft.com/office/drawing/2010/main" val="0"/>
              </a:ext>
            </a:extLst>
          </a:blip>
          <a:srcRect r="25627"/>
          <a:stretch/>
        </p:blipFill>
        <p:spPr bwMode="auto">
          <a:xfrm>
            <a:off x="470397" y="4617855"/>
            <a:ext cx="5064129" cy="18641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7C6A3EA-6381-4F50-86BE-4CD3ECB652E4}"/>
              </a:ext>
            </a:extLst>
          </p:cNvPr>
          <p:cNvSpPr>
            <a:spLocks noGrp="1"/>
          </p:cNvSpPr>
          <p:nvPr>
            <p:ph type="dt" sz="half" idx="10"/>
          </p:nvPr>
        </p:nvSpPr>
        <p:spPr/>
        <p:txBody>
          <a:bodyPr/>
          <a:lstStyle/>
          <a:p>
            <a:fld id="{BA2A2A0E-5D2A-444E-8DE8-98952AE4F329}" type="datetime1">
              <a:rPr lang="fr-FR" smtClean="0"/>
              <a:t>20/01/2021</a:t>
            </a:fld>
            <a:endParaRPr lang="fr-FR"/>
          </a:p>
        </p:txBody>
      </p:sp>
      <p:sp>
        <p:nvSpPr>
          <p:cNvPr id="5" name="Espace réservé du pied de page 4">
            <a:extLst>
              <a:ext uri="{FF2B5EF4-FFF2-40B4-BE49-F238E27FC236}">
                <a16:creationId xmlns:a16="http://schemas.microsoft.com/office/drawing/2014/main" id="{1469BCAE-861E-44A1-9FDF-C0097C49B96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44E5280-3300-4464-9619-B63D7068B87A}"/>
              </a:ext>
            </a:extLst>
          </p:cNvPr>
          <p:cNvSpPr>
            <a:spLocks noGrp="1"/>
          </p:cNvSpPr>
          <p:nvPr>
            <p:ph type="sldNum" sz="quarter" idx="12"/>
          </p:nvPr>
        </p:nvSpPr>
        <p:spPr/>
        <p:txBody>
          <a:bodyPr/>
          <a:lstStyle/>
          <a:p>
            <a:fld id="{8FDE5FCB-0159-4F81-83AE-67C33C270F12}" type="slidenum">
              <a:rPr lang="fr-FR" smtClean="0"/>
              <a:t>131</a:t>
            </a:fld>
            <a:endParaRPr lang="fr-FR"/>
          </a:p>
        </p:txBody>
      </p:sp>
    </p:spTree>
    <p:extLst>
      <p:ext uri="{BB962C8B-B14F-4D97-AF65-F5344CB8AC3E}">
        <p14:creationId xmlns:p14="http://schemas.microsoft.com/office/powerpoint/2010/main" val="28574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Méthode </a:t>
            </a:r>
            <a:r>
              <a:rPr lang="fr-FR" sz="4800" b="1" dirty="0" err="1"/>
              <a:t>exec</a:t>
            </a:r>
            <a:r>
              <a:rPr lang="fr-FR" sz="4800" dirty="0"/>
              <a:t>() de l’objet </a:t>
            </a:r>
            <a:r>
              <a:rPr lang="fr-FR" sz="4800" dirty="0" err="1"/>
              <a:t>regExp</a:t>
            </a:r>
            <a:endParaRPr lang="en-US" sz="4800" dirty="0"/>
          </a:p>
        </p:txBody>
      </p:sp>
      <p:sp>
        <p:nvSpPr>
          <p:cNvPr id="3" name="Espace réservé du contenu 2"/>
          <p:cNvSpPr>
            <a:spLocks noGrp="1"/>
          </p:cNvSpPr>
          <p:nvPr>
            <p:ph idx="1"/>
          </p:nvPr>
        </p:nvSpPr>
        <p:spPr>
          <a:xfrm>
            <a:off x="539496" y="1435607"/>
            <a:ext cx="10983130" cy="4756646"/>
          </a:xfrm>
        </p:spPr>
        <p:txBody>
          <a:bodyPr>
            <a:normAutofit/>
          </a:bodyPr>
          <a:lstStyle/>
          <a:p>
            <a:r>
              <a:rPr lang="fr-FR" sz="2000" dirty="0"/>
              <a:t>La méthode </a:t>
            </a:r>
            <a:r>
              <a:rPr lang="fr-FR" sz="2000" dirty="0" err="1"/>
              <a:t>exec</a:t>
            </a:r>
            <a:r>
              <a:rPr lang="fr-FR" sz="2000" dirty="0"/>
              <a:t>() va également rechercher une séquence de caractères dans une chaîne de caractères, </a:t>
            </a:r>
          </a:p>
          <a:p>
            <a:pPr lvl="1"/>
            <a:r>
              <a:rPr lang="fr-FR" sz="1800" dirty="0"/>
              <a:t>mais va renvoyer le texte trouvé </a:t>
            </a:r>
          </a:p>
          <a:p>
            <a:pPr lvl="1"/>
            <a:r>
              <a:rPr lang="fr-FR" sz="1800" dirty="0"/>
              <a:t>ou </a:t>
            </a:r>
            <a:r>
              <a:rPr lang="fr-FR" sz="1800" dirty="0" err="1"/>
              <a:t>null</a:t>
            </a:r>
            <a:r>
              <a:rPr lang="fr-FR" sz="1800" dirty="0"/>
              <a:t> si la recherche n’a pas été fructueuse</a:t>
            </a:r>
          </a:p>
          <a:p>
            <a:r>
              <a:rPr lang="fr-FR" sz="2000" dirty="0"/>
              <a:t>S’utilise avec un objet de type </a:t>
            </a:r>
            <a:r>
              <a:rPr lang="fr-FR" sz="2000" dirty="0" err="1"/>
              <a:t>regExp</a:t>
            </a:r>
            <a:r>
              <a:rPr lang="fr-FR" sz="2000" dirty="0"/>
              <a:t> et prend comme argument la séquence à rechercher</a:t>
            </a:r>
          </a:p>
          <a:p>
            <a:r>
              <a:rPr lang="fr-FR" sz="2000" dirty="0"/>
              <a:t>Notez que: si la séquence est trouvée plusieurs fois, celle-ci ne sera renvoyée qu</a:t>
            </a:r>
            <a:r>
              <a:rPr lang="fr-FR" sz="2000" b="1" dirty="0"/>
              <a:t>’une seule fois</a:t>
            </a:r>
          </a:p>
          <a:p>
            <a:endParaRPr lang="fr-FR" sz="2000" dirty="0"/>
          </a:p>
          <a:p>
            <a:endParaRPr lang="en-US" sz="2000" dirty="0"/>
          </a:p>
        </p:txBody>
      </p:sp>
      <p:sp>
        <p:nvSpPr>
          <p:cNvPr id="4" name="Espace réservé de la date 3">
            <a:extLst>
              <a:ext uri="{FF2B5EF4-FFF2-40B4-BE49-F238E27FC236}">
                <a16:creationId xmlns:a16="http://schemas.microsoft.com/office/drawing/2014/main" id="{0E305C7C-C5BC-406C-BD41-DA26341C502B}"/>
              </a:ext>
            </a:extLst>
          </p:cNvPr>
          <p:cNvSpPr>
            <a:spLocks noGrp="1"/>
          </p:cNvSpPr>
          <p:nvPr>
            <p:ph type="dt" sz="half" idx="10"/>
          </p:nvPr>
        </p:nvSpPr>
        <p:spPr/>
        <p:txBody>
          <a:bodyPr/>
          <a:lstStyle/>
          <a:p>
            <a:fld id="{AD78B473-30AF-405D-986C-EF9AF6782850}" type="datetime1">
              <a:rPr lang="fr-FR" smtClean="0"/>
              <a:t>20/01/2021</a:t>
            </a:fld>
            <a:endParaRPr lang="fr-FR"/>
          </a:p>
        </p:txBody>
      </p:sp>
      <p:sp>
        <p:nvSpPr>
          <p:cNvPr id="5" name="Espace réservé du pied de page 4">
            <a:extLst>
              <a:ext uri="{FF2B5EF4-FFF2-40B4-BE49-F238E27FC236}">
                <a16:creationId xmlns:a16="http://schemas.microsoft.com/office/drawing/2014/main" id="{36BC2AF0-B222-459E-9CA1-3DD75D6634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94BE561-1BC8-44E2-9473-0B8BFDC6BCF5}"/>
              </a:ext>
            </a:extLst>
          </p:cNvPr>
          <p:cNvSpPr>
            <a:spLocks noGrp="1"/>
          </p:cNvSpPr>
          <p:nvPr>
            <p:ph type="sldNum" sz="quarter" idx="12"/>
          </p:nvPr>
        </p:nvSpPr>
        <p:spPr/>
        <p:txBody>
          <a:bodyPr/>
          <a:lstStyle/>
          <a:p>
            <a:fld id="{8FDE5FCB-0159-4F81-83AE-67C33C270F12}" type="slidenum">
              <a:rPr lang="fr-FR" smtClean="0"/>
              <a:t>132</a:t>
            </a:fld>
            <a:endParaRPr lang="fr-FR"/>
          </a:p>
        </p:txBody>
      </p:sp>
    </p:spTree>
    <p:extLst>
      <p:ext uri="{BB962C8B-B14F-4D97-AF65-F5344CB8AC3E}">
        <p14:creationId xmlns:p14="http://schemas.microsoft.com/office/powerpoint/2010/main" val="15613809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tilisation de la mÃ©thode exec() de lâobjet JavaScript regEx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76" y="448056"/>
            <a:ext cx="7581728" cy="560436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ec() renvoie la premiÃ¨re occurrence du texte trouvÃ©"/>
          <p:cNvPicPr>
            <a:picLocks noChangeAspect="1" noChangeArrowheads="1"/>
          </p:cNvPicPr>
          <p:nvPr/>
        </p:nvPicPr>
        <p:blipFill rotWithShape="1">
          <a:blip r:embed="rId3">
            <a:extLst>
              <a:ext uri="{28A0092B-C50C-407E-A947-70E740481C1C}">
                <a14:useLocalDpi xmlns:a14="http://schemas.microsoft.com/office/drawing/2010/main" val="0"/>
              </a:ext>
            </a:extLst>
          </a:blip>
          <a:srcRect r="25414"/>
          <a:stretch/>
        </p:blipFill>
        <p:spPr bwMode="auto">
          <a:xfrm>
            <a:off x="406229" y="4826676"/>
            <a:ext cx="4820814" cy="1583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C78E8EF-6BBA-4A0D-87BD-E05089C07DA0}"/>
              </a:ext>
            </a:extLst>
          </p:cNvPr>
          <p:cNvSpPr>
            <a:spLocks noGrp="1"/>
          </p:cNvSpPr>
          <p:nvPr>
            <p:ph type="dt" sz="half" idx="10"/>
          </p:nvPr>
        </p:nvSpPr>
        <p:spPr/>
        <p:txBody>
          <a:bodyPr/>
          <a:lstStyle/>
          <a:p>
            <a:fld id="{8824B74B-6A7A-4581-B061-395CDB07C94E}" type="datetime1">
              <a:rPr lang="fr-FR" smtClean="0"/>
              <a:t>20/01/2021</a:t>
            </a:fld>
            <a:endParaRPr lang="fr-FR"/>
          </a:p>
        </p:txBody>
      </p:sp>
      <p:sp>
        <p:nvSpPr>
          <p:cNvPr id="5" name="Espace réservé du pied de page 4">
            <a:extLst>
              <a:ext uri="{FF2B5EF4-FFF2-40B4-BE49-F238E27FC236}">
                <a16:creationId xmlns:a16="http://schemas.microsoft.com/office/drawing/2014/main" id="{21EB51F4-0BE5-45F6-8F9D-5FBB1C9446A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397A408-4771-408C-A4E7-7566A372E910}"/>
              </a:ext>
            </a:extLst>
          </p:cNvPr>
          <p:cNvSpPr>
            <a:spLocks noGrp="1"/>
          </p:cNvSpPr>
          <p:nvPr>
            <p:ph type="sldNum" sz="quarter" idx="12"/>
          </p:nvPr>
        </p:nvSpPr>
        <p:spPr/>
        <p:txBody>
          <a:bodyPr/>
          <a:lstStyle/>
          <a:p>
            <a:fld id="{8FDE5FCB-0159-4F81-83AE-67C33C270F12}" type="slidenum">
              <a:rPr lang="fr-FR" smtClean="0"/>
              <a:t>133</a:t>
            </a:fld>
            <a:endParaRPr lang="fr-FR"/>
          </a:p>
        </p:txBody>
      </p:sp>
    </p:spTree>
    <p:extLst>
      <p:ext uri="{BB962C8B-B14F-4D97-AF65-F5344CB8AC3E}">
        <p14:creationId xmlns:p14="http://schemas.microsoft.com/office/powerpoint/2010/main" val="231009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Liste</a:t>
            </a:r>
            <a:r>
              <a:rPr lang="en-US" dirty="0"/>
              <a:t> des </a:t>
            </a:r>
            <a:r>
              <a:rPr lang="en-US" dirty="0" err="1"/>
              <a:t>quantifieurs</a:t>
            </a:r>
            <a:endParaRPr lang="en-US" dirty="0"/>
          </a:p>
        </p:txBody>
      </p:sp>
      <p:graphicFrame>
        <p:nvGraphicFramePr>
          <p:cNvPr id="6" name="Espace réservé du contenu 5"/>
          <p:cNvGraphicFramePr>
            <a:graphicFrameLocks noGrp="1"/>
          </p:cNvGraphicFramePr>
          <p:nvPr>
            <p:ph idx="1"/>
          </p:nvPr>
        </p:nvGraphicFramePr>
        <p:xfrm>
          <a:off x="2123001" y="1600203"/>
          <a:ext cx="7214479" cy="4800599"/>
        </p:xfrm>
        <a:graphic>
          <a:graphicData uri="http://schemas.openxmlformats.org/drawingml/2006/table">
            <a:tbl>
              <a:tblPr firstRow="1" firstCol="1" lastRow="1" lastCol="1" bandRow="1" bandCol="1">
                <a:tableStyleId>{69012ECD-51FC-41F1-AA8D-1B2483CD663E}</a:tableStyleId>
              </a:tblPr>
              <a:tblGrid>
                <a:gridCol w="2849675">
                  <a:extLst>
                    <a:ext uri="{9D8B030D-6E8A-4147-A177-3AD203B41FA5}">
                      <a16:colId xmlns:a16="http://schemas.microsoft.com/office/drawing/2014/main" val="20000"/>
                    </a:ext>
                  </a:extLst>
                </a:gridCol>
                <a:gridCol w="4364804">
                  <a:extLst>
                    <a:ext uri="{9D8B030D-6E8A-4147-A177-3AD203B41FA5}">
                      <a16:colId xmlns:a16="http://schemas.microsoft.com/office/drawing/2014/main" val="20001"/>
                    </a:ext>
                  </a:extLst>
                </a:gridCol>
              </a:tblGrid>
              <a:tr h="414196">
                <a:tc>
                  <a:txBody>
                    <a:bodyPr/>
                    <a:lstStyle/>
                    <a:p>
                      <a:pPr algn="ctr"/>
                      <a:r>
                        <a:rPr lang="en-US" sz="1600" b="0" dirty="0">
                          <a:effectLst/>
                        </a:rPr>
                        <a:t>QUANTIFIEUR</a:t>
                      </a:r>
                    </a:p>
                  </a:txBody>
                  <a:tcPr marL="84876" marR="84876" marT="84876" marB="84876" anchor="ctr"/>
                </a:tc>
                <a:tc>
                  <a:txBody>
                    <a:bodyPr/>
                    <a:lstStyle/>
                    <a:p>
                      <a:pPr algn="ctr"/>
                      <a:r>
                        <a:rPr lang="en-US" sz="1600" b="0">
                          <a:effectLst/>
                        </a:rPr>
                        <a:t>SENS</a:t>
                      </a:r>
                    </a:p>
                  </a:txBody>
                  <a:tcPr marL="84876" marR="84876" marT="84876" marB="84876" anchor="ctr"/>
                </a:tc>
                <a:extLst>
                  <a:ext uri="{0D108BD9-81ED-4DB2-BD59-A6C34878D82A}">
                    <a16:rowId xmlns:a16="http://schemas.microsoft.com/office/drawing/2014/main" val="10000"/>
                  </a:ext>
                </a:extLst>
              </a:tr>
              <a:tr h="414196">
                <a:tc>
                  <a:txBody>
                    <a:bodyPr/>
                    <a:lstStyle/>
                    <a:p>
                      <a:r>
                        <a:rPr lang="en-US" sz="1600" b="0" dirty="0">
                          <a:effectLst/>
                        </a:rPr>
                        <a:t>a ?</a:t>
                      </a:r>
                    </a:p>
                  </a:txBody>
                  <a:tcPr marL="84876" marR="84876" marT="84876" marB="84876" anchor="ctr"/>
                </a:tc>
                <a:tc>
                  <a:txBody>
                    <a:bodyPr/>
                    <a:lstStyle/>
                    <a:p>
                      <a:r>
                        <a:rPr lang="fr-FR" sz="1600" b="0">
                          <a:effectLst/>
                        </a:rPr>
                        <a:t>On veut 0 ou 1 « a »</a:t>
                      </a:r>
                    </a:p>
                  </a:txBody>
                  <a:tcPr marL="84876" marR="84876" marT="84876" marB="84876" anchor="ctr"/>
                </a:tc>
                <a:extLst>
                  <a:ext uri="{0D108BD9-81ED-4DB2-BD59-A6C34878D82A}">
                    <a16:rowId xmlns:a16="http://schemas.microsoft.com/office/drawing/2014/main" val="10001"/>
                  </a:ext>
                </a:extLst>
              </a:tr>
              <a:tr h="414196">
                <a:tc>
                  <a:txBody>
                    <a:bodyPr/>
                    <a:lstStyle/>
                    <a:p>
                      <a:r>
                        <a:rPr lang="en-US" sz="1600" b="0">
                          <a:effectLst/>
                        </a:rPr>
                        <a:t>a+</a:t>
                      </a:r>
                    </a:p>
                  </a:txBody>
                  <a:tcPr marL="84876" marR="84876" marT="84876" marB="84876" anchor="ctr"/>
                </a:tc>
                <a:tc>
                  <a:txBody>
                    <a:bodyPr/>
                    <a:lstStyle/>
                    <a:p>
                      <a:r>
                        <a:rPr lang="fr-FR" sz="1600" b="0">
                          <a:effectLst/>
                        </a:rPr>
                        <a:t>On veut au moins un « a »</a:t>
                      </a:r>
                    </a:p>
                  </a:txBody>
                  <a:tcPr marL="84876" marR="84876" marT="84876" marB="84876" anchor="ctr"/>
                </a:tc>
                <a:extLst>
                  <a:ext uri="{0D108BD9-81ED-4DB2-BD59-A6C34878D82A}">
                    <a16:rowId xmlns:a16="http://schemas.microsoft.com/office/drawing/2014/main" val="10002"/>
                  </a:ext>
                </a:extLst>
              </a:tr>
              <a:tr h="414196">
                <a:tc>
                  <a:txBody>
                    <a:bodyPr/>
                    <a:lstStyle/>
                    <a:p>
                      <a:r>
                        <a:rPr lang="en-US" sz="1600" b="0" dirty="0">
                          <a:effectLst/>
                        </a:rPr>
                        <a:t>a*</a:t>
                      </a:r>
                    </a:p>
                  </a:txBody>
                  <a:tcPr marL="84876" marR="84876" marT="84876" marB="84876" anchor="ctr"/>
                </a:tc>
                <a:tc>
                  <a:txBody>
                    <a:bodyPr/>
                    <a:lstStyle/>
                    <a:p>
                      <a:r>
                        <a:rPr lang="fr-FR" sz="1600" b="0">
                          <a:effectLst/>
                        </a:rPr>
                        <a:t>On veut 0, 1 ou plusieurs « a »</a:t>
                      </a:r>
                    </a:p>
                  </a:txBody>
                  <a:tcPr marL="84876" marR="84876" marT="84876" marB="84876" anchor="ctr"/>
                </a:tc>
                <a:extLst>
                  <a:ext uri="{0D108BD9-81ED-4DB2-BD59-A6C34878D82A}">
                    <a16:rowId xmlns:a16="http://schemas.microsoft.com/office/drawing/2014/main" val="10003"/>
                  </a:ext>
                </a:extLst>
              </a:tr>
              <a:tr h="414196">
                <a:tc>
                  <a:txBody>
                    <a:bodyPr/>
                    <a:lstStyle/>
                    <a:p>
                      <a:r>
                        <a:rPr lang="en-US" sz="1600" b="0">
                          <a:effectLst/>
                        </a:rPr>
                        <a:t>^a</a:t>
                      </a:r>
                    </a:p>
                  </a:txBody>
                  <a:tcPr marL="84876" marR="84876" marT="84876" marB="84876" anchor="ctr"/>
                </a:tc>
                <a:tc>
                  <a:txBody>
                    <a:bodyPr/>
                    <a:lstStyle/>
                    <a:p>
                      <a:r>
                        <a:rPr lang="fr-FR" sz="1600" b="0" dirty="0">
                          <a:effectLst/>
                        </a:rPr>
                        <a:t>On veut un « a » en début de chaîne</a:t>
                      </a:r>
                    </a:p>
                  </a:txBody>
                  <a:tcPr marL="84876" marR="84876" marT="84876" marB="84876" anchor="ctr"/>
                </a:tc>
                <a:extLst>
                  <a:ext uri="{0D108BD9-81ED-4DB2-BD59-A6C34878D82A}">
                    <a16:rowId xmlns:a16="http://schemas.microsoft.com/office/drawing/2014/main" val="10004"/>
                  </a:ext>
                </a:extLst>
              </a:tr>
              <a:tr h="414196">
                <a:tc>
                  <a:txBody>
                    <a:bodyPr/>
                    <a:lstStyle/>
                    <a:p>
                      <a:r>
                        <a:rPr lang="en-US" sz="1600" b="0">
                          <a:effectLst/>
                        </a:rPr>
                        <a:t>a$</a:t>
                      </a:r>
                    </a:p>
                  </a:txBody>
                  <a:tcPr marL="84876" marR="84876" marT="84876" marB="84876" anchor="ctr"/>
                </a:tc>
                <a:tc>
                  <a:txBody>
                    <a:bodyPr/>
                    <a:lstStyle/>
                    <a:p>
                      <a:r>
                        <a:rPr lang="fr-FR" sz="1600" b="0">
                          <a:effectLst/>
                        </a:rPr>
                        <a:t>On veut un « a » en fin de chaîne</a:t>
                      </a:r>
                    </a:p>
                  </a:txBody>
                  <a:tcPr marL="84876" marR="84876" marT="84876" marB="84876" anchor="ctr"/>
                </a:tc>
                <a:extLst>
                  <a:ext uri="{0D108BD9-81ED-4DB2-BD59-A6C34878D82A}">
                    <a16:rowId xmlns:a16="http://schemas.microsoft.com/office/drawing/2014/main" val="10005"/>
                  </a:ext>
                </a:extLst>
              </a:tr>
              <a:tr h="414196">
                <a:tc>
                  <a:txBody>
                    <a:bodyPr/>
                    <a:lstStyle/>
                    <a:p>
                      <a:r>
                        <a:rPr lang="en-US" sz="1600" b="0">
                          <a:effectLst/>
                        </a:rPr>
                        <a:t>a{X}</a:t>
                      </a:r>
                    </a:p>
                  </a:txBody>
                  <a:tcPr marL="84876" marR="84876" marT="84876" marB="84876" anchor="ctr"/>
                </a:tc>
                <a:tc>
                  <a:txBody>
                    <a:bodyPr/>
                    <a:lstStyle/>
                    <a:p>
                      <a:r>
                        <a:rPr lang="fr-FR" sz="1600" b="0">
                          <a:effectLst/>
                        </a:rPr>
                        <a:t>On veut une séquence de X « a »</a:t>
                      </a:r>
                    </a:p>
                  </a:txBody>
                  <a:tcPr marL="84876" marR="84876" marT="84876" marB="84876" anchor="ctr"/>
                </a:tc>
                <a:extLst>
                  <a:ext uri="{0D108BD9-81ED-4DB2-BD59-A6C34878D82A}">
                    <a16:rowId xmlns:a16="http://schemas.microsoft.com/office/drawing/2014/main" val="10006"/>
                  </a:ext>
                </a:extLst>
              </a:tr>
              <a:tr h="414196">
                <a:tc>
                  <a:txBody>
                    <a:bodyPr/>
                    <a:lstStyle/>
                    <a:p>
                      <a:r>
                        <a:rPr lang="en-US" sz="1600" b="0">
                          <a:effectLst/>
                        </a:rPr>
                        <a:t>a{X,Y}</a:t>
                      </a:r>
                    </a:p>
                  </a:txBody>
                  <a:tcPr marL="84876" marR="84876" marT="84876" marB="84876" anchor="ctr"/>
                </a:tc>
                <a:tc>
                  <a:txBody>
                    <a:bodyPr/>
                    <a:lstStyle/>
                    <a:p>
                      <a:r>
                        <a:rPr lang="fr-FR" sz="1600" b="0" dirty="0">
                          <a:effectLst/>
                        </a:rPr>
                        <a:t>On veut une séquence de X à Y fois « a »</a:t>
                      </a:r>
                    </a:p>
                  </a:txBody>
                  <a:tcPr marL="84876" marR="84876" marT="84876" marB="84876" anchor="ctr"/>
                </a:tc>
                <a:extLst>
                  <a:ext uri="{0D108BD9-81ED-4DB2-BD59-A6C34878D82A}">
                    <a16:rowId xmlns:a16="http://schemas.microsoft.com/office/drawing/2014/main" val="10007"/>
                  </a:ext>
                </a:extLst>
              </a:tr>
              <a:tr h="658639">
                <a:tc>
                  <a:txBody>
                    <a:bodyPr/>
                    <a:lstStyle/>
                    <a:p>
                      <a:r>
                        <a:rPr lang="en-US" sz="1600" b="0">
                          <a:effectLst/>
                        </a:rPr>
                        <a:t>a{X,}</a:t>
                      </a:r>
                    </a:p>
                  </a:txBody>
                  <a:tcPr marL="84876" marR="84876" marT="84876" marB="84876" anchor="ctr"/>
                </a:tc>
                <a:tc>
                  <a:txBody>
                    <a:bodyPr/>
                    <a:lstStyle/>
                    <a:p>
                      <a:r>
                        <a:rPr lang="fr-FR" sz="1600" b="0" dirty="0">
                          <a:effectLst/>
                        </a:rPr>
                        <a:t>On veut une séquence d’au moins X fois « a »</a:t>
                      </a:r>
                    </a:p>
                  </a:txBody>
                  <a:tcPr marL="84876" marR="84876" marT="84876" marB="84876" anchor="ctr"/>
                </a:tc>
                <a:extLst>
                  <a:ext uri="{0D108BD9-81ED-4DB2-BD59-A6C34878D82A}">
                    <a16:rowId xmlns:a16="http://schemas.microsoft.com/office/drawing/2014/main" val="10008"/>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suivi d’un « b »</a:t>
                      </a:r>
                    </a:p>
                  </a:txBody>
                  <a:tcPr marL="84876" marR="84876" marT="84876" marB="84876" anchor="ctr"/>
                </a:tc>
                <a:extLst>
                  <a:ext uri="{0D108BD9-81ED-4DB2-BD59-A6C34878D82A}">
                    <a16:rowId xmlns:a16="http://schemas.microsoft.com/office/drawing/2014/main" val="10009"/>
                  </a:ext>
                </a:extLst>
              </a:tr>
              <a:tr h="414196">
                <a:tc>
                  <a:txBody>
                    <a:bodyPr/>
                    <a:lstStyle/>
                    <a:p>
                      <a:r>
                        <a:rPr lang="en-US" sz="1600" b="0">
                          <a:effectLst/>
                        </a:rPr>
                        <a:t>a(?!b)</a:t>
                      </a:r>
                    </a:p>
                  </a:txBody>
                  <a:tcPr marL="84876" marR="84876" marT="84876" marB="84876" anchor="ctr"/>
                </a:tc>
                <a:tc>
                  <a:txBody>
                    <a:bodyPr/>
                    <a:lstStyle/>
                    <a:p>
                      <a:r>
                        <a:rPr lang="fr-FR" sz="1600" b="0" dirty="0">
                          <a:effectLst/>
                        </a:rPr>
                        <a:t>On veut un « a » non suivi d’un « b »</a:t>
                      </a:r>
                    </a:p>
                  </a:txBody>
                  <a:tcPr marL="84876" marR="84876" marT="84876" marB="84876"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A265A32B-8CA7-4A5F-9BEB-42AD31DCE33B}"/>
              </a:ext>
            </a:extLst>
          </p:cNvPr>
          <p:cNvSpPr>
            <a:spLocks noGrp="1"/>
          </p:cNvSpPr>
          <p:nvPr>
            <p:ph type="dt" sz="half" idx="10"/>
          </p:nvPr>
        </p:nvSpPr>
        <p:spPr/>
        <p:txBody>
          <a:bodyPr/>
          <a:lstStyle/>
          <a:p>
            <a:fld id="{E0B0AB9E-A02B-4DFB-B318-468922FC1090}" type="datetime1">
              <a:rPr lang="fr-FR" smtClean="0"/>
              <a:t>20/01/2021</a:t>
            </a:fld>
            <a:endParaRPr lang="fr-FR"/>
          </a:p>
        </p:txBody>
      </p:sp>
      <p:sp>
        <p:nvSpPr>
          <p:cNvPr id="4" name="Espace réservé du pied de page 3">
            <a:extLst>
              <a:ext uri="{FF2B5EF4-FFF2-40B4-BE49-F238E27FC236}">
                <a16:creationId xmlns:a16="http://schemas.microsoft.com/office/drawing/2014/main" id="{7A99B8ED-8142-42B7-A9E9-0473EB97F0E8}"/>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60E0D1A7-E7DE-4F27-912A-D87361302CA2}"/>
              </a:ext>
            </a:extLst>
          </p:cNvPr>
          <p:cNvSpPr>
            <a:spLocks noGrp="1"/>
          </p:cNvSpPr>
          <p:nvPr>
            <p:ph type="sldNum" sz="quarter" idx="12"/>
          </p:nvPr>
        </p:nvSpPr>
        <p:spPr/>
        <p:txBody>
          <a:bodyPr/>
          <a:lstStyle/>
          <a:p>
            <a:fld id="{8FDE5FCB-0159-4F81-83AE-67C33C270F12}" type="slidenum">
              <a:rPr lang="fr-FR" smtClean="0"/>
              <a:t>134</a:t>
            </a:fld>
            <a:endParaRPr lang="fr-FR"/>
          </a:p>
        </p:txBody>
      </p:sp>
    </p:spTree>
    <p:extLst>
      <p:ext uri="{BB962C8B-B14F-4D97-AF65-F5344CB8AC3E}">
        <p14:creationId xmlns:p14="http://schemas.microsoft.com/office/powerpoint/2010/main" val="4593076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0242" name="Picture 2" descr="Utilisation des quantifieurs avec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981" t="13921" b="2338"/>
          <a:stretch/>
        </p:blipFill>
        <p:spPr bwMode="auto">
          <a:xfrm>
            <a:off x="616030" y="0"/>
            <a:ext cx="57390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les quantifieurs pour chercher une certaine quantitÃ© dâun caractÃ¨re ou dâune sÃ©quence"/>
          <p:cNvPicPr>
            <a:picLocks noChangeAspect="1" noChangeArrowheads="1"/>
          </p:cNvPicPr>
          <p:nvPr/>
        </p:nvPicPr>
        <p:blipFill rotWithShape="1">
          <a:blip r:embed="rId3">
            <a:extLst>
              <a:ext uri="{28A0092B-C50C-407E-A947-70E740481C1C}">
                <a14:useLocalDpi xmlns:a14="http://schemas.microsoft.com/office/drawing/2010/main" val="0"/>
              </a:ext>
            </a:extLst>
          </a:blip>
          <a:srcRect r="54515"/>
          <a:stretch/>
        </p:blipFill>
        <p:spPr bwMode="auto">
          <a:xfrm>
            <a:off x="7443087" y="2016409"/>
            <a:ext cx="4061251" cy="311350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F7F41C4-591F-4BCB-A06A-77D87A92D1AC}"/>
              </a:ext>
            </a:extLst>
          </p:cNvPr>
          <p:cNvSpPr>
            <a:spLocks noGrp="1"/>
          </p:cNvSpPr>
          <p:nvPr>
            <p:ph type="dt" sz="half" idx="10"/>
          </p:nvPr>
        </p:nvSpPr>
        <p:spPr/>
        <p:txBody>
          <a:bodyPr/>
          <a:lstStyle/>
          <a:p>
            <a:fld id="{13897768-EDEC-4B0B-88D4-C877711E9A65}" type="datetime1">
              <a:rPr lang="fr-FR" smtClean="0"/>
              <a:t>20/01/2021</a:t>
            </a:fld>
            <a:endParaRPr lang="fr-FR"/>
          </a:p>
        </p:txBody>
      </p:sp>
      <p:sp>
        <p:nvSpPr>
          <p:cNvPr id="5" name="Espace réservé du pied de page 4">
            <a:extLst>
              <a:ext uri="{FF2B5EF4-FFF2-40B4-BE49-F238E27FC236}">
                <a16:creationId xmlns:a16="http://schemas.microsoft.com/office/drawing/2014/main" id="{21C0A09F-4979-439D-B794-846DB447CE5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99ABDDA-545E-45EA-84A9-D48D5F5F40BE}"/>
              </a:ext>
            </a:extLst>
          </p:cNvPr>
          <p:cNvSpPr>
            <a:spLocks noGrp="1"/>
          </p:cNvSpPr>
          <p:nvPr>
            <p:ph type="sldNum" sz="quarter" idx="12"/>
          </p:nvPr>
        </p:nvSpPr>
        <p:spPr/>
        <p:txBody>
          <a:bodyPr/>
          <a:lstStyle/>
          <a:p>
            <a:fld id="{8FDE5FCB-0159-4F81-83AE-67C33C270F12}" type="slidenum">
              <a:rPr lang="fr-FR" smtClean="0"/>
              <a:t>135</a:t>
            </a:fld>
            <a:endParaRPr lang="fr-FR"/>
          </a:p>
        </p:txBody>
      </p:sp>
    </p:spTree>
    <p:extLst>
      <p:ext uri="{BB962C8B-B14F-4D97-AF65-F5344CB8AC3E}">
        <p14:creationId xmlns:p14="http://schemas.microsoft.com/office/powerpoint/2010/main" val="63556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options </a:t>
            </a:r>
            <a:r>
              <a:rPr lang="en-US" dirty="0" err="1"/>
              <a:t>ou</a:t>
            </a:r>
            <a:r>
              <a:rPr lang="en-US" dirty="0"/>
              <a:t> </a:t>
            </a:r>
            <a:r>
              <a:rPr lang="en-US" dirty="0" err="1"/>
              <a:t>modificateurs</a:t>
            </a:r>
            <a:endParaRPr lang="en-US" dirty="0"/>
          </a:p>
        </p:txBody>
      </p:sp>
      <p:sp>
        <p:nvSpPr>
          <p:cNvPr id="3" name="Espace réservé du contenu 2"/>
          <p:cNvSpPr>
            <a:spLocks noGrp="1"/>
          </p:cNvSpPr>
          <p:nvPr>
            <p:ph idx="1"/>
          </p:nvPr>
        </p:nvSpPr>
        <p:spPr>
          <a:xfrm>
            <a:off x="539495" y="1435607"/>
            <a:ext cx="10983131" cy="4820814"/>
          </a:xfrm>
        </p:spPr>
        <p:txBody>
          <a:bodyPr>
            <a:normAutofit/>
          </a:bodyPr>
          <a:lstStyle/>
          <a:p>
            <a:r>
              <a:rPr lang="fr-FR" sz="2000" dirty="0"/>
              <a:t>Il existe 3options : l’option </a:t>
            </a:r>
            <a:r>
              <a:rPr lang="fr-FR" sz="2000" b="1" dirty="0"/>
              <a:t>i</a:t>
            </a:r>
            <a:r>
              <a:rPr lang="fr-FR" sz="2000" dirty="0"/>
              <a:t>, l’option </a:t>
            </a:r>
            <a:r>
              <a:rPr lang="fr-FR" sz="2000" b="1" dirty="0"/>
              <a:t>g</a:t>
            </a:r>
            <a:r>
              <a:rPr lang="fr-FR" sz="2000" dirty="0"/>
              <a:t> et l’option </a:t>
            </a:r>
            <a:r>
              <a:rPr lang="fr-FR" sz="2000" b="1" dirty="0"/>
              <a:t>m</a:t>
            </a:r>
            <a:r>
              <a:rPr lang="fr-FR" sz="2000" dirty="0"/>
              <a:t>.</a:t>
            </a:r>
          </a:p>
          <a:p>
            <a:r>
              <a:rPr lang="fr-FR" sz="2000" dirty="0"/>
              <a:t>L’option </a:t>
            </a:r>
            <a:r>
              <a:rPr lang="fr-FR" sz="2000" b="1" dirty="0"/>
              <a:t>i</a:t>
            </a:r>
            <a:r>
              <a:rPr lang="fr-FR" sz="2000" dirty="0"/>
              <a:t> nous permet de ne pas tenir compte de la casse dans notre </a:t>
            </a:r>
            <a:r>
              <a:rPr lang="fr-FR" sz="2000" dirty="0" err="1"/>
              <a:t>regex</a:t>
            </a:r>
            <a:r>
              <a:rPr lang="fr-FR" sz="2000" dirty="0"/>
              <a:t>, </a:t>
            </a:r>
          </a:p>
          <a:p>
            <a:r>
              <a:rPr lang="fr-FR" sz="2000" dirty="0"/>
              <a:t>L’option </a:t>
            </a:r>
            <a:r>
              <a:rPr lang="fr-FR" sz="2000" b="1" dirty="0"/>
              <a:t>g</a:t>
            </a:r>
            <a:r>
              <a:rPr lang="fr-FR" sz="2000" dirty="0"/>
              <a:t> sert à exécuter des recherches globales : plutôt que de s’arrêter au premier résultat trouvé, </a:t>
            </a:r>
          </a:p>
          <a:p>
            <a:r>
              <a:rPr lang="fr-FR" sz="2000" dirty="0"/>
              <a:t>L’option </a:t>
            </a:r>
            <a:r>
              <a:rPr lang="fr-FR" sz="2000" b="1" dirty="0"/>
              <a:t>m</a:t>
            </a:r>
            <a:r>
              <a:rPr lang="fr-FR" sz="2000" dirty="0"/>
              <a:t>, va nous permettre d’effectuer notre recherche sur plusieurs lignes.</a:t>
            </a:r>
          </a:p>
          <a:p>
            <a:pPr lvl="1"/>
            <a:r>
              <a:rPr lang="fr-FR" sz="1800" b="1" dirty="0"/>
              <a:t>m</a:t>
            </a:r>
            <a:r>
              <a:rPr lang="fr-FR" sz="1800" dirty="0"/>
              <a:t> va considérer chaque retour à la ligne comme la fin d’une première ligne et le début d’une deuxième ligne.</a:t>
            </a:r>
          </a:p>
          <a:p>
            <a:pPr lvl="1"/>
            <a:r>
              <a:rPr lang="fr-FR" sz="1800" dirty="0"/>
              <a:t>Nous allons donc généralement utiliser l’option m avec les quantifieurs </a:t>
            </a:r>
            <a:r>
              <a:rPr lang="fr-FR" sz="1800" b="1" dirty="0"/>
              <a:t>^</a:t>
            </a:r>
            <a:r>
              <a:rPr lang="fr-FR" sz="1800" dirty="0"/>
              <a:t> et </a:t>
            </a:r>
            <a:r>
              <a:rPr lang="fr-FR" sz="1800" b="1" dirty="0"/>
              <a:t>$</a:t>
            </a:r>
            <a:r>
              <a:rPr lang="fr-FR" sz="1800" dirty="0"/>
              <a:t> qui vont alors considérer chaque retour à la ligne comme la fin d’une première chaîne et le début d’une autre.</a:t>
            </a:r>
          </a:p>
          <a:p>
            <a:endParaRPr lang="en-US" sz="2000" dirty="0"/>
          </a:p>
        </p:txBody>
      </p:sp>
      <p:sp>
        <p:nvSpPr>
          <p:cNvPr id="4" name="Espace réservé de la date 3">
            <a:extLst>
              <a:ext uri="{FF2B5EF4-FFF2-40B4-BE49-F238E27FC236}">
                <a16:creationId xmlns:a16="http://schemas.microsoft.com/office/drawing/2014/main" id="{1D28FD0D-679F-4101-B07B-4D04BE3F1B67}"/>
              </a:ext>
            </a:extLst>
          </p:cNvPr>
          <p:cNvSpPr>
            <a:spLocks noGrp="1"/>
          </p:cNvSpPr>
          <p:nvPr>
            <p:ph type="dt" sz="half" idx="10"/>
          </p:nvPr>
        </p:nvSpPr>
        <p:spPr/>
        <p:txBody>
          <a:bodyPr/>
          <a:lstStyle/>
          <a:p>
            <a:fld id="{0C59B7C8-1045-4523-8C48-0BC8DCE2AFB9}" type="datetime1">
              <a:rPr lang="fr-FR" smtClean="0"/>
              <a:t>20/01/2021</a:t>
            </a:fld>
            <a:endParaRPr lang="fr-FR"/>
          </a:p>
        </p:txBody>
      </p:sp>
      <p:sp>
        <p:nvSpPr>
          <p:cNvPr id="5" name="Espace réservé du pied de page 4">
            <a:extLst>
              <a:ext uri="{FF2B5EF4-FFF2-40B4-BE49-F238E27FC236}">
                <a16:creationId xmlns:a16="http://schemas.microsoft.com/office/drawing/2014/main" id="{11F67778-BE88-493C-B784-DCB92E7261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88ABD10-56BC-4BFA-BD66-2BDD4C308901}"/>
              </a:ext>
            </a:extLst>
          </p:cNvPr>
          <p:cNvSpPr>
            <a:spLocks noGrp="1"/>
          </p:cNvSpPr>
          <p:nvPr>
            <p:ph type="sldNum" sz="quarter" idx="12"/>
          </p:nvPr>
        </p:nvSpPr>
        <p:spPr/>
        <p:txBody>
          <a:bodyPr/>
          <a:lstStyle/>
          <a:p>
            <a:fld id="{8FDE5FCB-0159-4F81-83AE-67C33C270F12}" type="slidenum">
              <a:rPr lang="fr-FR" smtClean="0"/>
              <a:t>136</a:t>
            </a:fld>
            <a:endParaRPr lang="fr-FR"/>
          </a:p>
        </p:txBody>
      </p:sp>
    </p:spTree>
    <p:extLst>
      <p:ext uri="{BB962C8B-B14F-4D97-AF65-F5344CB8AC3E}">
        <p14:creationId xmlns:p14="http://schemas.microsoft.com/office/powerpoint/2010/main" val="160745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Utilisation des options de no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4611" t="15917" b="2673"/>
          <a:stretch/>
        </p:blipFill>
        <p:spPr bwMode="auto">
          <a:xfrm>
            <a:off x="586651" y="1"/>
            <a:ext cx="6805493" cy="688773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utilise les options des regex en JavaScript pour ajouter des options Ã  nos expressions rÃ©guliÃ¨res"/>
          <p:cNvPicPr>
            <a:picLocks noChangeAspect="1" noChangeArrowheads="1"/>
          </p:cNvPicPr>
          <p:nvPr/>
        </p:nvPicPr>
        <p:blipFill rotWithShape="1">
          <a:blip r:embed="rId3">
            <a:extLst>
              <a:ext uri="{28A0092B-C50C-407E-A947-70E740481C1C}">
                <a14:useLocalDpi xmlns:a14="http://schemas.microsoft.com/office/drawing/2010/main" val="0"/>
              </a:ext>
            </a:extLst>
          </a:blip>
          <a:srcRect r="54563"/>
          <a:stretch/>
        </p:blipFill>
        <p:spPr bwMode="auto">
          <a:xfrm>
            <a:off x="7900078" y="2186567"/>
            <a:ext cx="3604260" cy="25146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02B3C2F-FEE0-44FA-885E-10CE164D0B7B}"/>
              </a:ext>
            </a:extLst>
          </p:cNvPr>
          <p:cNvSpPr>
            <a:spLocks noGrp="1"/>
          </p:cNvSpPr>
          <p:nvPr>
            <p:ph type="dt" sz="half" idx="10"/>
          </p:nvPr>
        </p:nvSpPr>
        <p:spPr/>
        <p:txBody>
          <a:bodyPr/>
          <a:lstStyle/>
          <a:p>
            <a:fld id="{591ACD9E-C1E4-41EF-95C0-AD89821D8180}" type="datetime1">
              <a:rPr lang="fr-FR" smtClean="0"/>
              <a:t>20/01/2021</a:t>
            </a:fld>
            <a:endParaRPr lang="fr-FR"/>
          </a:p>
        </p:txBody>
      </p:sp>
      <p:sp>
        <p:nvSpPr>
          <p:cNvPr id="5" name="Espace réservé du pied de page 4">
            <a:extLst>
              <a:ext uri="{FF2B5EF4-FFF2-40B4-BE49-F238E27FC236}">
                <a16:creationId xmlns:a16="http://schemas.microsoft.com/office/drawing/2014/main" id="{BD6DD3EF-E6A2-4A3D-BC1A-F93D7F66D9D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6CE485-89FC-4912-B55F-E77078327725}"/>
              </a:ext>
            </a:extLst>
          </p:cNvPr>
          <p:cNvSpPr>
            <a:spLocks noGrp="1"/>
          </p:cNvSpPr>
          <p:nvPr>
            <p:ph type="sldNum" sz="quarter" idx="12"/>
          </p:nvPr>
        </p:nvSpPr>
        <p:spPr/>
        <p:txBody>
          <a:bodyPr/>
          <a:lstStyle/>
          <a:p>
            <a:fld id="{8FDE5FCB-0159-4F81-83AE-67C33C270F12}" type="slidenum">
              <a:rPr lang="fr-FR" smtClean="0"/>
              <a:t>137</a:t>
            </a:fld>
            <a:endParaRPr lang="fr-FR"/>
          </a:p>
        </p:txBody>
      </p:sp>
    </p:spTree>
    <p:extLst>
      <p:ext uri="{BB962C8B-B14F-4D97-AF65-F5344CB8AC3E}">
        <p14:creationId xmlns:p14="http://schemas.microsoft.com/office/powerpoint/2010/main" val="302459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Classes de </a:t>
            </a:r>
            <a:r>
              <a:rPr lang="en-US" dirty="0" err="1"/>
              <a:t>caractères</a:t>
            </a:r>
            <a:endParaRPr lang="en-US" dirty="0"/>
          </a:p>
        </p:txBody>
      </p:sp>
      <p:sp>
        <p:nvSpPr>
          <p:cNvPr id="3" name="Espace réservé du contenu 2"/>
          <p:cNvSpPr>
            <a:spLocks noGrp="1"/>
          </p:cNvSpPr>
          <p:nvPr>
            <p:ph idx="1"/>
          </p:nvPr>
        </p:nvSpPr>
        <p:spPr>
          <a:xfrm>
            <a:off x="539496" y="1435607"/>
            <a:ext cx="3198877" cy="4549549"/>
          </a:xfrm>
        </p:spPr>
        <p:txBody>
          <a:bodyPr/>
          <a:lstStyle/>
          <a:p>
            <a:r>
              <a:rPr lang="fr-FR" dirty="0"/>
              <a:t>vont nous permettre de mentionner des plages de caractères pour effectuer nos recherches</a:t>
            </a:r>
          </a:p>
          <a:p>
            <a:r>
              <a:rPr lang="fr-FR" dirty="0"/>
              <a:t>On utilise une paire de crochets ouvrant et fermant, [ ]</a:t>
            </a:r>
          </a:p>
          <a:p>
            <a:pPr lvl="1"/>
            <a:r>
              <a:rPr lang="fr-FR" dirty="0"/>
              <a:t>sauf dans un cas particulier, nous utiliserons des parenthèses ( )</a:t>
            </a:r>
          </a:p>
          <a:p>
            <a:pPr lvl="1"/>
            <a:endParaRPr lang="en-US" dirty="0"/>
          </a:p>
        </p:txBody>
      </p:sp>
      <p:pic>
        <p:nvPicPr>
          <p:cNvPr id="4" name="Picture 2" descr="Premier exemple utilisant les classes de caractÃ¨res">
            <a:extLst>
              <a:ext uri="{FF2B5EF4-FFF2-40B4-BE49-F238E27FC236}">
                <a16:creationId xmlns:a16="http://schemas.microsoft.com/office/drawing/2014/main" id="{0B6543AF-30FB-4E81-90A9-D476B53EF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51"/>
          <a:stretch/>
        </p:blipFill>
        <p:spPr bwMode="auto">
          <a:xfrm>
            <a:off x="3946920" y="477567"/>
            <a:ext cx="7932420" cy="55399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les classes de caractÃ¨res pour performer des recherches sur pluiseurs caractÃ¨res en mÃªme temps">
            <a:extLst>
              <a:ext uri="{FF2B5EF4-FFF2-40B4-BE49-F238E27FC236}">
                <a16:creationId xmlns:a16="http://schemas.microsoft.com/office/drawing/2014/main" id="{28B06716-5217-43FB-9EDA-3E47420AF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1" t="5734" r="17071" b="-5734"/>
          <a:stretch/>
        </p:blipFill>
        <p:spPr bwMode="auto">
          <a:xfrm>
            <a:off x="498430" y="5059473"/>
            <a:ext cx="4506707" cy="15192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782DC5DA-011A-434B-A214-92A0FC9EE325}"/>
              </a:ext>
            </a:extLst>
          </p:cNvPr>
          <p:cNvSpPr>
            <a:spLocks noGrp="1"/>
          </p:cNvSpPr>
          <p:nvPr>
            <p:ph type="dt" sz="half" idx="10"/>
          </p:nvPr>
        </p:nvSpPr>
        <p:spPr/>
        <p:txBody>
          <a:bodyPr/>
          <a:lstStyle/>
          <a:p>
            <a:fld id="{465C7CBA-3D83-473A-A8C3-B754B2C61093}" type="datetime1">
              <a:rPr lang="fr-FR" smtClean="0"/>
              <a:t>20/01/2021</a:t>
            </a:fld>
            <a:endParaRPr lang="fr-FR"/>
          </a:p>
        </p:txBody>
      </p:sp>
      <p:sp>
        <p:nvSpPr>
          <p:cNvPr id="7" name="Espace réservé du pied de page 6">
            <a:extLst>
              <a:ext uri="{FF2B5EF4-FFF2-40B4-BE49-F238E27FC236}">
                <a16:creationId xmlns:a16="http://schemas.microsoft.com/office/drawing/2014/main" id="{D20ED2F4-BBFF-47E5-9DC3-C3669EC9C8E4}"/>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8A86E90D-B164-40DD-9530-360BE7458D03}"/>
              </a:ext>
            </a:extLst>
          </p:cNvPr>
          <p:cNvSpPr>
            <a:spLocks noGrp="1"/>
          </p:cNvSpPr>
          <p:nvPr>
            <p:ph type="sldNum" sz="quarter" idx="12"/>
          </p:nvPr>
        </p:nvSpPr>
        <p:spPr/>
        <p:txBody>
          <a:bodyPr/>
          <a:lstStyle/>
          <a:p>
            <a:fld id="{8FDE5FCB-0159-4F81-83AE-67C33C270F12}" type="slidenum">
              <a:rPr lang="fr-FR" smtClean="0"/>
              <a:t>138</a:t>
            </a:fld>
            <a:endParaRPr lang="fr-FR"/>
          </a:p>
        </p:txBody>
      </p:sp>
    </p:spTree>
    <p:extLst>
      <p:ext uri="{BB962C8B-B14F-4D97-AF65-F5344CB8AC3E}">
        <p14:creationId xmlns:p14="http://schemas.microsoft.com/office/powerpoint/2010/main" val="34038274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5280" dirty="0"/>
              <a:t>Classes de </a:t>
            </a:r>
            <a:r>
              <a:rPr lang="en-US" sz="5280" dirty="0" err="1"/>
              <a:t>caractères</a:t>
            </a:r>
            <a:r>
              <a:rPr lang="en-US" sz="5280" dirty="0"/>
              <a:t>: </a:t>
            </a:r>
            <a:r>
              <a:rPr lang="en-US" sz="5280" dirty="0" err="1"/>
              <a:t>Exemples</a:t>
            </a:r>
            <a:endParaRPr lang="en-US" dirty="0"/>
          </a:p>
        </p:txBody>
      </p:sp>
      <p:graphicFrame>
        <p:nvGraphicFramePr>
          <p:cNvPr id="6" name="Espace réservé du contenu 5"/>
          <p:cNvGraphicFramePr>
            <a:graphicFrameLocks noGrp="1"/>
          </p:cNvGraphicFramePr>
          <p:nvPr>
            <p:ph idx="1"/>
          </p:nvPr>
        </p:nvGraphicFramePr>
        <p:xfrm>
          <a:off x="1158240" y="1513855"/>
          <a:ext cx="9332235" cy="4248204"/>
        </p:xfrm>
        <a:graphic>
          <a:graphicData uri="http://schemas.openxmlformats.org/drawingml/2006/table">
            <a:tbl>
              <a:tblPr firstRow="1" firstCol="1" lastRow="1" lastCol="1" bandRow="1" bandCol="1">
                <a:tableStyleId>{B301B821-A1FF-4177-AEE7-76D212191A09}</a:tableStyleId>
              </a:tblPr>
              <a:tblGrid>
                <a:gridCol w="2688632">
                  <a:extLst>
                    <a:ext uri="{9D8B030D-6E8A-4147-A177-3AD203B41FA5}">
                      <a16:colId xmlns:a16="http://schemas.microsoft.com/office/drawing/2014/main" val="20000"/>
                    </a:ext>
                  </a:extLst>
                </a:gridCol>
                <a:gridCol w="6643603">
                  <a:extLst>
                    <a:ext uri="{9D8B030D-6E8A-4147-A177-3AD203B41FA5}">
                      <a16:colId xmlns:a16="http://schemas.microsoft.com/office/drawing/2014/main" val="20001"/>
                    </a:ext>
                  </a:extLst>
                </a:gridCol>
              </a:tblGrid>
              <a:tr h="408221">
                <a:tc>
                  <a:txBody>
                    <a:bodyPr/>
                    <a:lstStyle/>
                    <a:p>
                      <a:pPr algn="ctr"/>
                      <a:r>
                        <a:rPr lang="en-US" sz="1600" b="0" dirty="0">
                          <a:effectLst/>
                        </a:rPr>
                        <a:t>CLASSE</a:t>
                      </a:r>
                    </a:p>
                  </a:txBody>
                  <a:tcPr marL="85238" marR="85238" marT="85238" marB="85238" anchor="ctr"/>
                </a:tc>
                <a:tc>
                  <a:txBody>
                    <a:bodyPr/>
                    <a:lstStyle/>
                    <a:p>
                      <a:pPr algn="ctr"/>
                      <a:r>
                        <a:rPr lang="en-US" sz="1600" b="0">
                          <a:effectLst/>
                        </a:rPr>
                        <a:t>SENS</a:t>
                      </a:r>
                    </a:p>
                  </a:txBody>
                  <a:tcPr marL="85238" marR="85238" marT="85238" marB="85238" anchor="ctr"/>
                </a:tc>
                <a:extLst>
                  <a:ext uri="{0D108BD9-81ED-4DB2-BD59-A6C34878D82A}">
                    <a16:rowId xmlns:a16="http://schemas.microsoft.com/office/drawing/2014/main" val="10000"/>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tous les caractères à l’intérieur des crochets</a:t>
                      </a:r>
                    </a:p>
                  </a:txBody>
                  <a:tcPr marL="85238" marR="85238" marT="85238" marB="85238" anchor="ctr"/>
                </a:tc>
                <a:extLst>
                  <a:ext uri="{0D108BD9-81ED-4DB2-BD59-A6C34878D82A}">
                    <a16:rowId xmlns:a16="http://schemas.microsoft.com/office/drawing/2014/main" val="10001"/>
                  </a:ext>
                </a:extLst>
              </a:tr>
              <a:tr h="525815">
                <a:tc>
                  <a:txBody>
                    <a:bodyPr/>
                    <a:lstStyle/>
                    <a:p>
                      <a:r>
                        <a:rPr lang="en-US" sz="1600" b="0">
                          <a:effectLst/>
                        </a:rPr>
                        <a:t>[^abcde]</a:t>
                      </a:r>
                    </a:p>
                  </a:txBody>
                  <a:tcPr marL="85238" marR="85238" marT="85238" marB="85238" anchor="ctr"/>
                </a:tc>
                <a:tc>
                  <a:txBody>
                    <a:bodyPr/>
                    <a:lstStyle/>
                    <a:p>
                      <a:r>
                        <a:rPr lang="fr-FR" sz="1600" b="0" dirty="0">
                          <a:effectLst/>
                        </a:rPr>
                        <a:t>Trouve tout caractère ne se situant pas entre les crochets</a:t>
                      </a:r>
                    </a:p>
                  </a:txBody>
                  <a:tcPr marL="85238" marR="85238" marT="85238" marB="85238" anchor="ctr"/>
                </a:tc>
                <a:extLst>
                  <a:ext uri="{0D108BD9-81ED-4DB2-BD59-A6C34878D82A}">
                    <a16:rowId xmlns:a16="http://schemas.microsoft.com/office/drawing/2014/main" val="10002"/>
                  </a:ext>
                </a:extLst>
              </a:tr>
              <a:tr h="525815">
                <a:tc>
                  <a:txBody>
                    <a:bodyPr/>
                    <a:lstStyle/>
                    <a:p>
                      <a:r>
                        <a:rPr lang="en-US" sz="1600" b="0">
                          <a:effectLst/>
                        </a:rPr>
                        <a:t>[a-z]</a:t>
                      </a:r>
                    </a:p>
                  </a:txBody>
                  <a:tcPr marL="85238" marR="85238" marT="85238" marB="85238" anchor="ctr"/>
                </a:tc>
                <a:tc>
                  <a:txBody>
                    <a:bodyPr/>
                    <a:lstStyle/>
                    <a:p>
                      <a:r>
                        <a:rPr lang="fr-FR" sz="1600" b="0" dirty="0">
                          <a:effectLst/>
                        </a:rPr>
                        <a:t>Trouve n’importe quelle lettre entre a et z</a:t>
                      </a:r>
                    </a:p>
                  </a:txBody>
                  <a:tcPr marL="85238" marR="85238" marT="85238" marB="85238" anchor="ctr"/>
                </a:tc>
                <a:extLst>
                  <a:ext uri="{0D108BD9-81ED-4DB2-BD59-A6C34878D82A}">
                    <a16:rowId xmlns:a16="http://schemas.microsoft.com/office/drawing/2014/main" val="10003"/>
                  </a:ext>
                </a:extLst>
              </a:tr>
              <a:tr h="645965">
                <a:tc>
                  <a:txBody>
                    <a:bodyPr/>
                    <a:lstStyle/>
                    <a:p>
                      <a:r>
                        <a:rPr lang="en-US" sz="1600" b="0">
                          <a:effectLst/>
                        </a:rPr>
                        <a:t>[^a-z]</a:t>
                      </a:r>
                    </a:p>
                  </a:txBody>
                  <a:tcPr marL="85238" marR="85238" marT="85238" marB="85238" anchor="ctr"/>
                </a:tc>
                <a:tc>
                  <a:txBody>
                    <a:bodyPr/>
                    <a:lstStyle/>
                    <a:p>
                      <a:r>
                        <a:rPr lang="fr-FR" sz="1600" b="0" dirty="0">
                          <a:effectLst/>
                        </a:rPr>
                        <a:t>Trouve n’importe quel caractère qui n’est pas une lettre minuscule de l’alphabet</a:t>
                      </a:r>
                    </a:p>
                  </a:txBody>
                  <a:tcPr marL="85238" marR="85238" marT="85238" marB="85238" anchor="ctr"/>
                </a:tc>
                <a:extLst>
                  <a:ext uri="{0D108BD9-81ED-4DB2-BD59-A6C34878D82A}">
                    <a16:rowId xmlns:a16="http://schemas.microsoft.com/office/drawing/2014/main" val="10004"/>
                  </a:ext>
                </a:extLst>
              </a:tr>
              <a:tr h="525815">
                <a:tc>
                  <a:txBody>
                    <a:bodyPr/>
                    <a:lstStyle/>
                    <a:p>
                      <a:r>
                        <a:rPr lang="en-US" sz="1600" b="0">
                          <a:effectLst/>
                        </a:rPr>
                        <a:t>[0-9]</a:t>
                      </a:r>
                    </a:p>
                  </a:txBody>
                  <a:tcPr marL="85238" marR="85238" marT="85238" marB="85238" anchor="ctr"/>
                </a:tc>
                <a:tc>
                  <a:txBody>
                    <a:bodyPr/>
                    <a:lstStyle/>
                    <a:p>
                      <a:r>
                        <a:rPr lang="fr-FR" sz="1600" b="0" dirty="0">
                          <a:effectLst/>
                        </a:rPr>
                        <a:t>Trouve n’importe quel nombre entre 0 et 9</a:t>
                      </a:r>
                    </a:p>
                  </a:txBody>
                  <a:tcPr marL="85238" marR="85238" marT="85238" marB="85238" anchor="ctr"/>
                </a:tc>
                <a:extLst>
                  <a:ext uri="{0D108BD9-81ED-4DB2-BD59-A6C34878D82A}">
                    <a16:rowId xmlns:a16="http://schemas.microsoft.com/office/drawing/2014/main" val="10005"/>
                  </a:ext>
                </a:extLst>
              </a:tr>
              <a:tr h="645965">
                <a:tc>
                  <a:txBody>
                    <a:bodyPr/>
                    <a:lstStyle/>
                    <a:p>
                      <a:r>
                        <a:rPr lang="en-US" sz="1600" b="0">
                          <a:effectLst/>
                        </a:rPr>
                        <a:t>[^0-9]</a:t>
                      </a:r>
                    </a:p>
                  </a:txBody>
                  <a:tcPr marL="85238" marR="85238" marT="85238" marB="85238" anchor="ctr"/>
                </a:tc>
                <a:tc>
                  <a:txBody>
                    <a:bodyPr/>
                    <a:lstStyle/>
                    <a:p>
                      <a:r>
                        <a:rPr lang="fr-FR" sz="1600" b="0" dirty="0">
                          <a:effectLst/>
                        </a:rPr>
                        <a:t>Trouve n’importe quel caractère qui n’est pas un nombre compris entre 0 et 9</a:t>
                      </a:r>
                    </a:p>
                  </a:txBody>
                  <a:tcPr marL="85238" marR="85238" marT="85238" marB="85238" anchor="ctr"/>
                </a:tc>
                <a:extLst>
                  <a:ext uri="{0D108BD9-81ED-4DB2-BD59-A6C34878D82A}">
                    <a16:rowId xmlns:a16="http://schemas.microsoft.com/office/drawing/2014/main" val="10006"/>
                  </a:ext>
                </a:extLst>
              </a:tr>
              <a:tr h="408221">
                <a:tc>
                  <a:txBody>
                    <a:bodyPr/>
                    <a:lstStyle/>
                    <a:p>
                      <a:r>
                        <a:rPr lang="en-US" sz="1600" b="0">
                          <a:effectLst/>
                        </a:rPr>
                        <a:t>(jour|soir)</a:t>
                      </a:r>
                    </a:p>
                  </a:txBody>
                  <a:tcPr marL="85238" marR="85238" marT="85238" marB="85238" anchor="ctr"/>
                </a:tc>
                <a:tc>
                  <a:txBody>
                    <a:bodyPr/>
                    <a:lstStyle/>
                    <a:p>
                      <a:r>
                        <a:rPr lang="en-US" sz="1600" b="0" dirty="0" err="1">
                          <a:effectLst/>
                        </a:rPr>
                        <a:t>Trouve</a:t>
                      </a:r>
                      <a:r>
                        <a:rPr lang="en-US" sz="1600" b="0" dirty="0">
                          <a:effectLst/>
                        </a:rPr>
                        <a:t> jour et </a:t>
                      </a:r>
                      <a:r>
                        <a:rPr lang="en-US" sz="1600" b="0" dirty="0" err="1">
                          <a:effectLst/>
                        </a:rPr>
                        <a:t>soir</a:t>
                      </a:r>
                      <a:endParaRPr lang="en-US" sz="1600" b="0" dirty="0">
                        <a:effectLst/>
                      </a:endParaRPr>
                    </a:p>
                  </a:txBody>
                  <a:tcPr marL="85238" marR="85238" marT="85238" marB="85238" anchor="ctr"/>
                </a:tc>
                <a:extLst>
                  <a:ext uri="{0D108BD9-81ED-4DB2-BD59-A6C34878D82A}">
                    <a16:rowId xmlns:a16="http://schemas.microsoft.com/office/drawing/2014/main" val="10007"/>
                  </a:ext>
                </a:extLst>
              </a:tr>
            </a:tbl>
          </a:graphicData>
        </a:graphic>
      </p:graphicFrame>
      <p:sp>
        <p:nvSpPr>
          <p:cNvPr id="9" name="Espace réservé du contenu 2"/>
          <p:cNvSpPr txBox="1">
            <a:spLocks/>
          </p:cNvSpPr>
          <p:nvPr/>
        </p:nvSpPr>
        <p:spPr>
          <a:xfrm>
            <a:off x="1158240" y="5905099"/>
            <a:ext cx="10346098" cy="640080"/>
          </a:xfrm>
          <a:prstGeom prst="rect">
            <a:avLst/>
          </a:prstGeom>
        </p:spPr>
        <p:txBody>
          <a:bodyPr vert="horz" lIns="109728" tIns="54864" rIns="109728" bIns="54864" rtlCol="0">
            <a:normAutofit fontScale="70000" lnSpcReduction="20000"/>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fr-FR" sz="2640" dirty="0"/>
              <a:t>Attention à l’utilisation du symbole </a:t>
            </a:r>
            <a:r>
              <a:rPr lang="fr-FR" sz="2640" b="1" dirty="0"/>
              <a:t>^</a:t>
            </a:r>
            <a:r>
              <a:rPr lang="fr-FR" sz="2640" dirty="0"/>
              <a:t> à l’intérieur des classes de caractères</a:t>
            </a:r>
          </a:p>
          <a:p>
            <a:pPr lvl="1"/>
            <a:r>
              <a:rPr lang="fr-FR" sz="2400" dirty="0"/>
              <a:t>ne possède pas la même signification que dans nos </a:t>
            </a:r>
            <a:r>
              <a:rPr lang="fr-FR" sz="2400" dirty="0" err="1"/>
              <a:t>regex</a:t>
            </a:r>
            <a:r>
              <a:rPr lang="fr-FR" sz="2400" dirty="0"/>
              <a:t> classiques</a:t>
            </a:r>
            <a:endParaRPr lang="en-US" sz="2400" dirty="0"/>
          </a:p>
        </p:txBody>
      </p:sp>
      <p:sp>
        <p:nvSpPr>
          <p:cNvPr id="3" name="Espace réservé de la date 2">
            <a:extLst>
              <a:ext uri="{FF2B5EF4-FFF2-40B4-BE49-F238E27FC236}">
                <a16:creationId xmlns:a16="http://schemas.microsoft.com/office/drawing/2014/main" id="{14E5B8D9-24F3-4BE6-9537-296237C819F2}"/>
              </a:ext>
            </a:extLst>
          </p:cNvPr>
          <p:cNvSpPr>
            <a:spLocks noGrp="1"/>
          </p:cNvSpPr>
          <p:nvPr>
            <p:ph type="dt" sz="half" idx="10"/>
          </p:nvPr>
        </p:nvSpPr>
        <p:spPr/>
        <p:txBody>
          <a:bodyPr/>
          <a:lstStyle/>
          <a:p>
            <a:fld id="{C19FDC3C-2CF9-44CD-A12A-18DF766A7A18}" type="datetime1">
              <a:rPr lang="fr-FR" smtClean="0"/>
              <a:t>20/01/2021</a:t>
            </a:fld>
            <a:endParaRPr lang="fr-FR"/>
          </a:p>
        </p:txBody>
      </p:sp>
      <p:sp>
        <p:nvSpPr>
          <p:cNvPr id="4" name="Espace réservé du pied de page 3">
            <a:extLst>
              <a:ext uri="{FF2B5EF4-FFF2-40B4-BE49-F238E27FC236}">
                <a16:creationId xmlns:a16="http://schemas.microsoft.com/office/drawing/2014/main" id="{3B22E96B-2041-4974-B21E-C949D6863BA0}"/>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797C2936-273B-49CF-8EAA-E035213189D3}"/>
              </a:ext>
            </a:extLst>
          </p:cNvPr>
          <p:cNvSpPr>
            <a:spLocks noGrp="1"/>
          </p:cNvSpPr>
          <p:nvPr>
            <p:ph type="sldNum" sz="quarter" idx="12"/>
          </p:nvPr>
        </p:nvSpPr>
        <p:spPr/>
        <p:txBody>
          <a:bodyPr/>
          <a:lstStyle/>
          <a:p>
            <a:fld id="{8FDE5FCB-0159-4F81-83AE-67C33C270F12}" type="slidenum">
              <a:rPr lang="fr-FR" smtClean="0"/>
              <a:t>139</a:t>
            </a:fld>
            <a:endParaRPr lang="fr-FR"/>
          </a:p>
        </p:txBody>
      </p:sp>
    </p:spTree>
    <p:extLst>
      <p:ext uri="{BB962C8B-B14F-4D97-AF65-F5344CB8AC3E}">
        <p14:creationId xmlns:p14="http://schemas.microsoft.com/office/powerpoint/2010/main" val="3238816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00BF36-1C00-4229-854B-0986CED892A5}"/>
              </a:ext>
            </a:extLst>
          </p:cNvPr>
          <p:cNvSpPr>
            <a:spLocks noGrp="1"/>
          </p:cNvSpPr>
          <p:nvPr>
            <p:ph type="title"/>
          </p:nvPr>
        </p:nvSpPr>
        <p:spPr/>
        <p:txBody>
          <a:bodyPr/>
          <a:lstStyle/>
          <a:p>
            <a:r>
              <a:rPr lang="fr-FR" dirty="0"/>
              <a:t>Web2.0 et importance de JS pour le Web 2.0</a:t>
            </a:r>
          </a:p>
        </p:txBody>
      </p:sp>
      <p:sp>
        <p:nvSpPr>
          <p:cNvPr id="3" name="Espace réservé du contenu 2">
            <a:extLst>
              <a:ext uri="{FF2B5EF4-FFF2-40B4-BE49-F238E27FC236}">
                <a16:creationId xmlns:a16="http://schemas.microsoft.com/office/drawing/2014/main" id="{73FE1463-D5A7-4B1E-9EAF-03EF2C47E2D3}"/>
              </a:ext>
            </a:extLst>
          </p:cNvPr>
          <p:cNvSpPr>
            <a:spLocks noGrp="1"/>
          </p:cNvSpPr>
          <p:nvPr>
            <p:ph sz="quarter" idx="10"/>
          </p:nvPr>
        </p:nvSpPr>
        <p:spPr>
          <a:xfrm>
            <a:off x="539495" y="1435607"/>
            <a:ext cx="7300201" cy="1313218"/>
          </a:xfrm>
        </p:spPr>
        <p:txBody>
          <a:bodyPr>
            <a:normAutofit/>
          </a:bodyPr>
          <a:lstStyle/>
          <a:p>
            <a:pPr marL="285750" indent="-285750">
              <a:buFont typeface="Arial" panose="020B0604020202020204" pitchFamily="34" charset="0"/>
              <a:buChar char="•"/>
            </a:pPr>
            <a:r>
              <a:rPr lang="fr-FR" sz="1600" dirty="0"/>
              <a:t>Le </a:t>
            </a:r>
            <a:r>
              <a:rPr lang="fr-FR" sz="1600" b="1" dirty="0"/>
              <a:t>Web 2.0</a:t>
            </a:r>
            <a:r>
              <a:rPr lang="fr-FR" sz="1600" dirty="0"/>
              <a:t>, quelquefois appelé </a:t>
            </a:r>
            <a:r>
              <a:rPr lang="fr-FR" sz="1600" b="1" dirty="0"/>
              <a:t>Web participatif</a:t>
            </a:r>
            <a:r>
              <a:rPr lang="fr-FR" sz="1600" dirty="0"/>
              <a:t>, désigne l'ensemble des techniques, des fonctionnalités et usages qui ont suivi la forme originelle du Web, caractérisé par plus de simplicité et d'interactivité. </a:t>
            </a:r>
            <a:endParaRPr lang="en-US" sz="1600" dirty="0"/>
          </a:p>
        </p:txBody>
      </p:sp>
      <p:sp>
        <p:nvSpPr>
          <p:cNvPr id="4" name="Espace réservé de la date 3">
            <a:extLst>
              <a:ext uri="{FF2B5EF4-FFF2-40B4-BE49-F238E27FC236}">
                <a16:creationId xmlns:a16="http://schemas.microsoft.com/office/drawing/2014/main" id="{B421896D-C7DF-40F9-905B-A795DAD8872E}"/>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8707FEB2-372D-4115-81A9-FF4D552DA1A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F166074-9868-43D7-80FB-FDFF74854E38}"/>
              </a:ext>
            </a:extLst>
          </p:cNvPr>
          <p:cNvSpPr>
            <a:spLocks noGrp="1"/>
          </p:cNvSpPr>
          <p:nvPr>
            <p:ph type="sldNum" sz="quarter" idx="4"/>
          </p:nvPr>
        </p:nvSpPr>
        <p:spPr/>
        <p:txBody>
          <a:bodyPr/>
          <a:lstStyle/>
          <a:p>
            <a:pPr rtl="0"/>
            <a:fld id="{9860EDB8-5305-433F-BE41-D7A86D811DB3}" type="slidenum">
              <a:rPr lang="fr-FR" noProof="0" smtClean="0"/>
              <a:pPr rtl="0"/>
              <a:t>14</a:t>
            </a:fld>
            <a:endParaRPr lang="fr-FR" noProof="0" dirty="0"/>
          </a:p>
        </p:txBody>
      </p:sp>
      <p:pic>
        <p:nvPicPr>
          <p:cNvPr id="7170" name="Picture 2">
            <a:extLst>
              <a:ext uri="{FF2B5EF4-FFF2-40B4-BE49-F238E27FC236}">
                <a16:creationId xmlns:a16="http://schemas.microsoft.com/office/drawing/2014/main" id="{E38E4952-BD95-4FA9-AA97-4F34F119C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54" t="13992" r="6677" b="16475"/>
          <a:stretch/>
        </p:blipFill>
        <p:spPr bwMode="auto">
          <a:xfrm>
            <a:off x="7839697" y="261306"/>
            <a:ext cx="4149785" cy="2348602"/>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contenu 2">
            <a:extLst>
              <a:ext uri="{FF2B5EF4-FFF2-40B4-BE49-F238E27FC236}">
                <a16:creationId xmlns:a16="http://schemas.microsoft.com/office/drawing/2014/main" id="{88E50EBA-A09C-4F9A-B83D-5E4F3CB13703}"/>
              </a:ext>
            </a:extLst>
          </p:cNvPr>
          <p:cNvSpPr txBox="1">
            <a:spLocks/>
          </p:cNvSpPr>
          <p:nvPr/>
        </p:nvSpPr>
        <p:spPr>
          <a:xfrm>
            <a:off x="539495" y="2748825"/>
            <a:ext cx="11449987" cy="3316210"/>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0"/>
              </a:spcBef>
              <a:spcAft>
                <a:spcPts val="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0"/>
              </a:spcBef>
              <a:spcAft>
                <a:spcPts val="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fr-FR" sz="1600" dirty="0"/>
              <a:t>Les internautes peuvent :</a:t>
            </a:r>
          </a:p>
          <a:p>
            <a:pPr marL="514350" lvl="1" indent="-285750"/>
            <a:r>
              <a:rPr lang="fr-FR" sz="1600" dirty="0"/>
              <a:t>d'une part contribuer à l'échange d'informations et interagir (</a:t>
            </a:r>
            <a:r>
              <a:rPr lang="fr-FR" sz="1600" b="1" dirty="0">
                <a:solidFill>
                  <a:srgbClr val="002060"/>
                </a:solidFill>
              </a:rPr>
              <a:t>Web Participatif</a:t>
            </a:r>
            <a:r>
              <a:rPr lang="fr-FR" sz="1600" dirty="0"/>
              <a:t>) de façon simple, à la fois au niveau du </a:t>
            </a:r>
            <a:r>
              <a:rPr lang="fr-FR" sz="1600" b="1" dirty="0"/>
              <a:t>contenu</a:t>
            </a:r>
            <a:r>
              <a:rPr lang="fr-FR" sz="1600" dirty="0"/>
              <a:t> et de la </a:t>
            </a:r>
            <a:r>
              <a:rPr lang="fr-FR" sz="1600" b="1" dirty="0"/>
              <a:t>structure</a:t>
            </a:r>
            <a:r>
              <a:rPr lang="fr-FR" sz="1600" dirty="0"/>
              <a:t> des pages, </a:t>
            </a:r>
          </a:p>
          <a:p>
            <a:pPr marL="514350" lvl="1" indent="-285750"/>
            <a:r>
              <a:rPr lang="fr-FR" sz="1600" dirty="0"/>
              <a:t>d'autre part entre eux, créant notamment le </a:t>
            </a:r>
            <a:r>
              <a:rPr lang="fr-FR" sz="1600" b="1" dirty="0">
                <a:solidFill>
                  <a:srgbClr val="002060"/>
                </a:solidFill>
              </a:rPr>
              <a:t>Web social</a:t>
            </a:r>
            <a:r>
              <a:rPr lang="fr-FR" sz="1600" dirty="0"/>
              <a:t>. Grâce aux outils mis à leur disposition, les internautes construisent le Web. (</a:t>
            </a:r>
            <a:r>
              <a:rPr lang="fr-FR" sz="1600" dirty="0" err="1"/>
              <a:t>Wikipedia</a:t>
            </a:r>
            <a:r>
              <a:rPr lang="fr-FR" sz="1600" dirty="0"/>
              <a:t>)</a:t>
            </a:r>
          </a:p>
          <a:p>
            <a:pPr marL="285750" indent="-285750"/>
            <a:r>
              <a:rPr lang="fr-FR" sz="1600" dirty="0"/>
              <a:t>Principes</a:t>
            </a:r>
          </a:p>
          <a:p>
            <a:pPr marL="514350" lvl="1" indent="-285750"/>
            <a:r>
              <a:rPr lang="fr-FR" sz="1600" dirty="0"/>
              <a:t>Permettre l'interaction et la collaboration entre les utilisateurs</a:t>
            </a:r>
          </a:p>
          <a:p>
            <a:pPr marL="514350" lvl="1" indent="-285750"/>
            <a:r>
              <a:rPr lang="fr-FR" sz="1600" dirty="0"/>
              <a:t>Contenu généré dynamiquement et mis à jour fréquemment</a:t>
            </a:r>
          </a:p>
          <a:p>
            <a:pPr marL="285750" indent="-285750">
              <a:buFont typeface="Arial" panose="020B0604020202020204" pitchFamily="34" charset="0"/>
              <a:buChar char="•"/>
            </a:pPr>
            <a:r>
              <a:rPr lang="fr-FR" sz="1600" b="1" dirty="0">
                <a:solidFill>
                  <a:srgbClr val="002060"/>
                </a:solidFill>
              </a:rPr>
              <a:t>JavaScript constitue la clé de voûte du Web 2.0</a:t>
            </a:r>
          </a:p>
          <a:p>
            <a:pPr marL="514350" lvl="1" indent="-285750"/>
            <a:r>
              <a:rPr lang="fr-FR" sz="1600" spc="-120" dirty="0">
                <a:latin typeface="Arial"/>
                <a:cs typeface="Arial"/>
              </a:rPr>
              <a:t>Nécessité </a:t>
            </a:r>
            <a:r>
              <a:rPr lang="fr-FR" sz="1600" spc="-50" dirty="0">
                <a:latin typeface="Arial"/>
                <a:cs typeface="Arial"/>
              </a:rPr>
              <a:t>d'avoir </a:t>
            </a:r>
            <a:r>
              <a:rPr lang="fr-FR" sz="1600" spc="-65" dirty="0">
                <a:latin typeface="Arial"/>
                <a:cs typeface="Arial"/>
              </a:rPr>
              <a:t>un </a:t>
            </a:r>
            <a:r>
              <a:rPr lang="fr-FR" sz="1600" spc="-70" dirty="0">
                <a:latin typeface="Arial"/>
                <a:cs typeface="Arial"/>
              </a:rPr>
              <a:t>contenu </a:t>
            </a:r>
            <a:r>
              <a:rPr lang="fr-FR" sz="1600" spc="-65" dirty="0">
                <a:latin typeface="Arial"/>
                <a:cs typeface="Arial"/>
              </a:rPr>
              <a:t>bien </a:t>
            </a:r>
            <a:r>
              <a:rPr lang="fr-FR" sz="1600" spc="-50" dirty="0">
                <a:latin typeface="Arial"/>
                <a:cs typeface="Arial"/>
              </a:rPr>
              <a:t>formé </a:t>
            </a:r>
            <a:r>
              <a:rPr lang="fr-FR" sz="1600" spc="-10" dirty="0">
                <a:latin typeface="Arial"/>
                <a:cs typeface="Arial"/>
              </a:rPr>
              <a:t>et </a:t>
            </a:r>
            <a:r>
              <a:rPr lang="fr-FR" sz="1600" spc="-80" dirty="0">
                <a:latin typeface="Arial"/>
                <a:cs typeface="Arial"/>
              </a:rPr>
              <a:t>valide </a:t>
            </a:r>
            <a:r>
              <a:rPr lang="fr-FR" sz="1600" spc="-25" dirty="0">
                <a:latin typeface="Arial"/>
                <a:cs typeface="Arial"/>
              </a:rPr>
              <a:t>:</a:t>
            </a:r>
            <a:r>
              <a:rPr lang="fr-FR" sz="1600" spc="-390" dirty="0">
                <a:latin typeface="Arial"/>
                <a:cs typeface="Arial"/>
              </a:rPr>
              <a:t> </a:t>
            </a:r>
            <a:r>
              <a:rPr lang="fr-FR" sz="1600" spc="-210" dirty="0">
                <a:latin typeface="Arial"/>
                <a:cs typeface="Arial"/>
              </a:rPr>
              <a:t>XHTML</a:t>
            </a:r>
            <a:endParaRPr lang="fr-FR" sz="1600" dirty="0">
              <a:latin typeface="Arial"/>
              <a:cs typeface="Arial"/>
            </a:endParaRPr>
          </a:p>
        </p:txBody>
      </p:sp>
    </p:spTree>
    <p:extLst>
      <p:ext uri="{BB962C8B-B14F-4D97-AF65-F5344CB8AC3E}">
        <p14:creationId xmlns:p14="http://schemas.microsoft.com/office/powerpoint/2010/main" val="323235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3074" name="Picture 2" descr="Utilisation des classes de caractÃ¨res  des regex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4892"/>
          <a:stretch/>
        </p:blipFill>
        <p:spPr bwMode="auto">
          <a:xfrm>
            <a:off x="796291" y="1877"/>
            <a:ext cx="5904577" cy="682822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 utilise les classes de caractÃ¨res pour effectuer des recherches sur des intervalles"/>
          <p:cNvPicPr>
            <a:picLocks noChangeAspect="1" noChangeArrowheads="1"/>
          </p:cNvPicPr>
          <p:nvPr/>
        </p:nvPicPr>
        <p:blipFill rotWithShape="1">
          <a:blip r:embed="rId3">
            <a:extLst>
              <a:ext uri="{28A0092B-C50C-407E-A947-70E740481C1C}">
                <a14:useLocalDpi xmlns:a14="http://schemas.microsoft.com/office/drawing/2010/main" val="0"/>
              </a:ext>
            </a:extLst>
          </a:blip>
          <a:srcRect r="11040"/>
          <a:stretch/>
        </p:blipFill>
        <p:spPr bwMode="auto">
          <a:xfrm>
            <a:off x="7138085" y="3111091"/>
            <a:ext cx="4366253" cy="173268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E621708-4098-4DDE-B12B-C28FDAAE8A06}"/>
              </a:ext>
            </a:extLst>
          </p:cNvPr>
          <p:cNvSpPr>
            <a:spLocks noGrp="1"/>
          </p:cNvSpPr>
          <p:nvPr>
            <p:ph type="dt" sz="half" idx="10"/>
          </p:nvPr>
        </p:nvSpPr>
        <p:spPr/>
        <p:txBody>
          <a:bodyPr/>
          <a:lstStyle/>
          <a:p>
            <a:fld id="{706B6DDD-B7AC-4FA7-8A0D-C25FBD25C2AC}" type="datetime1">
              <a:rPr lang="fr-FR" smtClean="0"/>
              <a:t>20/01/2021</a:t>
            </a:fld>
            <a:endParaRPr lang="fr-FR"/>
          </a:p>
        </p:txBody>
      </p:sp>
      <p:sp>
        <p:nvSpPr>
          <p:cNvPr id="5" name="Espace réservé du pied de page 4">
            <a:extLst>
              <a:ext uri="{FF2B5EF4-FFF2-40B4-BE49-F238E27FC236}">
                <a16:creationId xmlns:a16="http://schemas.microsoft.com/office/drawing/2014/main" id="{CDBAE386-7DD1-4C16-80A6-01BC9A23B8D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2416DD3-03FC-4601-BA41-D9B635800C69}"/>
              </a:ext>
            </a:extLst>
          </p:cNvPr>
          <p:cNvSpPr>
            <a:spLocks noGrp="1"/>
          </p:cNvSpPr>
          <p:nvPr>
            <p:ph type="sldNum" sz="quarter" idx="12"/>
          </p:nvPr>
        </p:nvSpPr>
        <p:spPr/>
        <p:txBody>
          <a:bodyPr/>
          <a:lstStyle/>
          <a:p>
            <a:fld id="{8FDE5FCB-0159-4F81-83AE-67C33C270F12}" type="slidenum">
              <a:rPr lang="fr-FR" smtClean="0"/>
              <a:t>140</a:t>
            </a:fld>
            <a:endParaRPr lang="fr-FR"/>
          </a:p>
        </p:txBody>
      </p:sp>
    </p:spTree>
    <p:extLst>
      <p:ext uri="{BB962C8B-B14F-4D97-AF65-F5344CB8AC3E}">
        <p14:creationId xmlns:p14="http://schemas.microsoft.com/office/powerpoint/2010/main" val="29784333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320" dirty="0" err="1"/>
              <a:t>Recherche</a:t>
            </a:r>
            <a:r>
              <a:rPr lang="en-US" sz="4320" dirty="0"/>
              <a:t> </a:t>
            </a:r>
            <a:r>
              <a:rPr lang="en-US" sz="4320" dirty="0" err="1"/>
              <a:t>dans</a:t>
            </a:r>
            <a:r>
              <a:rPr lang="en-US" sz="4320" dirty="0"/>
              <a:t> </a:t>
            </a:r>
            <a:r>
              <a:rPr lang="en-US" sz="4320" dirty="0" err="1"/>
              <a:t>plusieurs</a:t>
            </a:r>
            <a:r>
              <a:rPr lang="en-US" sz="4320" dirty="0"/>
              <a:t> </a:t>
            </a:r>
            <a:r>
              <a:rPr lang="en-US" sz="4320" dirty="0" err="1"/>
              <a:t>intervalles</a:t>
            </a:r>
            <a:endParaRPr lang="en-US" dirty="0"/>
          </a:p>
        </p:txBody>
      </p:sp>
      <p:sp>
        <p:nvSpPr>
          <p:cNvPr id="3" name="Espace réservé du contenu 2"/>
          <p:cNvSpPr>
            <a:spLocks noGrp="1"/>
          </p:cNvSpPr>
          <p:nvPr>
            <p:ph idx="1"/>
          </p:nvPr>
        </p:nvSpPr>
        <p:spPr/>
        <p:txBody>
          <a:bodyPr/>
          <a:lstStyle/>
          <a:p>
            <a:endParaRPr lang="en-US"/>
          </a:p>
        </p:txBody>
      </p:sp>
      <p:pic>
        <p:nvPicPr>
          <p:cNvPr id="5122" name="Picture 2" descr="On peut faire nos recherches Ã  travers plusieurs intervalles"/>
          <p:cNvPicPr>
            <a:picLocks noChangeAspect="1" noChangeArrowheads="1"/>
          </p:cNvPicPr>
          <p:nvPr/>
        </p:nvPicPr>
        <p:blipFill rotWithShape="1">
          <a:blip r:embed="rId2">
            <a:extLst>
              <a:ext uri="{28A0092B-C50C-407E-A947-70E740481C1C}">
                <a14:useLocalDpi xmlns:a14="http://schemas.microsoft.com/office/drawing/2010/main" val="0"/>
              </a:ext>
            </a:extLst>
          </a:blip>
          <a:srcRect t="31860"/>
          <a:stretch/>
        </p:blipFill>
        <p:spPr bwMode="auto">
          <a:xfrm>
            <a:off x="2277410" y="1431732"/>
            <a:ext cx="7448208" cy="5426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2C753197-2405-4ECE-9391-6FE6BF3423E7}"/>
              </a:ext>
            </a:extLst>
          </p:cNvPr>
          <p:cNvSpPr>
            <a:spLocks noGrp="1"/>
          </p:cNvSpPr>
          <p:nvPr>
            <p:ph type="dt" sz="half" idx="10"/>
          </p:nvPr>
        </p:nvSpPr>
        <p:spPr/>
        <p:txBody>
          <a:bodyPr/>
          <a:lstStyle/>
          <a:p>
            <a:fld id="{3C06E66B-AC8A-4FD8-B9FA-52D2DB5F6642}" type="datetime1">
              <a:rPr lang="fr-FR" smtClean="0"/>
              <a:t>20/01/2021</a:t>
            </a:fld>
            <a:endParaRPr lang="fr-FR"/>
          </a:p>
        </p:txBody>
      </p:sp>
      <p:sp>
        <p:nvSpPr>
          <p:cNvPr id="5" name="Espace réservé du pied de page 4">
            <a:extLst>
              <a:ext uri="{FF2B5EF4-FFF2-40B4-BE49-F238E27FC236}">
                <a16:creationId xmlns:a16="http://schemas.microsoft.com/office/drawing/2014/main" id="{10B07A2F-E5B5-4721-9BD8-D28D2F67FC4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EF64C69-E3E5-437D-A332-E528597BB794}"/>
              </a:ext>
            </a:extLst>
          </p:cNvPr>
          <p:cNvSpPr>
            <a:spLocks noGrp="1"/>
          </p:cNvSpPr>
          <p:nvPr>
            <p:ph type="sldNum" sz="quarter" idx="12"/>
          </p:nvPr>
        </p:nvSpPr>
        <p:spPr/>
        <p:txBody>
          <a:bodyPr/>
          <a:lstStyle/>
          <a:p>
            <a:fld id="{8FDE5FCB-0159-4F81-83AE-67C33C270F12}" type="slidenum">
              <a:rPr lang="fr-FR" smtClean="0"/>
              <a:t>141</a:t>
            </a:fld>
            <a:endParaRPr lang="fr-FR"/>
          </a:p>
        </p:txBody>
      </p:sp>
    </p:spTree>
    <p:extLst>
      <p:ext uri="{BB962C8B-B14F-4D97-AF65-F5344CB8AC3E}">
        <p14:creationId xmlns:p14="http://schemas.microsoft.com/office/powerpoint/2010/main" val="28280834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Méta-caractères, classes abrégées</a:t>
            </a:r>
            <a:endParaRPr lang="en-US" sz="4800" dirty="0"/>
          </a:p>
        </p:txBody>
      </p:sp>
      <p:graphicFrame>
        <p:nvGraphicFramePr>
          <p:cNvPr id="6" name="Espace réservé du contenu 5"/>
          <p:cNvGraphicFramePr>
            <a:graphicFrameLocks noGrp="1"/>
          </p:cNvGraphicFramePr>
          <p:nvPr>
            <p:ph idx="1"/>
          </p:nvPr>
        </p:nvGraphicFramePr>
        <p:xfrm>
          <a:off x="1170649" y="1574839"/>
          <a:ext cx="9159420" cy="5017412"/>
        </p:xfrm>
        <a:graphic>
          <a:graphicData uri="http://schemas.openxmlformats.org/drawingml/2006/table">
            <a:tbl>
              <a:tblPr firstRow="1" firstCol="1" lastRow="1" lastCol="1" bandRow="1" bandCol="1">
                <a:tableStyleId>{69012ECD-51FC-41F1-AA8D-1B2483CD663E}</a:tableStyleId>
              </a:tblPr>
              <a:tblGrid>
                <a:gridCol w="2592292">
                  <a:extLst>
                    <a:ext uri="{9D8B030D-6E8A-4147-A177-3AD203B41FA5}">
                      <a16:colId xmlns:a16="http://schemas.microsoft.com/office/drawing/2014/main" val="20000"/>
                    </a:ext>
                  </a:extLst>
                </a:gridCol>
                <a:gridCol w="6567128">
                  <a:extLst>
                    <a:ext uri="{9D8B030D-6E8A-4147-A177-3AD203B41FA5}">
                      <a16:colId xmlns:a16="http://schemas.microsoft.com/office/drawing/2014/main" val="20001"/>
                    </a:ext>
                  </a:extLst>
                </a:gridCol>
              </a:tblGrid>
              <a:tr h="308026">
                <a:tc>
                  <a:txBody>
                    <a:bodyPr/>
                    <a:lstStyle/>
                    <a:p>
                      <a:pPr algn="ctr"/>
                      <a:r>
                        <a:rPr lang="en-US" sz="1200" b="0" dirty="0">
                          <a:effectLst/>
                        </a:rPr>
                        <a:t>META CARACTERE</a:t>
                      </a:r>
                    </a:p>
                  </a:txBody>
                  <a:tcPr marL="62573" marR="62573" marT="62573" marB="62573" anchor="ctr"/>
                </a:tc>
                <a:tc>
                  <a:txBody>
                    <a:bodyPr/>
                    <a:lstStyle/>
                    <a:p>
                      <a:pPr algn="ctr"/>
                      <a:r>
                        <a:rPr lang="en-US" sz="1200" b="0" dirty="0">
                          <a:effectLst/>
                        </a:rPr>
                        <a:t>SENS</a:t>
                      </a:r>
                    </a:p>
                  </a:txBody>
                  <a:tcPr marL="62573" marR="62573" marT="62573" marB="62573" anchor="ctr"/>
                </a:tc>
                <a:extLst>
                  <a:ext uri="{0D108BD9-81ED-4DB2-BD59-A6C34878D82A}">
                    <a16:rowId xmlns:a16="http://schemas.microsoft.com/office/drawing/2014/main" val="10000"/>
                  </a:ext>
                </a:extLst>
              </a:tr>
              <a:tr h="637210">
                <a:tc>
                  <a:txBody>
                    <a:bodyPr/>
                    <a:lstStyle/>
                    <a:p>
                      <a:r>
                        <a:rPr lang="en-US" sz="1700" b="0" dirty="0">
                          <a:effectLst/>
                        </a:rPr>
                        <a:t>.</a:t>
                      </a:r>
                    </a:p>
                  </a:txBody>
                  <a:tcPr marL="62573" marR="62573" marT="62573" marB="62573" anchor="ctr"/>
                </a:tc>
                <a:tc>
                  <a:txBody>
                    <a:bodyPr/>
                    <a:lstStyle/>
                    <a:p>
                      <a:r>
                        <a:rPr lang="fr-FR" sz="1700" b="0">
                          <a:effectLst/>
                        </a:rPr>
                        <a:t>Seul méta-caractère ne possédant pas d’antislash. Trouve tout caractère, sauf un retour à la ligne</a:t>
                      </a:r>
                    </a:p>
                  </a:txBody>
                  <a:tcPr marL="62573" marR="62573" marT="62573" marB="62573" anchor="ctr"/>
                </a:tc>
                <a:extLst>
                  <a:ext uri="{0D108BD9-81ED-4DB2-BD59-A6C34878D82A}">
                    <a16:rowId xmlns:a16="http://schemas.microsoft.com/office/drawing/2014/main" val="10001"/>
                  </a:ext>
                </a:extLst>
              </a:tr>
              <a:tr h="381178">
                <a:tc>
                  <a:txBody>
                    <a:bodyPr/>
                    <a:lstStyle/>
                    <a:p>
                      <a:r>
                        <a:rPr lang="en-US" sz="1700" b="0">
                          <a:effectLst/>
                        </a:rPr>
                        <a:t>\w</a:t>
                      </a:r>
                    </a:p>
                  </a:txBody>
                  <a:tcPr marL="62573" marR="62573" marT="62573" marB="62573" anchor="ctr"/>
                </a:tc>
                <a:tc>
                  <a:txBody>
                    <a:bodyPr/>
                    <a:lstStyle/>
                    <a:p>
                      <a:r>
                        <a:rPr lang="fr-FR" sz="1700" b="0" dirty="0">
                          <a:effectLst/>
                        </a:rPr>
                        <a:t>Trouve toute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2"/>
                  </a:ext>
                </a:extLst>
              </a:tr>
              <a:tr h="485567">
                <a:tc>
                  <a:txBody>
                    <a:bodyPr/>
                    <a:lstStyle/>
                    <a:p>
                      <a:r>
                        <a:rPr lang="en-US" sz="1700" b="0">
                          <a:effectLst/>
                        </a:rPr>
                        <a:t>\W</a:t>
                      </a:r>
                    </a:p>
                  </a:txBody>
                  <a:tcPr marL="62573" marR="62573" marT="62573" marB="62573" anchor="ctr"/>
                </a:tc>
                <a:tc>
                  <a:txBody>
                    <a:bodyPr/>
                    <a:lstStyle/>
                    <a:p>
                      <a:r>
                        <a:rPr lang="fr-FR" sz="1700" b="0" dirty="0">
                          <a:effectLst/>
                        </a:rPr>
                        <a:t>Trouve tout ce qui n’est pas une lettre. Equivalent à [^a-</a:t>
                      </a:r>
                      <a:r>
                        <a:rPr lang="fr-FR" sz="1700" b="0" dirty="0" err="1">
                          <a:effectLst/>
                        </a:rPr>
                        <a:t>zA</a:t>
                      </a:r>
                      <a:r>
                        <a:rPr lang="fr-FR" sz="1700" b="0" dirty="0">
                          <a:effectLst/>
                        </a:rPr>
                        <a:t>-Z]</a:t>
                      </a:r>
                    </a:p>
                  </a:txBody>
                  <a:tcPr marL="62573" marR="62573" marT="62573" marB="62573" anchor="ctr"/>
                </a:tc>
                <a:extLst>
                  <a:ext uri="{0D108BD9-81ED-4DB2-BD59-A6C34878D82A}">
                    <a16:rowId xmlns:a16="http://schemas.microsoft.com/office/drawing/2014/main" val="10003"/>
                  </a:ext>
                </a:extLst>
              </a:tr>
              <a:tr h="485567">
                <a:tc>
                  <a:txBody>
                    <a:bodyPr/>
                    <a:lstStyle/>
                    <a:p>
                      <a:r>
                        <a:rPr lang="en-US" sz="1700" b="0">
                          <a:effectLst/>
                        </a:rPr>
                        <a:t>\d</a:t>
                      </a:r>
                    </a:p>
                  </a:txBody>
                  <a:tcPr marL="62573" marR="62573" marT="62573" marB="62573" anchor="ctr"/>
                </a:tc>
                <a:tc>
                  <a:txBody>
                    <a:bodyPr/>
                    <a:lstStyle/>
                    <a:p>
                      <a:r>
                        <a:rPr lang="fr-FR" sz="1700" b="0" dirty="0">
                          <a:effectLst/>
                        </a:rPr>
                        <a:t>Trouve n’importe quel chiffre. Equivalent à [0-9]</a:t>
                      </a:r>
                    </a:p>
                  </a:txBody>
                  <a:tcPr marL="62573" marR="62573" marT="62573" marB="62573" anchor="ctr"/>
                </a:tc>
                <a:extLst>
                  <a:ext uri="{0D108BD9-81ED-4DB2-BD59-A6C34878D82A}">
                    <a16:rowId xmlns:a16="http://schemas.microsoft.com/office/drawing/2014/main" val="10004"/>
                  </a:ext>
                </a:extLst>
              </a:tr>
              <a:tr h="485567">
                <a:tc>
                  <a:txBody>
                    <a:bodyPr/>
                    <a:lstStyle/>
                    <a:p>
                      <a:r>
                        <a:rPr lang="en-US" sz="1700" b="0">
                          <a:effectLst/>
                        </a:rPr>
                        <a:t>\D</a:t>
                      </a:r>
                    </a:p>
                  </a:txBody>
                  <a:tcPr marL="62573" marR="62573" marT="62573" marB="62573" anchor="ctr"/>
                </a:tc>
                <a:tc>
                  <a:txBody>
                    <a:bodyPr/>
                    <a:lstStyle/>
                    <a:p>
                      <a:r>
                        <a:rPr lang="fr-FR" sz="1700" b="0" dirty="0">
                          <a:effectLst/>
                        </a:rPr>
                        <a:t>Trouve tout sauf un chiffre. Equivalent à [^0-9]</a:t>
                      </a:r>
                    </a:p>
                  </a:txBody>
                  <a:tcPr marL="62573" marR="62573" marT="62573" marB="62573" anchor="ctr"/>
                </a:tc>
                <a:extLst>
                  <a:ext uri="{0D108BD9-81ED-4DB2-BD59-A6C34878D82A}">
                    <a16:rowId xmlns:a16="http://schemas.microsoft.com/office/drawing/2014/main" val="10005"/>
                  </a:ext>
                </a:extLst>
              </a:tr>
              <a:tr h="381178">
                <a:tc>
                  <a:txBody>
                    <a:bodyPr/>
                    <a:lstStyle/>
                    <a:p>
                      <a:r>
                        <a:rPr lang="en-US" sz="1700" b="0">
                          <a:effectLst/>
                        </a:rPr>
                        <a:t>\s</a:t>
                      </a:r>
                    </a:p>
                  </a:txBody>
                  <a:tcPr marL="62573" marR="62573" marT="62573" marB="62573" anchor="ctr"/>
                </a:tc>
                <a:tc>
                  <a:txBody>
                    <a:bodyPr/>
                    <a:lstStyle/>
                    <a:p>
                      <a:r>
                        <a:rPr lang="en-US" sz="1700" b="0" dirty="0" err="1">
                          <a:effectLst/>
                        </a:rPr>
                        <a:t>Trouve</a:t>
                      </a:r>
                      <a:r>
                        <a:rPr lang="en-US" sz="1700" b="0" dirty="0">
                          <a:effectLst/>
                        </a:rPr>
                        <a:t> un </a:t>
                      </a:r>
                      <a:r>
                        <a:rPr lang="en-US" sz="1700" b="0" dirty="0" err="1">
                          <a:effectLst/>
                        </a:rPr>
                        <a:t>espace</a:t>
                      </a:r>
                      <a:endParaRPr lang="en-US" sz="1700" b="0" dirty="0">
                        <a:effectLst/>
                      </a:endParaRPr>
                    </a:p>
                  </a:txBody>
                  <a:tcPr marL="62573" marR="62573" marT="62573" marB="62573" anchor="ctr"/>
                </a:tc>
                <a:extLst>
                  <a:ext uri="{0D108BD9-81ED-4DB2-BD59-A6C34878D82A}">
                    <a16:rowId xmlns:a16="http://schemas.microsoft.com/office/drawing/2014/main" val="10006"/>
                  </a:ext>
                </a:extLst>
              </a:tr>
              <a:tr h="381178">
                <a:tc>
                  <a:txBody>
                    <a:bodyPr/>
                    <a:lstStyle/>
                    <a:p>
                      <a:r>
                        <a:rPr lang="en-US" sz="1700" b="0">
                          <a:effectLst/>
                        </a:rPr>
                        <a:t>\S</a:t>
                      </a:r>
                    </a:p>
                  </a:txBody>
                  <a:tcPr marL="62573" marR="62573" marT="62573" marB="62573" anchor="ctr"/>
                </a:tc>
                <a:tc>
                  <a:txBody>
                    <a:bodyPr/>
                    <a:lstStyle/>
                    <a:p>
                      <a:r>
                        <a:rPr lang="fr-FR" sz="1700" b="0" dirty="0">
                          <a:effectLst/>
                        </a:rPr>
                        <a:t>Trouve tout sauf un espace</a:t>
                      </a:r>
                    </a:p>
                  </a:txBody>
                  <a:tcPr marL="62573" marR="62573" marT="62573" marB="62573" anchor="ctr"/>
                </a:tc>
                <a:extLst>
                  <a:ext uri="{0D108BD9-81ED-4DB2-BD59-A6C34878D82A}">
                    <a16:rowId xmlns:a16="http://schemas.microsoft.com/office/drawing/2014/main" val="10007"/>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situé en début ou en fin d’un mot</a:t>
                      </a:r>
                    </a:p>
                  </a:txBody>
                  <a:tcPr marL="62573" marR="62573" marT="62573" marB="62573" anchor="ctr"/>
                </a:tc>
                <a:extLst>
                  <a:ext uri="{0D108BD9-81ED-4DB2-BD59-A6C34878D82A}">
                    <a16:rowId xmlns:a16="http://schemas.microsoft.com/office/drawing/2014/main" val="10008"/>
                  </a:ext>
                </a:extLst>
              </a:tr>
              <a:tr h="485567">
                <a:tc>
                  <a:txBody>
                    <a:bodyPr/>
                    <a:lstStyle/>
                    <a:p>
                      <a:r>
                        <a:rPr lang="en-US" sz="1700" b="0">
                          <a:effectLst/>
                        </a:rPr>
                        <a:t>\Ba</a:t>
                      </a:r>
                    </a:p>
                  </a:txBody>
                  <a:tcPr marL="62573" marR="62573" marT="62573" marB="62573" anchor="ctr"/>
                </a:tc>
                <a:tc>
                  <a:txBody>
                    <a:bodyPr/>
                    <a:lstStyle/>
                    <a:p>
                      <a:r>
                        <a:rPr lang="fr-FR" sz="1700" b="0" dirty="0">
                          <a:effectLst/>
                        </a:rPr>
                        <a:t>Trouve tout « a » non situé en début ou en fin de mot</a:t>
                      </a:r>
                    </a:p>
                  </a:txBody>
                  <a:tcPr marL="62573" marR="62573" marT="62573" marB="62573" anchor="ctr"/>
                </a:tc>
                <a:extLst>
                  <a:ext uri="{0D108BD9-81ED-4DB2-BD59-A6C34878D82A}">
                    <a16:rowId xmlns:a16="http://schemas.microsoft.com/office/drawing/2014/main" val="10009"/>
                  </a:ext>
                </a:extLst>
              </a:tr>
              <a:tr h="485567">
                <a:tc>
                  <a:txBody>
                    <a:bodyPr/>
                    <a:lstStyle/>
                    <a:p>
                      <a:r>
                        <a:rPr lang="en-US" sz="1700" b="0">
                          <a:effectLst/>
                        </a:rPr>
                        <a:t>\n</a:t>
                      </a:r>
                    </a:p>
                  </a:txBody>
                  <a:tcPr marL="62573" marR="62573" marT="62573" marB="62573" anchor="ctr"/>
                </a:tc>
                <a:tc>
                  <a:txBody>
                    <a:bodyPr/>
                    <a:lstStyle/>
                    <a:p>
                      <a:r>
                        <a:rPr lang="fr-FR" sz="1700" b="0" dirty="0">
                          <a:effectLst/>
                        </a:rPr>
                        <a:t>Trouve un retour à la ligne (le « \n » en JavaScript)</a:t>
                      </a:r>
                    </a:p>
                  </a:txBody>
                  <a:tcPr marL="62573" marR="62573" marT="62573" marB="62573" anchor="ctr"/>
                </a:tc>
                <a:extLst>
                  <a:ext uri="{0D108BD9-81ED-4DB2-BD59-A6C34878D82A}">
                    <a16:rowId xmlns:a16="http://schemas.microsoft.com/office/drawing/2014/main" val="10010"/>
                  </a:ext>
                </a:extLst>
              </a:tr>
            </a:tbl>
          </a:graphicData>
        </a:graphic>
      </p:graphicFrame>
      <p:sp>
        <p:nvSpPr>
          <p:cNvPr id="3" name="Espace réservé de la date 2">
            <a:extLst>
              <a:ext uri="{FF2B5EF4-FFF2-40B4-BE49-F238E27FC236}">
                <a16:creationId xmlns:a16="http://schemas.microsoft.com/office/drawing/2014/main" id="{E8CD6994-B887-4002-9153-327D0D64C925}"/>
              </a:ext>
            </a:extLst>
          </p:cNvPr>
          <p:cNvSpPr>
            <a:spLocks noGrp="1"/>
          </p:cNvSpPr>
          <p:nvPr>
            <p:ph type="dt" sz="half" idx="10"/>
          </p:nvPr>
        </p:nvSpPr>
        <p:spPr/>
        <p:txBody>
          <a:bodyPr/>
          <a:lstStyle/>
          <a:p>
            <a:fld id="{E8AE2450-1884-460B-AEE0-01C0E7BBB1CA}" type="datetime1">
              <a:rPr lang="fr-FR" smtClean="0"/>
              <a:t>20/01/2021</a:t>
            </a:fld>
            <a:endParaRPr lang="fr-FR"/>
          </a:p>
        </p:txBody>
      </p:sp>
      <p:sp>
        <p:nvSpPr>
          <p:cNvPr id="4" name="Espace réservé du pied de page 3">
            <a:extLst>
              <a:ext uri="{FF2B5EF4-FFF2-40B4-BE49-F238E27FC236}">
                <a16:creationId xmlns:a16="http://schemas.microsoft.com/office/drawing/2014/main" id="{7818D5B6-14C7-4375-8C9A-01DC76387437}"/>
              </a:ext>
            </a:extLst>
          </p:cNvPr>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a:extLst>
              <a:ext uri="{FF2B5EF4-FFF2-40B4-BE49-F238E27FC236}">
                <a16:creationId xmlns:a16="http://schemas.microsoft.com/office/drawing/2014/main" id="{54C9DB29-2170-4FE0-9166-DF8BF954467B}"/>
              </a:ext>
            </a:extLst>
          </p:cNvPr>
          <p:cNvSpPr>
            <a:spLocks noGrp="1"/>
          </p:cNvSpPr>
          <p:nvPr>
            <p:ph type="sldNum" sz="quarter" idx="12"/>
          </p:nvPr>
        </p:nvSpPr>
        <p:spPr/>
        <p:txBody>
          <a:bodyPr/>
          <a:lstStyle/>
          <a:p>
            <a:fld id="{8FDE5FCB-0159-4F81-83AE-67C33C270F12}" type="slidenum">
              <a:rPr lang="fr-FR" smtClean="0"/>
              <a:t>142</a:t>
            </a:fld>
            <a:endParaRPr lang="fr-FR"/>
          </a:p>
        </p:txBody>
      </p:sp>
    </p:spTree>
    <p:extLst>
      <p:ext uri="{BB962C8B-B14F-4D97-AF65-F5344CB8AC3E}">
        <p14:creationId xmlns:p14="http://schemas.microsoft.com/office/powerpoint/2010/main" val="9566276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53EA3-F550-4BED-86F4-2863831C636E}"/>
              </a:ext>
            </a:extLst>
          </p:cNvPr>
          <p:cNvSpPr>
            <a:spLocks noGrp="1"/>
          </p:cNvSpPr>
          <p:nvPr>
            <p:ph type="title"/>
          </p:nvPr>
        </p:nvSpPr>
        <p:spPr/>
        <p:txBody>
          <a:bodyPr/>
          <a:lstStyle/>
          <a:p>
            <a:r>
              <a:rPr lang="fr-FR" b="1" dirty="0"/>
              <a:t>V- Interaction avec les CSS</a:t>
            </a:r>
            <a:endParaRPr lang="en-US" dirty="0"/>
          </a:p>
        </p:txBody>
      </p:sp>
      <p:sp>
        <p:nvSpPr>
          <p:cNvPr id="3" name="Espace réservé du contenu 2">
            <a:extLst>
              <a:ext uri="{FF2B5EF4-FFF2-40B4-BE49-F238E27FC236}">
                <a16:creationId xmlns:a16="http://schemas.microsoft.com/office/drawing/2014/main" id="{F242DB4F-BCB1-43DA-A0E4-A4B5CE631CF0}"/>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Rappel sur les feuilles de style en cascade (CSS-1, CSS-2). Les outils pour les manipuler.</a:t>
            </a:r>
          </a:p>
          <a:p>
            <a:pPr marL="514350" indent="-514350">
              <a:buFont typeface="+mj-lt"/>
              <a:buAutoNum type="arabicPeriod"/>
            </a:pPr>
            <a:r>
              <a:rPr lang="fr-FR" dirty="0"/>
              <a:t>Implémentation des CSS en tant que propriétés des objets du DOM.</a:t>
            </a:r>
          </a:p>
          <a:p>
            <a:pPr marL="514350" indent="-514350">
              <a:buFont typeface="+mj-lt"/>
              <a:buAutoNum type="arabicPeriod"/>
            </a:pPr>
            <a:r>
              <a:rPr lang="fr-FR" dirty="0"/>
              <a:t>Modification directe des propriétés CSS des objets du DOM.</a:t>
            </a:r>
          </a:p>
          <a:p>
            <a:pPr marL="514350" indent="-514350">
              <a:buFont typeface="+mj-lt"/>
              <a:buAutoNum type="arabicPeriod"/>
            </a:pPr>
            <a:r>
              <a:rPr lang="fr-FR" dirty="0"/>
              <a:t>Modification de l'objet CSS </a:t>
            </a:r>
            <a:r>
              <a:rPr lang="fr-FR" dirty="0" err="1"/>
              <a:t>stylesheets</a:t>
            </a:r>
            <a:r>
              <a:rPr lang="fr-FR" dirty="0"/>
              <a:t>.</a:t>
            </a:r>
          </a:p>
          <a:p>
            <a:pPr marL="514350" indent="-514350">
              <a:buFont typeface="+mj-lt"/>
              <a:buAutoNum type="arabicPeriod"/>
            </a:pPr>
            <a:r>
              <a:rPr lang="fr-FR" dirty="0"/>
              <a:t>Rendre la page dynamique via le changement des propriétés de style.</a:t>
            </a:r>
          </a:p>
          <a:p>
            <a:r>
              <a:rPr lang="fr-FR" b="1" dirty="0">
                <a:solidFill>
                  <a:srgbClr val="00B0F0"/>
                </a:solidFill>
              </a:rPr>
              <a:t>Exercice: </a:t>
            </a:r>
            <a:r>
              <a:rPr lang="fr-FR" i="1" dirty="0">
                <a:solidFill>
                  <a:srgbClr val="00B0F0"/>
                </a:solidFill>
              </a:rPr>
              <a:t>Familiarisation avec les de feuilles de style et à leur manipulation à travers JavaScript.</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CE65FDB4-21E1-4679-9D61-311650BB6382}"/>
              </a:ext>
            </a:extLst>
          </p:cNvPr>
          <p:cNvSpPr>
            <a:spLocks noGrp="1"/>
          </p:cNvSpPr>
          <p:nvPr>
            <p:ph type="dt" sz="half" idx="2"/>
          </p:nvPr>
        </p:nvSpPr>
        <p:spPr/>
        <p:txBody>
          <a:bodyPr/>
          <a:lstStyle/>
          <a:p>
            <a:fld id="{D9996102-B639-4002-A0C8-3BA8B07B667C}" type="datetime1">
              <a:rPr lang="fr-FR" smtClean="0"/>
              <a:t>20/01/2021</a:t>
            </a:fld>
            <a:endParaRPr lang="fr-FR"/>
          </a:p>
        </p:txBody>
      </p:sp>
      <p:sp>
        <p:nvSpPr>
          <p:cNvPr id="5" name="Espace réservé du pied de page 4">
            <a:extLst>
              <a:ext uri="{FF2B5EF4-FFF2-40B4-BE49-F238E27FC236}">
                <a16:creationId xmlns:a16="http://schemas.microsoft.com/office/drawing/2014/main" id="{D72392F5-167F-437B-9742-33197908E826}"/>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3B7DA5-680E-4007-A30B-DDA9A4683763}"/>
              </a:ext>
            </a:extLst>
          </p:cNvPr>
          <p:cNvSpPr>
            <a:spLocks noGrp="1"/>
          </p:cNvSpPr>
          <p:nvPr>
            <p:ph type="sldNum" sz="quarter" idx="4"/>
          </p:nvPr>
        </p:nvSpPr>
        <p:spPr/>
        <p:txBody>
          <a:bodyPr/>
          <a:lstStyle/>
          <a:p>
            <a:fld id="{8FDE5FCB-0159-4F81-83AE-67C33C270F12}" type="slidenum">
              <a:rPr lang="fr-FR" smtClean="0"/>
              <a:t>143</a:t>
            </a:fld>
            <a:endParaRPr lang="fr-FR"/>
          </a:p>
        </p:txBody>
      </p:sp>
    </p:spTree>
    <p:extLst>
      <p:ext uri="{BB962C8B-B14F-4D97-AF65-F5344CB8AC3E}">
        <p14:creationId xmlns:p14="http://schemas.microsoft.com/office/powerpoint/2010/main" val="2117828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CSS (Rappels)</a:t>
            </a:r>
          </a:p>
        </p:txBody>
      </p:sp>
      <p:sp>
        <p:nvSpPr>
          <p:cNvPr id="3" name="Espace réservé du contenu 2"/>
          <p:cNvSpPr>
            <a:spLocks noGrp="1"/>
          </p:cNvSpPr>
          <p:nvPr>
            <p:ph idx="1"/>
          </p:nvPr>
        </p:nvSpPr>
        <p:spPr/>
        <p:txBody>
          <a:bodyPr/>
          <a:lstStyle/>
          <a:p>
            <a:endParaRPr lang="fr-FR"/>
          </a:p>
        </p:txBody>
      </p:sp>
      <p:pic>
        <p:nvPicPr>
          <p:cNvPr id="19458" name="Picture 2" descr="On applique la mÃªme class Ã  diffÃ©rents Ã©lÃ©ments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747" y="448056"/>
            <a:ext cx="6869758" cy="31973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9462" name="Picture 6" descr="Notre Ã©lÃ©ment HTML titre et nos paragraphe sâaffichent en ro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3919958"/>
            <a:ext cx="4866275" cy="15075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ous les Ã©lÃ©ments HTML portant la class seront en rouge"/>
          <p:cNvPicPr>
            <a:picLocks noChangeAspect="1" noChangeArrowheads="1"/>
          </p:cNvPicPr>
          <p:nvPr/>
        </p:nvPicPr>
        <p:blipFill rotWithShape="1">
          <a:blip r:embed="rId4">
            <a:extLst>
              <a:ext uri="{28A0092B-C50C-407E-A947-70E740481C1C}">
                <a14:useLocalDpi xmlns:a14="http://schemas.microsoft.com/office/drawing/2010/main" val="0"/>
              </a:ext>
            </a:extLst>
          </a:blip>
          <a:srcRect r="24185"/>
          <a:stretch/>
        </p:blipFill>
        <p:spPr bwMode="auto">
          <a:xfrm>
            <a:off x="5812333" y="3645364"/>
            <a:ext cx="5849577" cy="205675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B62C807-3357-4AFB-A988-C28ECE4CCEAB}"/>
              </a:ext>
            </a:extLst>
          </p:cNvPr>
          <p:cNvSpPr>
            <a:spLocks noGrp="1"/>
          </p:cNvSpPr>
          <p:nvPr>
            <p:ph type="dt" sz="half" idx="10"/>
          </p:nvPr>
        </p:nvSpPr>
        <p:spPr/>
        <p:txBody>
          <a:bodyPr/>
          <a:lstStyle/>
          <a:p>
            <a:fld id="{DBC904AE-ABF7-42A7-B592-DC6DFE43EE72}" type="datetime1">
              <a:rPr lang="fr-FR" smtClean="0"/>
              <a:t>20/01/2021</a:t>
            </a:fld>
            <a:endParaRPr lang="fr-FR"/>
          </a:p>
        </p:txBody>
      </p:sp>
      <p:sp>
        <p:nvSpPr>
          <p:cNvPr id="5" name="Espace réservé du pied de page 4">
            <a:extLst>
              <a:ext uri="{FF2B5EF4-FFF2-40B4-BE49-F238E27FC236}">
                <a16:creationId xmlns:a16="http://schemas.microsoft.com/office/drawing/2014/main" id="{2548FC7E-8777-4520-8119-FD163BA657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79D1BB1-4C6C-4789-B4A7-B6BD1C5FEEEC}"/>
              </a:ext>
            </a:extLst>
          </p:cNvPr>
          <p:cNvSpPr>
            <a:spLocks noGrp="1"/>
          </p:cNvSpPr>
          <p:nvPr>
            <p:ph type="sldNum" sz="quarter" idx="12"/>
          </p:nvPr>
        </p:nvSpPr>
        <p:spPr/>
        <p:txBody>
          <a:bodyPr/>
          <a:lstStyle/>
          <a:p>
            <a:fld id="{8FDE5FCB-0159-4F81-83AE-67C33C270F12}" type="slidenum">
              <a:rPr lang="fr-FR" smtClean="0"/>
              <a:t>144</a:t>
            </a:fld>
            <a:endParaRPr lang="fr-FR"/>
          </a:p>
        </p:txBody>
      </p:sp>
    </p:spTree>
    <p:extLst>
      <p:ext uri="{BB962C8B-B14F-4D97-AF65-F5344CB8AC3E}">
        <p14:creationId xmlns:p14="http://schemas.microsoft.com/office/powerpoint/2010/main" val="7488231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méthodes </a:t>
            </a:r>
            <a:r>
              <a:rPr lang="fr-FR" b="1" dirty="0" err="1"/>
              <a:t>querySelector</a:t>
            </a:r>
            <a:r>
              <a:rPr lang="fr-FR" dirty="0"/>
              <a:t>() et </a:t>
            </a:r>
            <a:r>
              <a:rPr lang="fr-FR" b="1" dirty="0" err="1"/>
              <a:t>querySelectorAll</a:t>
            </a:r>
            <a:r>
              <a:rPr lang="fr-FR" dirty="0"/>
              <a:t>()</a:t>
            </a:r>
          </a:p>
        </p:txBody>
      </p:sp>
      <p:sp>
        <p:nvSpPr>
          <p:cNvPr id="3" name="Espace réservé du contenu 2"/>
          <p:cNvSpPr>
            <a:spLocks noGrp="1"/>
          </p:cNvSpPr>
          <p:nvPr>
            <p:ph idx="1"/>
          </p:nvPr>
        </p:nvSpPr>
        <p:spPr/>
        <p:txBody>
          <a:bodyPr>
            <a:normAutofit/>
          </a:bodyPr>
          <a:lstStyle/>
          <a:p>
            <a:endParaRPr lang="fr-FR" dirty="0"/>
          </a:p>
          <a:p>
            <a:r>
              <a:rPr lang="fr-FR" dirty="0"/>
              <a:t>Ces méthodes vont nous permettre d’accéder à des éléments HTML correspondant à certain sélecteur CSS:</a:t>
            </a:r>
          </a:p>
          <a:p>
            <a:pPr lvl="1"/>
            <a:r>
              <a:rPr lang="fr-FR" dirty="0"/>
              <a:t>un id, </a:t>
            </a:r>
          </a:p>
          <a:p>
            <a:pPr lvl="1"/>
            <a:r>
              <a:rPr lang="fr-FR" dirty="0"/>
              <a:t>une class, </a:t>
            </a:r>
          </a:p>
          <a:p>
            <a:pPr lvl="1"/>
            <a:r>
              <a:rPr lang="fr-FR" dirty="0"/>
              <a:t>un type d’élément, </a:t>
            </a:r>
          </a:p>
          <a:p>
            <a:pPr lvl="1"/>
            <a:r>
              <a:rPr lang="fr-FR" dirty="0"/>
              <a:t>un attribut</a:t>
            </a:r>
          </a:p>
          <a:p>
            <a:r>
              <a:rPr lang="fr-FR" b="1" dirty="0" err="1"/>
              <a:t>querySelector</a:t>
            </a:r>
            <a:r>
              <a:rPr lang="fr-FR" dirty="0"/>
              <a:t>() va renvoyer des informations relatives au premier élément trouvé correspondant au sélecteur CSS sélectionné, </a:t>
            </a:r>
          </a:p>
          <a:p>
            <a:r>
              <a:rPr lang="fr-FR" b="1" dirty="0" err="1"/>
              <a:t>querySelectorAll</a:t>
            </a:r>
            <a:r>
              <a:rPr lang="fr-FR" dirty="0"/>
              <a:t>() va renvoyer des informations sur tous les éléments correspondants.</a:t>
            </a:r>
          </a:p>
        </p:txBody>
      </p:sp>
      <p:sp>
        <p:nvSpPr>
          <p:cNvPr id="4" name="Espace réservé de la date 3">
            <a:extLst>
              <a:ext uri="{FF2B5EF4-FFF2-40B4-BE49-F238E27FC236}">
                <a16:creationId xmlns:a16="http://schemas.microsoft.com/office/drawing/2014/main" id="{6DA23192-CF9A-47DF-A1D6-7CE76E0157E6}"/>
              </a:ext>
            </a:extLst>
          </p:cNvPr>
          <p:cNvSpPr>
            <a:spLocks noGrp="1"/>
          </p:cNvSpPr>
          <p:nvPr>
            <p:ph type="dt" sz="half" idx="10"/>
          </p:nvPr>
        </p:nvSpPr>
        <p:spPr/>
        <p:txBody>
          <a:bodyPr/>
          <a:lstStyle/>
          <a:p>
            <a:fld id="{8B5A331B-0301-434A-8FB7-1C2680B11992}" type="datetime1">
              <a:rPr lang="fr-FR" smtClean="0"/>
              <a:t>20/01/2021</a:t>
            </a:fld>
            <a:endParaRPr lang="fr-FR"/>
          </a:p>
        </p:txBody>
      </p:sp>
      <p:sp>
        <p:nvSpPr>
          <p:cNvPr id="5" name="Espace réservé du pied de page 4">
            <a:extLst>
              <a:ext uri="{FF2B5EF4-FFF2-40B4-BE49-F238E27FC236}">
                <a16:creationId xmlns:a16="http://schemas.microsoft.com/office/drawing/2014/main" id="{32EE7349-55BF-4CDE-8E9E-FC79E1C0A77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D9267B-9B06-43F5-81E0-A133D419D95C}"/>
              </a:ext>
            </a:extLst>
          </p:cNvPr>
          <p:cNvSpPr>
            <a:spLocks noGrp="1"/>
          </p:cNvSpPr>
          <p:nvPr>
            <p:ph type="sldNum" sz="quarter" idx="12"/>
          </p:nvPr>
        </p:nvSpPr>
        <p:spPr/>
        <p:txBody>
          <a:bodyPr/>
          <a:lstStyle/>
          <a:p>
            <a:fld id="{8FDE5FCB-0159-4F81-83AE-67C33C270F12}" type="slidenum">
              <a:rPr lang="fr-FR" smtClean="0"/>
              <a:t>145</a:t>
            </a:fld>
            <a:endParaRPr lang="fr-FR"/>
          </a:p>
        </p:txBody>
      </p:sp>
    </p:spTree>
    <p:extLst>
      <p:ext uri="{BB962C8B-B14F-4D97-AF65-F5344CB8AC3E}">
        <p14:creationId xmlns:p14="http://schemas.microsoft.com/office/powerpoint/2010/main" val="40404452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18434" name="Picture 2" descr="Utilisation des mÃ©thodes querySelector et querySelectorAll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3157"/>
          <a:stretch/>
        </p:blipFill>
        <p:spPr bwMode="auto">
          <a:xfrm>
            <a:off x="3633330" y="448056"/>
            <a:ext cx="7932420" cy="371524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On utilise querySelector et querYselectoAll pour accÃ©der Ã  des Ã©lÃ©ments HTML via un sÃ©lecteur C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31230"/>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CC89D4E-6A1A-44E0-8757-C170A750E56B}"/>
              </a:ext>
            </a:extLst>
          </p:cNvPr>
          <p:cNvSpPr>
            <a:spLocks noGrp="1"/>
          </p:cNvSpPr>
          <p:nvPr>
            <p:ph type="dt" sz="half" idx="10"/>
          </p:nvPr>
        </p:nvSpPr>
        <p:spPr/>
        <p:txBody>
          <a:bodyPr/>
          <a:lstStyle/>
          <a:p>
            <a:fld id="{D34293E4-327C-43B4-96C9-E3CCFB7F81B8}" type="datetime1">
              <a:rPr lang="fr-FR" smtClean="0"/>
              <a:t>20/01/2021</a:t>
            </a:fld>
            <a:endParaRPr lang="fr-FR"/>
          </a:p>
        </p:txBody>
      </p:sp>
      <p:sp>
        <p:nvSpPr>
          <p:cNvPr id="5" name="Espace réservé du pied de page 4">
            <a:extLst>
              <a:ext uri="{FF2B5EF4-FFF2-40B4-BE49-F238E27FC236}">
                <a16:creationId xmlns:a16="http://schemas.microsoft.com/office/drawing/2014/main" id="{785125C5-38BD-4542-B12F-ADD54E757D8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F30694A-E55D-4BA4-B0A9-4D2310D3B0F4}"/>
              </a:ext>
            </a:extLst>
          </p:cNvPr>
          <p:cNvSpPr>
            <a:spLocks noGrp="1"/>
          </p:cNvSpPr>
          <p:nvPr>
            <p:ph type="sldNum" sz="quarter" idx="12"/>
          </p:nvPr>
        </p:nvSpPr>
        <p:spPr/>
        <p:txBody>
          <a:bodyPr/>
          <a:lstStyle/>
          <a:p>
            <a:fld id="{8FDE5FCB-0159-4F81-83AE-67C33C270F12}" type="slidenum">
              <a:rPr lang="fr-FR" smtClean="0"/>
              <a:t>146</a:t>
            </a:fld>
            <a:endParaRPr lang="fr-FR"/>
          </a:p>
        </p:txBody>
      </p:sp>
    </p:spTree>
    <p:extLst>
      <p:ext uri="{BB962C8B-B14F-4D97-AF65-F5344CB8AC3E}">
        <p14:creationId xmlns:p14="http://schemas.microsoft.com/office/powerpoint/2010/main" val="36828623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Dans le code précédent:</a:t>
            </a:r>
          </a:p>
          <a:p>
            <a:pPr lvl="1"/>
            <a:r>
              <a:rPr lang="fr-FR" dirty="0"/>
              <a:t>on utilise </a:t>
            </a:r>
            <a:r>
              <a:rPr lang="fr-FR" b="1" dirty="0" err="1"/>
              <a:t>querySelector</a:t>
            </a:r>
            <a:r>
              <a:rPr lang="fr-FR" dirty="0"/>
              <a:t>() pour accéder au premier lien rencontré contenu dans un paragraphe (en utilisant le sélecteur CSS </a:t>
            </a:r>
            <a:r>
              <a:rPr lang="fr-FR" b="1" dirty="0"/>
              <a:t>p a</a:t>
            </a:r>
            <a:r>
              <a:rPr lang="fr-FR" dirty="0"/>
              <a:t>)</a:t>
            </a:r>
          </a:p>
          <a:p>
            <a:pPr lvl="1"/>
            <a:r>
              <a:rPr lang="fr-FR" dirty="0"/>
              <a:t>on utilise </a:t>
            </a:r>
            <a:r>
              <a:rPr lang="fr-FR" b="1" dirty="0" err="1"/>
              <a:t>querySelectorAll</a:t>
            </a:r>
            <a:r>
              <a:rPr lang="fr-FR" dirty="0"/>
              <a:t>() pour accéder à tous les paragraphes </a:t>
            </a:r>
            <a:r>
              <a:rPr lang="fr-FR" dirty="0" err="1"/>
              <a:t>disopsant</a:t>
            </a:r>
            <a:r>
              <a:rPr lang="fr-FR" dirty="0"/>
              <a:t> d'un attribut class= "para"(sélecteur CSS </a:t>
            </a:r>
            <a:r>
              <a:rPr lang="fr-FR" b="1" dirty="0"/>
              <a:t>.para</a:t>
            </a:r>
            <a:r>
              <a:rPr lang="fr-FR" dirty="0"/>
              <a:t>).</a:t>
            </a:r>
          </a:p>
        </p:txBody>
      </p:sp>
      <p:sp>
        <p:nvSpPr>
          <p:cNvPr id="4" name="Espace réservé de la date 3">
            <a:extLst>
              <a:ext uri="{FF2B5EF4-FFF2-40B4-BE49-F238E27FC236}">
                <a16:creationId xmlns:a16="http://schemas.microsoft.com/office/drawing/2014/main" id="{DB8246F5-2F40-4570-8A56-70E4A70D1521}"/>
              </a:ext>
            </a:extLst>
          </p:cNvPr>
          <p:cNvSpPr>
            <a:spLocks noGrp="1"/>
          </p:cNvSpPr>
          <p:nvPr>
            <p:ph type="dt" sz="half" idx="10"/>
          </p:nvPr>
        </p:nvSpPr>
        <p:spPr/>
        <p:txBody>
          <a:bodyPr/>
          <a:lstStyle/>
          <a:p>
            <a:fld id="{F580E69B-C806-4956-9083-98562298BA59}" type="datetime1">
              <a:rPr lang="fr-FR" smtClean="0"/>
              <a:t>20/01/2021</a:t>
            </a:fld>
            <a:endParaRPr lang="fr-FR"/>
          </a:p>
        </p:txBody>
      </p:sp>
      <p:sp>
        <p:nvSpPr>
          <p:cNvPr id="5" name="Espace réservé du pied de page 4">
            <a:extLst>
              <a:ext uri="{FF2B5EF4-FFF2-40B4-BE49-F238E27FC236}">
                <a16:creationId xmlns:a16="http://schemas.microsoft.com/office/drawing/2014/main" id="{4125470F-1287-45C1-9BB8-FD9416575C1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F79381B-A645-41A3-8403-5836C358ADEA}"/>
              </a:ext>
            </a:extLst>
          </p:cNvPr>
          <p:cNvSpPr>
            <a:spLocks noGrp="1"/>
          </p:cNvSpPr>
          <p:nvPr>
            <p:ph type="sldNum" sz="quarter" idx="12"/>
          </p:nvPr>
        </p:nvSpPr>
        <p:spPr/>
        <p:txBody>
          <a:bodyPr/>
          <a:lstStyle/>
          <a:p>
            <a:fld id="{8FDE5FCB-0159-4F81-83AE-67C33C270F12}" type="slidenum">
              <a:rPr lang="fr-FR" smtClean="0"/>
              <a:t>147</a:t>
            </a:fld>
            <a:endParaRPr lang="fr-FR"/>
          </a:p>
        </p:txBody>
      </p:sp>
    </p:spTree>
    <p:extLst>
      <p:ext uri="{BB962C8B-B14F-4D97-AF65-F5344CB8AC3E}">
        <p14:creationId xmlns:p14="http://schemas.microsoft.com/office/powerpoint/2010/main" val="26019698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a:t>
            </a:r>
            <a:r>
              <a:rPr lang="fr-FR" b="1" dirty="0"/>
              <a:t>CSS</a:t>
            </a:r>
            <a:r>
              <a:rPr lang="fr-FR" dirty="0"/>
              <a:t> d’un élément</a:t>
            </a:r>
          </a:p>
        </p:txBody>
      </p:sp>
      <p:sp>
        <p:nvSpPr>
          <p:cNvPr id="3" name="Espace réservé du contenu 2"/>
          <p:cNvSpPr>
            <a:spLocks noGrp="1"/>
          </p:cNvSpPr>
          <p:nvPr>
            <p:ph idx="1"/>
          </p:nvPr>
        </p:nvSpPr>
        <p:spPr/>
        <p:txBody>
          <a:bodyPr/>
          <a:lstStyle/>
          <a:p>
            <a:endParaRPr lang="fr-FR"/>
          </a:p>
        </p:txBody>
      </p:sp>
      <p:pic>
        <p:nvPicPr>
          <p:cNvPr id="5122" name="Picture 2" descr="Utilisation de la propriÃ©tÃ© styl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37" y="1355170"/>
            <a:ext cx="7932420" cy="38633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la propriÃ©tÃ© style pour modifier les styles CSS de nos Ã©lÃ©ments 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4694560"/>
            <a:ext cx="6981914" cy="193159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6498A66-42A9-4A8F-9CF8-04ECD4A1ED75}"/>
              </a:ext>
            </a:extLst>
          </p:cNvPr>
          <p:cNvSpPr>
            <a:spLocks noGrp="1"/>
          </p:cNvSpPr>
          <p:nvPr>
            <p:ph type="dt" sz="half" idx="10"/>
          </p:nvPr>
        </p:nvSpPr>
        <p:spPr/>
        <p:txBody>
          <a:bodyPr/>
          <a:lstStyle/>
          <a:p>
            <a:fld id="{202EDE9C-BFFC-4C89-B114-3365461358DB}" type="datetime1">
              <a:rPr lang="fr-FR" smtClean="0"/>
              <a:t>20/01/2021</a:t>
            </a:fld>
            <a:endParaRPr lang="fr-FR"/>
          </a:p>
        </p:txBody>
      </p:sp>
      <p:sp>
        <p:nvSpPr>
          <p:cNvPr id="5" name="Espace réservé du pied de page 4">
            <a:extLst>
              <a:ext uri="{FF2B5EF4-FFF2-40B4-BE49-F238E27FC236}">
                <a16:creationId xmlns:a16="http://schemas.microsoft.com/office/drawing/2014/main" id="{FA1E0753-42FF-4617-9BDB-840A3E7FD5F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A9C1454-B841-4D9E-9693-0EEF80F09B98}"/>
              </a:ext>
            </a:extLst>
          </p:cNvPr>
          <p:cNvSpPr>
            <a:spLocks noGrp="1"/>
          </p:cNvSpPr>
          <p:nvPr>
            <p:ph type="sldNum" sz="quarter" idx="12"/>
          </p:nvPr>
        </p:nvSpPr>
        <p:spPr/>
        <p:txBody>
          <a:bodyPr/>
          <a:lstStyle/>
          <a:p>
            <a:fld id="{8FDE5FCB-0159-4F81-83AE-67C33C270F12}" type="slidenum">
              <a:rPr lang="fr-FR" smtClean="0"/>
              <a:t>148</a:t>
            </a:fld>
            <a:endParaRPr lang="fr-FR"/>
          </a:p>
        </p:txBody>
      </p:sp>
    </p:spTree>
    <p:extLst>
      <p:ext uri="{BB962C8B-B14F-4D97-AF65-F5344CB8AC3E}">
        <p14:creationId xmlns:p14="http://schemas.microsoft.com/office/powerpoint/2010/main" val="5266922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FB135C-F370-438C-A3C8-A25D6532499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F9D9B04C-4583-4BAA-ADE8-83AD8CC4C60C}"/>
              </a:ext>
            </a:extLst>
          </p:cNvPr>
          <p:cNvSpPr>
            <a:spLocks noGrp="1"/>
          </p:cNvSpPr>
          <p:nvPr>
            <p:ph idx="1"/>
          </p:nvPr>
        </p:nvSpPr>
        <p:spPr/>
        <p:txBody>
          <a:bodyPr/>
          <a:lstStyle/>
          <a:p>
            <a:endParaRPr lang="en-US"/>
          </a:p>
        </p:txBody>
      </p:sp>
      <p:sp>
        <p:nvSpPr>
          <p:cNvPr id="4" name="Espace réservé de la date 3">
            <a:extLst>
              <a:ext uri="{FF2B5EF4-FFF2-40B4-BE49-F238E27FC236}">
                <a16:creationId xmlns:a16="http://schemas.microsoft.com/office/drawing/2014/main" id="{94AC63CB-19E1-4221-BEEA-99AB77091D6A}"/>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948514B4-DFCF-40AF-9568-6E1DE5A73F6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67D18F4-5610-4619-A61E-E30AF2515189}"/>
              </a:ext>
            </a:extLst>
          </p:cNvPr>
          <p:cNvSpPr>
            <a:spLocks noGrp="1"/>
          </p:cNvSpPr>
          <p:nvPr>
            <p:ph type="sldNum" sz="quarter" idx="12"/>
          </p:nvPr>
        </p:nvSpPr>
        <p:spPr/>
        <p:txBody>
          <a:bodyPr/>
          <a:lstStyle/>
          <a:p>
            <a:fld id="{8FDE5FCB-0159-4F81-83AE-67C33C270F12}" type="slidenum">
              <a:rPr lang="fr-FR" smtClean="0"/>
              <a:t>149</a:t>
            </a:fld>
            <a:endParaRPr lang="fr-FR"/>
          </a:p>
        </p:txBody>
      </p:sp>
    </p:spTree>
    <p:extLst>
      <p:ext uri="{BB962C8B-B14F-4D97-AF65-F5344CB8AC3E}">
        <p14:creationId xmlns:p14="http://schemas.microsoft.com/office/powerpoint/2010/main" val="1725326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5846-D4D1-4D43-BC85-BD6ADEC28007}"/>
              </a:ext>
            </a:extLst>
          </p:cNvPr>
          <p:cNvSpPr>
            <a:spLocks noGrp="1"/>
          </p:cNvSpPr>
          <p:nvPr>
            <p:ph type="title"/>
          </p:nvPr>
        </p:nvSpPr>
        <p:spPr/>
        <p:txBody>
          <a:bodyPr/>
          <a:lstStyle/>
          <a:p>
            <a:r>
              <a:rPr lang="fr-FR" dirty="0"/>
              <a:t>Echanges de données, protocoles et utilisation dynamique de JS</a:t>
            </a:r>
          </a:p>
        </p:txBody>
      </p:sp>
      <p:sp>
        <p:nvSpPr>
          <p:cNvPr id="3" name="Espace réservé du contenu 2">
            <a:extLst>
              <a:ext uri="{FF2B5EF4-FFF2-40B4-BE49-F238E27FC236}">
                <a16:creationId xmlns:a16="http://schemas.microsoft.com/office/drawing/2014/main" id="{C64828C0-39FB-44F6-941C-42273146B2D5}"/>
              </a:ext>
            </a:extLst>
          </p:cNvPr>
          <p:cNvSpPr>
            <a:spLocks noGrp="1"/>
          </p:cNvSpPr>
          <p:nvPr>
            <p:ph sz="quarter" idx="10"/>
          </p:nvPr>
        </p:nvSpPr>
        <p:spPr>
          <a:xfrm>
            <a:off x="539496" y="1435607"/>
            <a:ext cx="10983132" cy="4521841"/>
          </a:xfrm>
        </p:spPr>
        <p:txBody>
          <a:bodyPr>
            <a:normAutofit/>
          </a:bodyPr>
          <a:lstStyle/>
          <a:p>
            <a:pPr marL="285750" indent="-285750">
              <a:buFont typeface="Arial" panose="020B0604020202020204" pitchFamily="34" charset="0"/>
              <a:buChar char="•"/>
            </a:pPr>
            <a:r>
              <a:rPr lang="fr-FR" dirty="0"/>
              <a:t>JavaScript permet de réaliser des requêtes HTTP en recourant aux mécanismes prédéfinis</a:t>
            </a:r>
          </a:p>
          <a:p>
            <a:pPr marL="285750" indent="-285750">
              <a:buFont typeface="Arial" panose="020B0604020202020204" pitchFamily="34" charset="0"/>
              <a:buChar char="•"/>
            </a:pPr>
            <a:r>
              <a:rPr lang="fr-FR" dirty="0"/>
              <a:t>Les pages Web ont désormais la possibilité d’échanger des données avec des applications distantes par l’intermédiaire du protocole HTTP (ou HTTPS) sans avoir à recharger complètement leurs interfaces graphiques.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techniques d’échange de données sont communément désignées par l’acronyme AJAX (</a:t>
            </a:r>
            <a:r>
              <a:rPr lang="fr-FR" dirty="0" err="1"/>
              <a:t>Asynchronous</a:t>
            </a:r>
            <a:r>
              <a:rPr lang="fr-FR" dirty="0"/>
              <a:t> JavaScript and XML). Elles se fondent sur JavaScript afin d’exécuter une requête HTTP dans une page Web et de traiter sa réponse de manière </a:t>
            </a:r>
            <a:r>
              <a:rPr lang="fr-FR" b="1" dirty="0"/>
              <a:t>synchrone </a:t>
            </a:r>
            <a:r>
              <a:rPr lang="fr-FR" dirty="0"/>
              <a:t>ou </a:t>
            </a:r>
            <a:r>
              <a:rPr lang="fr-FR" b="1" dirty="0"/>
              <a:t>asynchrone</a:t>
            </a:r>
            <a:r>
              <a:rPr lang="fr-FR" dirty="0"/>
              <a:t>.</a:t>
            </a:r>
          </a:p>
          <a:p>
            <a:pPr marL="285750" indent="-285750">
              <a:buFont typeface="Arial" panose="020B0604020202020204" pitchFamily="34" charset="0"/>
              <a:buChar char="•"/>
            </a:pPr>
            <a:r>
              <a:rPr lang="fr-FR" dirty="0"/>
              <a:t>L’une des approches possibles se base sur la classe JavaScript </a:t>
            </a:r>
            <a:r>
              <a:rPr lang="fr-FR" b="1" dirty="0" err="1"/>
              <a:t>XMLHttpRequest</a:t>
            </a:r>
            <a:r>
              <a:rPr lang="fr-FR" dirty="0"/>
              <a:t>, présente dans la plupart des navigateurs récents et en cours de standardisation par le W3C. Cette classe offre la possibilité de 1) exécuter une requête HTTP puis 2) de gérer la réponse. </a:t>
            </a:r>
          </a:p>
        </p:txBody>
      </p:sp>
      <p:sp>
        <p:nvSpPr>
          <p:cNvPr id="4" name="Espace réservé de la date 3">
            <a:extLst>
              <a:ext uri="{FF2B5EF4-FFF2-40B4-BE49-F238E27FC236}">
                <a16:creationId xmlns:a16="http://schemas.microsoft.com/office/drawing/2014/main" id="{632A4393-F2A6-44EA-B8B2-AFB6A4A702A4}"/>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A9AF8490-7A47-4DCE-8484-2CA3DB40CF8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ED87046-51D8-426C-B31F-D1E7B1483164}"/>
              </a:ext>
            </a:extLst>
          </p:cNvPr>
          <p:cNvSpPr>
            <a:spLocks noGrp="1"/>
          </p:cNvSpPr>
          <p:nvPr>
            <p:ph type="sldNum" sz="quarter" idx="4"/>
          </p:nvPr>
        </p:nvSpPr>
        <p:spPr/>
        <p:txBody>
          <a:bodyPr/>
          <a:lstStyle/>
          <a:p>
            <a:pPr rtl="0"/>
            <a:fld id="{9860EDB8-5305-433F-BE41-D7A86D811DB3}" type="slidenum">
              <a:rPr lang="fr-FR" noProof="0" smtClean="0"/>
              <a:pPr rtl="0"/>
              <a:t>15</a:t>
            </a:fld>
            <a:endParaRPr lang="fr-FR" noProof="0" dirty="0"/>
          </a:p>
        </p:txBody>
      </p:sp>
      <p:sp>
        <p:nvSpPr>
          <p:cNvPr id="7" name="Rectangle 6">
            <a:extLst>
              <a:ext uri="{FF2B5EF4-FFF2-40B4-BE49-F238E27FC236}">
                <a16:creationId xmlns:a16="http://schemas.microsoft.com/office/drawing/2014/main" id="{B88C83AD-9D92-4E19-8FA8-59A854210E7C}"/>
              </a:ext>
            </a:extLst>
          </p:cNvPr>
          <p:cNvSpPr/>
          <p:nvPr/>
        </p:nvSpPr>
        <p:spPr>
          <a:xfrm>
            <a:off x="870857" y="2551837"/>
            <a:ext cx="10633482" cy="830997"/>
          </a:xfrm>
          <a:prstGeom prst="rect">
            <a:avLst/>
          </a:prstGeom>
          <a:ln>
            <a:solidFill>
              <a:schemeClr val="accent1"/>
            </a:solidFill>
          </a:ln>
        </p:spPr>
        <p:txBody>
          <a:bodyPr wrap="square">
            <a:spAutoFit/>
          </a:bodyPr>
          <a:lstStyle/>
          <a:p>
            <a:r>
              <a:rPr lang="fr-FR" sz="1600" b="1" i="1" dirty="0">
                <a:solidFill>
                  <a:srgbClr val="002060"/>
                </a:solidFill>
              </a:rPr>
              <a:t>HTTP </a:t>
            </a:r>
            <a:r>
              <a:rPr lang="fr-FR" sz="1600" i="1" dirty="0">
                <a:solidFill>
                  <a:srgbClr val="002060"/>
                </a:solidFill>
              </a:rPr>
              <a:t>(HyperText Transfer Protocol)  correspond au protocole de transport applicatif de base d’Internet. Il s’agit d’un protocole ASCII transportant des informations sous forme de texte et qui peut fonctionner sur n’importe quel protocole réseau fiable, le plus souvent TCP. HTTPS en est la version sécurisée via cryptage SSL.</a:t>
            </a:r>
          </a:p>
        </p:txBody>
      </p:sp>
      <p:sp>
        <p:nvSpPr>
          <p:cNvPr id="8" name="Rectangle 7">
            <a:extLst>
              <a:ext uri="{FF2B5EF4-FFF2-40B4-BE49-F238E27FC236}">
                <a16:creationId xmlns:a16="http://schemas.microsoft.com/office/drawing/2014/main" id="{71068844-0CEB-4FC8-BAD3-A49419675D32}"/>
              </a:ext>
            </a:extLst>
          </p:cNvPr>
          <p:cNvSpPr/>
          <p:nvPr/>
        </p:nvSpPr>
        <p:spPr>
          <a:xfrm>
            <a:off x="889146" y="5203538"/>
            <a:ext cx="10633482" cy="584775"/>
          </a:xfrm>
          <a:prstGeom prst="rect">
            <a:avLst/>
          </a:prstGeom>
          <a:ln>
            <a:solidFill>
              <a:schemeClr val="accent1"/>
            </a:solidFill>
          </a:ln>
        </p:spPr>
        <p:txBody>
          <a:bodyPr wrap="square">
            <a:spAutoFit/>
          </a:bodyPr>
          <a:lstStyle/>
          <a:p>
            <a:r>
              <a:rPr lang="fr-FR" sz="1600" b="1" i="1" dirty="0">
                <a:solidFill>
                  <a:srgbClr val="002060"/>
                </a:solidFill>
              </a:rPr>
              <a:t>W3C </a:t>
            </a:r>
            <a:r>
              <a:rPr lang="fr-FR" sz="1600" i="1" dirty="0">
                <a:solidFill>
                  <a:srgbClr val="002060"/>
                </a:solidFill>
              </a:rPr>
              <a:t>(World-Wide Web consortium) est un consortium dont l’objectif est de promouvoir les technologies Web (HTML, </a:t>
            </a:r>
            <a:r>
              <a:rPr lang="fr-FR" sz="1600" i="1" dirty="0" err="1">
                <a:solidFill>
                  <a:srgbClr val="002060"/>
                </a:solidFill>
              </a:rPr>
              <a:t>xHTML</a:t>
            </a:r>
            <a:r>
              <a:rPr lang="fr-FR" sz="1600" i="1" dirty="0">
                <a:solidFill>
                  <a:srgbClr val="002060"/>
                </a:solidFill>
              </a:rPr>
              <a:t>, XML,CSS, etc.). Cet organisme n’émet pas de norme mais des recommandations représentant des standards. </a:t>
            </a:r>
            <a:endParaRPr lang="en-US" sz="1600" i="1" dirty="0">
              <a:solidFill>
                <a:srgbClr val="002060"/>
              </a:solidFill>
            </a:endParaRPr>
          </a:p>
        </p:txBody>
      </p:sp>
    </p:spTree>
    <p:extLst>
      <p:ext uri="{BB962C8B-B14F-4D97-AF65-F5344CB8AC3E}">
        <p14:creationId xmlns:p14="http://schemas.microsoft.com/office/powerpoint/2010/main" val="20786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VI- Manipulation du DOM , DOM XML</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61724" cy="3977640"/>
          </a:xfrm>
        </p:spPr>
        <p:txBody>
          <a:bodyPr>
            <a:normAutofit/>
          </a:bodyPr>
          <a:lstStyle/>
          <a:p>
            <a:pPr marL="457200" indent="-457200">
              <a:lnSpc>
                <a:spcPct val="170000"/>
              </a:lnSpc>
              <a:buFont typeface="+mj-lt"/>
              <a:buAutoNum type="arabicPeriod"/>
            </a:pPr>
            <a:r>
              <a:rPr lang="fr-FR" sz="1600" dirty="0"/>
              <a:t>Interaction JS avec le DOM</a:t>
            </a:r>
          </a:p>
          <a:p>
            <a:pPr marL="457200" indent="-457200">
              <a:lnSpc>
                <a:spcPct val="170000"/>
              </a:lnSpc>
              <a:buFont typeface="+mj-lt"/>
              <a:buAutoNum type="arabicPeriod"/>
            </a:pPr>
            <a:r>
              <a:rPr lang="fr-FR" sz="1600" dirty="0"/>
              <a:t>Les objets du DOM (</a:t>
            </a:r>
            <a:r>
              <a:rPr lang="fr-FR" sz="1600" dirty="0" err="1"/>
              <a:t>window</a:t>
            </a:r>
            <a:r>
              <a:rPr lang="fr-FR" sz="1600" dirty="0"/>
              <a:t>, document...) et leur manipulation</a:t>
            </a:r>
          </a:p>
          <a:p>
            <a:pPr marL="457200" indent="-457200">
              <a:lnSpc>
                <a:spcPct val="170000"/>
              </a:lnSpc>
              <a:buFont typeface="+mj-lt"/>
              <a:buAutoNum type="arabicPeriod"/>
            </a:pPr>
            <a:r>
              <a:rPr lang="fr-FR" sz="1600" dirty="0"/>
              <a:t>Manipulation des objets du DOM (lecture, ajout, suppression, modification de nœuds).</a:t>
            </a:r>
          </a:p>
          <a:p>
            <a:pPr marL="457200" indent="-457200">
              <a:lnSpc>
                <a:spcPct val="170000"/>
              </a:lnSpc>
              <a:buFont typeface="+mj-lt"/>
              <a:buAutoNum type="arabicPeriod"/>
            </a:pPr>
            <a:r>
              <a:rPr lang="fr-FR" sz="1600" dirty="0"/>
              <a:t>Implémentation des CSS en tant que propriétés des objets du DOM.</a:t>
            </a:r>
          </a:p>
          <a:p>
            <a:pPr marL="457200" indent="-457200">
              <a:lnSpc>
                <a:spcPct val="170000"/>
              </a:lnSpc>
              <a:buFont typeface="+mj-lt"/>
              <a:buAutoNum type="arabicPeriod"/>
            </a:pPr>
            <a:r>
              <a:rPr lang="fr-FR" sz="1600" dirty="0"/>
              <a:t>Modification directe des propriétés CSS des objets du DOM.</a:t>
            </a:r>
          </a:p>
          <a:p>
            <a:pPr marL="514350" indent="-514350">
              <a:buFont typeface="+mj-lt"/>
              <a:buAutoNum type="arabicPeriod"/>
            </a:pPr>
            <a:r>
              <a:rPr lang="fr-FR" sz="1600" dirty="0"/>
              <a:t>Présentation du langage XML (éléments attributs). Implémentation des parseurs XML chez Microsoft IE et les autres : variantes entre les navigateurs, maintenance...</a:t>
            </a:r>
          </a:p>
          <a:p>
            <a:pPr marL="514350" indent="-514350">
              <a:buFont typeface="+mj-lt"/>
              <a:buAutoNum type="arabicPeriod"/>
            </a:pPr>
            <a:r>
              <a:rPr lang="fr-FR" sz="1600" dirty="0"/>
              <a:t>Manipulation des objets du DOM (lecture, ajout, suppression, modification de nœuds).</a:t>
            </a:r>
          </a:p>
          <a:p>
            <a:r>
              <a:rPr lang="fr-FR" sz="1600" b="1" dirty="0">
                <a:solidFill>
                  <a:srgbClr val="00B0F0"/>
                </a:solidFill>
              </a:rPr>
              <a:t>Exercice: </a:t>
            </a:r>
            <a:r>
              <a:rPr lang="fr-FR" sz="1600" i="1" dirty="0">
                <a:solidFill>
                  <a:srgbClr val="00B0F0"/>
                </a:solidFill>
              </a:rPr>
              <a:t>Familiarisation à la construction d'un chemin d'accès à un élément du DOM.</a:t>
            </a:r>
            <a:endParaRPr lang="fr-FR" sz="1600" dirty="0">
              <a:solidFill>
                <a:srgbClr val="00B0F0"/>
              </a:solidFill>
            </a:endParaRP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524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Utilité du DOM</a:t>
            </a:r>
          </a:p>
        </p:txBody>
      </p:sp>
      <p:sp>
        <p:nvSpPr>
          <p:cNvPr id="3" name="Espace réservé du contenu 2"/>
          <p:cNvSpPr>
            <a:spLocks noGrp="1"/>
          </p:cNvSpPr>
          <p:nvPr>
            <p:ph idx="1"/>
          </p:nvPr>
        </p:nvSpPr>
        <p:spPr/>
        <p:txBody>
          <a:bodyPr>
            <a:normAutofit fontScale="92500" lnSpcReduction="20000"/>
          </a:bodyPr>
          <a:lstStyle/>
          <a:p>
            <a:r>
              <a:rPr lang="fr-FR" dirty="0"/>
              <a:t>Document Object Model, ou </a:t>
            </a:r>
            <a:r>
              <a:rPr lang="fr-FR" b="1" dirty="0"/>
              <a:t>DOM</a:t>
            </a:r>
          </a:p>
          <a:p>
            <a:pPr lvl="1"/>
            <a:r>
              <a:rPr lang="fr-FR" dirty="0"/>
              <a:t>une partie pour le XML, </a:t>
            </a:r>
          </a:p>
          <a:p>
            <a:pPr lvl="1"/>
            <a:r>
              <a:rPr lang="fr-FR" dirty="0"/>
              <a:t>une partie pour le </a:t>
            </a:r>
            <a:r>
              <a:rPr lang="fr-FR" b="1" dirty="0"/>
              <a:t>HTML </a:t>
            </a:r>
          </a:p>
          <a:p>
            <a:pPr lvl="1"/>
            <a:r>
              <a:rPr lang="fr-FR" dirty="0"/>
              <a:t>et une partie cœur</a:t>
            </a:r>
          </a:p>
          <a:p>
            <a:r>
              <a:rPr lang="fr-FR" dirty="0"/>
              <a:t>Créé automatiquement par votre navigateur lors du chargement de la page.	</a:t>
            </a:r>
          </a:p>
          <a:p>
            <a:r>
              <a:rPr lang="fr-FR" dirty="0"/>
              <a:t>C’est un standard de programmation reconnu par tous les navigateurs:</a:t>
            </a:r>
          </a:p>
          <a:p>
            <a:pPr lvl="1"/>
            <a:r>
              <a:rPr lang="fr-FR" dirty="0"/>
              <a:t>considère les éléments HTML comme des objets qui possèdent:</a:t>
            </a:r>
          </a:p>
          <a:p>
            <a:pPr lvl="2"/>
            <a:r>
              <a:rPr lang="fr-FR" dirty="0"/>
              <a:t>des propriétés </a:t>
            </a:r>
          </a:p>
          <a:p>
            <a:pPr lvl="2"/>
            <a:r>
              <a:rPr lang="fr-FR" dirty="0"/>
              <a:t>et des méthodes</a:t>
            </a:r>
          </a:p>
          <a:p>
            <a:pPr lvl="1"/>
            <a:r>
              <a:rPr lang="fr-FR" dirty="0"/>
              <a:t>nous permet de déclencher des événements</a:t>
            </a:r>
            <a:endParaRPr lang="fr-FR" b="1" dirty="0"/>
          </a:p>
          <a:p>
            <a:r>
              <a:rPr lang="fr-FR" dirty="0"/>
              <a:t>Il nous permettra de manipuler du code HTML (et CSS) avec le JavaScript</a:t>
            </a:r>
          </a:p>
          <a:p>
            <a:endParaRPr lang="fr-FR" dirty="0"/>
          </a:p>
        </p:txBody>
      </p:sp>
      <p:sp>
        <p:nvSpPr>
          <p:cNvPr id="4" name="Espace réservé de la date 3">
            <a:extLst>
              <a:ext uri="{FF2B5EF4-FFF2-40B4-BE49-F238E27FC236}">
                <a16:creationId xmlns:a16="http://schemas.microsoft.com/office/drawing/2014/main" id="{260DD106-68F9-488E-9A74-0F3B17781E5F}"/>
              </a:ext>
            </a:extLst>
          </p:cNvPr>
          <p:cNvSpPr>
            <a:spLocks noGrp="1"/>
          </p:cNvSpPr>
          <p:nvPr>
            <p:ph type="dt" sz="half" idx="10"/>
          </p:nvPr>
        </p:nvSpPr>
        <p:spPr/>
        <p:txBody>
          <a:bodyPr/>
          <a:lstStyle/>
          <a:p>
            <a:fld id="{B0C33466-5DF1-4987-8E8E-D833054B5D56}" type="datetime1">
              <a:rPr lang="fr-FR" smtClean="0"/>
              <a:t>20/01/2021</a:t>
            </a:fld>
            <a:endParaRPr lang="fr-FR"/>
          </a:p>
        </p:txBody>
      </p:sp>
      <p:sp>
        <p:nvSpPr>
          <p:cNvPr id="5" name="Espace réservé du pied de page 4">
            <a:extLst>
              <a:ext uri="{FF2B5EF4-FFF2-40B4-BE49-F238E27FC236}">
                <a16:creationId xmlns:a16="http://schemas.microsoft.com/office/drawing/2014/main" id="{D7A2143D-07B7-4DA4-BF04-A0CA767A493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73F18F5-FE4B-4F92-A3B0-6F071ED743BF}"/>
              </a:ext>
            </a:extLst>
          </p:cNvPr>
          <p:cNvSpPr>
            <a:spLocks noGrp="1"/>
          </p:cNvSpPr>
          <p:nvPr>
            <p:ph type="sldNum" sz="quarter" idx="12"/>
          </p:nvPr>
        </p:nvSpPr>
        <p:spPr/>
        <p:txBody>
          <a:bodyPr/>
          <a:lstStyle/>
          <a:p>
            <a:fld id="{8FDE5FCB-0159-4F81-83AE-67C33C270F12}" type="slidenum">
              <a:rPr lang="fr-FR" smtClean="0"/>
              <a:t>151</a:t>
            </a:fld>
            <a:endParaRPr lang="fr-FR"/>
          </a:p>
        </p:txBody>
      </p:sp>
    </p:spTree>
    <p:extLst>
      <p:ext uri="{BB962C8B-B14F-4D97-AF65-F5344CB8AC3E}">
        <p14:creationId xmlns:p14="http://schemas.microsoft.com/office/powerpoint/2010/main" val="38700875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structure du DOM HTML</a:t>
            </a:r>
          </a:p>
        </p:txBody>
      </p:sp>
      <p:sp>
        <p:nvSpPr>
          <p:cNvPr id="3" name="Espace réservé du contenu 2"/>
          <p:cNvSpPr>
            <a:spLocks noGrp="1"/>
          </p:cNvSpPr>
          <p:nvPr>
            <p:ph idx="1"/>
          </p:nvPr>
        </p:nvSpPr>
        <p:spPr/>
        <p:txBody>
          <a:bodyPr>
            <a:normAutofit fontScale="92500" lnSpcReduction="10000"/>
          </a:bodyPr>
          <a:lstStyle/>
          <a:p>
            <a:r>
              <a:rPr lang="fr-FR" dirty="0"/>
              <a:t>tout dans une page HTML va être considéré comme un nœud, ou « </a:t>
            </a:r>
            <a:r>
              <a:rPr lang="fr-FR" dirty="0" err="1"/>
              <a:t>node</a:t>
            </a:r>
            <a:r>
              <a:rPr lang="fr-FR" dirty="0"/>
              <a:t> »:</a:t>
            </a:r>
          </a:p>
          <a:p>
            <a:pPr lvl="1"/>
            <a:r>
              <a:rPr lang="fr-FR" dirty="0"/>
              <a:t>le document HTML lui même, </a:t>
            </a:r>
          </a:p>
          <a:p>
            <a:pPr lvl="1"/>
            <a:r>
              <a:rPr lang="fr-FR" dirty="0"/>
              <a:t>les éléments HTML, </a:t>
            </a:r>
          </a:p>
          <a:p>
            <a:pPr lvl="1"/>
            <a:r>
              <a:rPr lang="fr-FR" dirty="0"/>
              <a:t>les attributs HTML, </a:t>
            </a:r>
          </a:p>
          <a:p>
            <a:pPr lvl="1"/>
            <a:r>
              <a:rPr lang="fr-FR" dirty="0"/>
              <a:t>le texte à l’intérieur des éléments, </a:t>
            </a:r>
          </a:p>
          <a:p>
            <a:pPr lvl="1"/>
            <a:r>
              <a:rPr lang="fr-FR" dirty="0"/>
              <a:t>etc.</a:t>
            </a:r>
          </a:p>
          <a:p>
            <a:r>
              <a:rPr lang="fr-FR" dirty="0"/>
              <a:t>Plusieurs types de nœuds existent pour les objets HTML : </a:t>
            </a:r>
          </a:p>
          <a:p>
            <a:pPr lvl="1"/>
            <a:r>
              <a:rPr lang="fr-FR" dirty="0"/>
              <a:t>le type  </a:t>
            </a:r>
            <a:r>
              <a:rPr lang="fr-FR" b="1" dirty="0"/>
              <a:t>ELEMENT_NODE</a:t>
            </a:r>
            <a:r>
              <a:rPr lang="fr-FR" dirty="0"/>
              <a:t> (pour les éléments HTML), </a:t>
            </a:r>
          </a:p>
          <a:p>
            <a:pPr lvl="1"/>
            <a:r>
              <a:rPr lang="fr-FR" dirty="0"/>
              <a:t>le type  </a:t>
            </a:r>
            <a:r>
              <a:rPr lang="fr-FR" b="1" dirty="0"/>
              <a:t>TEXT_NODE </a:t>
            </a:r>
            <a:r>
              <a:rPr lang="fr-FR" dirty="0"/>
              <a:t>(pour le texte), </a:t>
            </a:r>
          </a:p>
          <a:p>
            <a:pPr lvl="1"/>
            <a:r>
              <a:rPr lang="fr-FR" dirty="0"/>
              <a:t>etc. </a:t>
            </a:r>
          </a:p>
          <a:p>
            <a:r>
              <a:rPr lang="fr-FR" dirty="0"/>
              <a:t>construit comme une hiérarchie de nœuds (</a:t>
            </a:r>
            <a:r>
              <a:rPr lang="fr-FR" b="1" dirty="0"/>
              <a:t>Arbre</a:t>
            </a:r>
            <a:r>
              <a:rPr lang="fr-FR" dirty="0"/>
              <a:t>)</a:t>
            </a:r>
          </a:p>
        </p:txBody>
      </p:sp>
      <p:sp>
        <p:nvSpPr>
          <p:cNvPr id="4" name="Espace réservé de la date 3">
            <a:extLst>
              <a:ext uri="{FF2B5EF4-FFF2-40B4-BE49-F238E27FC236}">
                <a16:creationId xmlns:a16="http://schemas.microsoft.com/office/drawing/2014/main" id="{24F28DE1-DF82-4EFB-9CA0-F4594138509B}"/>
              </a:ext>
            </a:extLst>
          </p:cNvPr>
          <p:cNvSpPr>
            <a:spLocks noGrp="1"/>
          </p:cNvSpPr>
          <p:nvPr>
            <p:ph type="dt" sz="half" idx="10"/>
          </p:nvPr>
        </p:nvSpPr>
        <p:spPr/>
        <p:txBody>
          <a:bodyPr/>
          <a:lstStyle/>
          <a:p>
            <a:fld id="{284025E4-42B7-4BF7-87D3-E710D0D3CFC4}" type="datetime1">
              <a:rPr lang="fr-FR" smtClean="0"/>
              <a:t>20/01/2021</a:t>
            </a:fld>
            <a:endParaRPr lang="fr-FR"/>
          </a:p>
        </p:txBody>
      </p:sp>
      <p:sp>
        <p:nvSpPr>
          <p:cNvPr id="5" name="Espace réservé du pied de page 4">
            <a:extLst>
              <a:ext uri="{FF2B5EF4-FFF2-40B4-BE49-F238E27FC236}">
                <a16:creationId xmlns:a16="http://schemas.microsoft.com/office/drawing/2014/main" id="{E1E6D82E-AF7B-49AF-84A5-58C8BDF54D2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A7BB403-3859-4535-AC8A-E545524B7AC0}"/>
              </a:ext>
            </a:extLst>
          </p:cNvPr>
          <p:cNvSpPr>
            <a:spLocks noGrp="1"/>
          </p:cNvSpPr>
          <p:nvPr>
            <p:ph type="sldNum" sz="quarter" idx="12"/>
          </p:nvPr>
        </p:nvSpPr>
        <p:spPr/>
        <p:txBody>
          <a:bodyPr/>
          <a:lstStyle/>
          <a:p>
            <a:fld id="{8FDE5FCB-0159-4F81-83AE-67C33C270F12}" type="slidenum">
              <a:rPr lang="fr-FR" smtClean="0"/>
              <a:t>152</a:t>
            </a:fld>
            <a:endParaRPr lang="fr-FR"/>
          </a:p>
        </p:txBody>
      </p:sp>
    </p:spTree>
    <p:extLst>
      <p:ext uri="{BB962C8B-B14F-4D97-AF65-F5344CB8AC3E}">
        <p14:creationId xmlns:p14="http://schemas.microsoft.com/office/powerpoint/2010/main" val="12481027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Une page HTML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759" y="448056"/>
            <a:ext cx="7932420" cy="252603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La reprÃ©sentation de notre page web sous forme de DOM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21" y="2962142"/>
            <a:ext cx="7173757" cy="388664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007711F-44D0-4275-8604-70A099BD7E8E}"/>
              </a:ext>
            </a:extLst>
          </p:cNvPr>
          <p:cNvSpPr>
            <a:spLocks noGrp="1"/>
          </p:cNvSpPr>
          <p:nvPr>
            <p:ph type="dt" sz="half" idx="10"/>
          </p:nvPr>
        </p:nvSpPr>
        <p:spPr/>
        <p:txBody>
          <a:bodyPr/>
          <a:lstStyle/>
          <a:p>
            <a:fld id="{50639420-3589-420F-A2B4-DE149BF23F45}" type="datetime1">
              <a:rPr lang="fr-FR" smtClean="0"/>
              <a:t>20/01/2021</a:t>
            </a:fld>
            <a:endParaRPr lang="fr-FR"/>
          </a:p>
        </p:txBody>
      </p:sp>
      <p:sp>
        <p:nvSpPr>
          <p:cNvPr id="5" name="Espace réservé du pied de page 4">
            <a:extLst>
              <a:ext uri="{FF2B5EF4-FFF2-40B4-BE49-F238E27FC236}">
                <a16:creationId xmlns:a16="http://schemas.microsoft.com/office/drawing/2014/main" id="{CD4C6805-9826-4B3E-96C4-82B1F3B71EE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C86F103-E62E-4243-9110-15C12EBB9A70}"/>
              </a:ext>
            </a:extLst>
          </p:cNvPr>
          <p:cNvSpPr>
            <a:spLocks noGrp="1"/>
          </p:cNvSpPr>
          <p:nvPr>
            <p:ph type="sldNum" sz="quarter" idx="12"/>
          </p:nvPr>
        </p:nvSpPr>
        <p:spPr/>
        <p:txBody>
          <a:bodyPr/>
          <a:lstStyle/>
          <a:p>
            <a:fld id="{8FDE5FCB-0159-4F81-83AE-67C33C270F12}" type="slidenum">
              <a:rPr lang="fr-FR" smtClean="0"/>
              <a:t>153</a:t>
            </a:fld>
            <a:endParaRPr lang="fr-FR"/>
          </a:p>
        </p:txBody>
      </p:sp>
    </p:spTree>
    <p:extLst>
      <p:ext uri="{BB962C8B-B14F-4D97-AF65-F5344CB8AC3E}">
        <p14:creationId xmlns:p14="http://schemas.microsoft.com/office/powerpoint/2010/main" val="12312988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en-US" dirty="0" err="1"/>
              <a:t>Dans</a:t>
            </a:r>
            <a:r>
              <a:rPr lang="en-US" dirty="0"/>
              <a:t> le </a:t>
            </a:r>
            <a:r>
              <a:rPr lang="en-US" dirty="0" err="1"/>
              <a:t>schéma</a:t>
            </a:r>
            <a:r>
              <a:rPr lang="en-US" dirty="0"/>
              <a:t> </a:t>
            </a:r>
            <a:r>
              <a:rPr lang="en-US" dirty="0" err="1"/>
              <a:t>précédent</a:t>
            </a:r>
            <a:r>
              <a:rPr lang="en-US" dirty="0"/>
              <a:t>, </a:t>
            </a:r>
            <a:r>
              <a:rPr lang="fr-FR" dirty="0"/>
              <a:t>un premier nœud de type </a:t>
            </a:r>
            <a:r>
              <a:rPr lang="fr-FR" b="1" dirty="0"/>
              <a:t>élément</a:t>
            </a:r>
            <a:r>
              <a:rPr lang="fr-FR" dirty="0"/>
              <a:t> est représenté par l’élément html. </a:t>
            </a:r>
          </a:p>
          <a:p>
            <a:r>
              <a:rPr lang="fr-FR" dirty="0"/>
              <a:t>Ce nœud possède deux enfants : </a:t>
            </a:r>
            <a:r>
              <a:rPr lang="fr-FR" b="1" dirty="0" err="1"/>
              <a:t>head</a:t>
            </a:r>
            <a:r>
              <a:rPr lang="fr-FR" dirty="0"/>
              <a:t> et </a:t>
            </a:r>
            <a:r>
              <a:rPr lang="fr-FR" b="1" dirty="0"/>
              <a:t>body</a:t>
            </a:r>
            <a:r>
              <a:rPr lang="fr-FR" dirty="0"/>
              <a:t> qui sont de type </a:t>
            </a:r>
            <a:r>
              <a:rPr lang="fr-FR" b="1" dirty="0" err="1"/>
              <a:t>Element</a:t>
            </a:r>
            <a:r>
              <a:rPr lang="fr-FR" dirty="0"/>
              <a:t> et qui possèdent eux mêmes d’autres enfants.</a:t>
            </a:r>
          </a:p>
          <a:p>
            <a:r>
              <a:rPr lang="fr-FR" dirty="0" err="1"/>
              <a:t>head</a:t>
            </a:r>
            <a:r>
              <a:rPr lang="fr-FR" dirty="0"/>
              <a:t> et body sont des nœuds « </a:t>
            </a:r>
            <a:r>
              <a:rPr lang="fr-FR" b="1" dirty="0"/>
              <a:t>frères</a:t>
            </a:r>
            <a:r>
              <a:rPr lang="fr-FR" dirty="0"/>
              <a:t> » : ils ont le même parent mais il n’y a pas de relation de hiérarchie entre eux.</a:t>
            </a:r>
          </a:p>
          <a:p>
            <a:r>
              <a:rPr lang="fr-FR" dirty="0"/>
              <a:t>le texte contenu dans les éléments est ici reconnu comme un nœud </a:t>
            </a:r>
            <a:r>
              <a:rPr lang="en-US" dirty="0"/>
              <a:t> à part </a:t>
            </a:r>
            <a:r>
              <a:rPr lang="en-US" dirty="0" err="1"/>
              <a:t>entière</a:t>
            </a:r>
            <a:endParaRPr lang="en-US" dirty="0"/>
          </a:p>
          <a:p>
            <a:pPr lvl="1"/>
            <a:r>
              <a:rPr lang="fr-FR" dirty="0"/>
              <a:t>On peut donc le manipuler avec des méthodes et propriétés en JavaScript.</a:t>
            </a:r>
          </a:p>
        </p:txBody>
      </p:sp>
      <p:sp>
        <p:nvSpPr>
          <p:cNvPr id="4" name="Espace réservé de la date 3">
            <a:extLst>
              <a:ext uri="{FF2B5EF4-FFF2-40B4-BE49-F238E27FC236}">
                <a16:creationId xmlns:a16="http://schemas.microsoft.com/office/drawing/2014/main" id="{58ECFF84-77C4-4BF1-9F36-689C86D53DC1}"/>
              </a:ext>
            </a:extLst>
          </p:cNvPr>
          <p:cNvSpPr>
            <a:spLocks noGrp="1"/>
          </p:cNvSpPr>
          <p:nvPr>
            <p:ph type="dt" sz="half" idx="10"/>
          </p:nvPr>
        </p:nvSpPr>
        <p:spPr/>
        <p:txBody>
          <a:bodyPr/>
          <a:lstStyle/>
          <a:p>
            <a:fld id="{C91D02F3-A01E-49F3-A367-7853DD093A92}" type="datetime1">
              <a:rPr lang="fr-FR" smtClean="0"/>
              <a:t>20/01/2021</a:t>
            </a:fld>
            <a:endParaRPr lang="fr-FR"/>
          </a:p>
        </p:txBody>
      </p:sp>
      <p:sp>
        <p:nvSpPr>
          <p:cNvPr id="5" name="Espace réservé du pied de page 4">
            <a:extLst>
              <a:ext uri="{FF2B5EF4-FFF2-40B4-BE49-F238E27FC236}">
                <a16:creationId xmlns:a16="http://schemas.microsoft.com/office/drawing/2014/main" id="{7F9BB144-9673-4AF3-890D-7F95413B1D4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B09163D-8DC2-4DE0-8E09-76918F0548E9}"/>
              </a:ext>
            </a:extLst>
          </p:cNvPr>
          <p:cNvSpPr>
            <a:spLocks noGrp="1"/>
          </p:cNvSpPr>
          <p:nvPr>
            <p:ph type="sldNum" sz="quarter" idx="12"/>
          </p:nvPr>
        </p:nvSpPr>
        <p:spPr/>
        <p:txBody>
          <a:bodyPr/>
          <a:lstStyle/>
          <a:p>
            <a:fld id="{8FDE5FCB-0159-4F81-83AE-67C33C270F12}" type="slidenum">
              <a:rPr lang="fr-FR" smtClean="0"/>
              <a:t>154</a:t>
            </a:fld>
            <a:endParaRPr lang="fr-FR"/>
          </a:p>
        </p:txBody>
      </p:sp>
    </p:spTree>
    <p:extLst>
      <p:ext uri="{BB962C8B-B14F-4D97-AF65-F5344CB8AC3E}">
        <p14:creationId xmlns:p14="http://schemas.microsoft.com/office/powerpoint/2010/main" val="32245700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L’objet document et ses méthodes</a:t>
            </a:r>
          </a:p>
        </p:txBody>
      </p:sp>
      <p:sp>
        <p:nvSpPr>
          <p:cNvPr id="3" name="Espace réservé du contenu 2"/>
          <p:cNvSpPr>
            <a:spLocks noGrp="1"/>
          </p:cNvSpPr>
          <p:nvPr>
            <p:ph idx="1"/>
          </p:nvPr>
        </p:nvSpPr>
        <p:spPr/>
        <p:txBody>
          <a:bodyPr/>
          <a:lstStyle/>
          <a:p>
            <a:r>
              <a:rPr lang="fr-FR" dirty="0"/>
              <a:t>Une des forces de JavaScript est de permettre de manipuler des éléments HTML en se servant du DOM. </a:t>
            </a:r>
          </a:p>
          <a:p>
            <a:r>
              <a:rPr lang="fr-FR" dirty="0"/>
              <a:t>Nous allons toujours devoir passer par l’objet Document</a:t>
            </a:r>
          </a:p>
          <a:p>
            <a:r>
              <a:rPr lang="fr-FR" dirty="0"/>
              <a:t>Nous allons voir différentes méthodes de l’objet </a:t>
            </a:r>
            <a:r>
              <a:rPr lang="fr-FR" b="1" dirty="0"/>
              <a:t>Document</a:t>
            </a:r>
            <a:r>
              <a:rPr lang="fr-FR" dirty="0"/>
              <a:t>:</a:t>
            </a:r>
          </a:p>
          <a:p>
            <a:pPr lvl="1"/>
            <a:r>
              <a:rPr lang="fr-FR" dirty="0"/>
              <a:t>La méthode </a:t>
            </a:r>
            <a:r>
              <a:rPr lang="fr-FR" dirty="0" err="1"/>
              <a:t>getElementById</a:t>
            </a:r>
            <a:r>
              <a:rPr lang="fr-FR" dirty="0"/>
              <a:t>() ;</a:t>
            </a:r>
          </a:p>
          <a:p>
            <a:pPr lvl="1"/>
            <a:r>
              <a:rPr lang="fr-FR" dirty="0"/>
              <a:t>La méthode </a:t>
            </a:r>
            <a:r>
              <a:rPr lang="fr-FR" dirty="0" err="1"/>
              <a:t>getElementsByTagName</a:t>
            </a:r>
            <a:r>
              <a:rPr lang="fr-FR" dirty="0"/>
              <a:t>() ;</a:t>
            </a:r>
          </a:p>
          <a:p>
            <a:pPr lvl="1"/>
            <a:r>
              <a:rPr lang="fr-FR" dirty="0"/>
              <a:t>La méthode </a:t>
            </a:r>
            <a:r>
              <a:rPr lang="fr-FR" dirty="0" err="1"/>
              <a:t>getElementsByClassName</a:t>
            </a:r>
            <a:r>
              <a:rPr lang="fr-FR" dirty="0"/>
              <a:t>() ;</a:t>
            </a:r>
          </a:p>
          <a:p>
            <a:pPr lvl="1"/>
            <a:r>
              <a:rPr lang="fr-FR" dirty="0"/>
              <a:t>La méthode </a:t>
            </a:r>
            <a:r>
              <a:rPr lang="fr-FR" dirty="0" err="1"/>
              <a:t>querySelector</a:t>
            </a:r>
            <a:r>
              <a:rPr lang="fr-FR" dirty="0"/>
              <a:t>() ;</a:t>
            </a:r>
          </a:p>
          <a:p>
            <a:pPr lvl="1"/>
            <a:r>
              <a:rPr lang="fr-FR" dirty="0"/>
              <a:t>La méthode </a:t>
            </a:r>
            <a:r>
              <a:rPr lang="fr-FR" dirty="0" err="1"/>
              <a:t>querySelectorAll</a:t>
            </a:r>
            <a:r>
              <a:rPr lang="fr-FR" dirty="0"/>
              <a:t>().</a:t>
            </a:r>
          </a:p>
          <a:p>
            <a:endParaRPr lang="fr-FR" dirty="0"/>
          </a:p>
        </p:txBody>
      </p:sp>
      <p:sp>
        <p:nvSpPr>
          <p:cNvPr id="4" name="Espace réservé de la date 3">
            <a:extLst>
              <a:ext uri="{FF2B5EF4-FFF2-40B4-BE49-F238E27FC236}">
                <a16:creationId xmlns:a16="http://schemas.microsoft.com/office/drawing/2014/main" id="{120E2CBE-9B34-461A-B905-43D445AF6277}"/>
              </a:ext>
            </a:extLst>
          </p:cNvPr>
          <p:cNvSpPr>
            <a:spLocks noGrp="1"/>
          </p:cNvSpPr>
          <p:nvPr>
            <p:ph type="dt" sz="half" idx="10"/>
          </p:nvPr>
        </p:nvSpPr>
        <p:spPr/>
        <p:txBody>
          <a:bodyPr/>
          <a:lstStyle/>
          <a:p>
            <a:fld id="{AD17F8DC-028A-48E9-8A7A-FA110BFC92CE}" type="datetime1">
              <a:rPr lang="fr-FR" smtClean="0"/>
              <a:t>20/01/2021</a:t>
            </a:fld>
            <a:endParaRPr lang="fr-FR"/>
          </a:p>
        </p:txBody>
      </p:sp>
      <p:sp>
        <p:nvSpPr>
          <p:cNvPr id="5" name="Espace réservé du pied de page 4">
            <a:extLst>
              <a:ext uri="{FF2B5EF4-FFF2-40B4-BE49-F238E27FC236}">
                <a16:creationId xmlns:a16="http://schemas.microsoft.com/office/drawing/2014/main" id="{8004D189-4FD9-42F0-8C4B-22CBACB6DE0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28E411-A985-4938-8375-8A12C2B682F4}"/>
              </a:ext>
            </a:extLst>
          </p:cNvPr>
          <p:cNvSpPr>
            <a:spLocks noGrp="1"/>
          </p:cNvSpPr>
          <p:nvPr>
            <p:ph type="sldNum" sz="quarter" idx="12"/>
          </p:nvPr>
        </p:nvSpPr>
        <p:spPr/>
        <p:txBody>
          <a:bodyPr/>
          <a:lstStyle/>
          <a:p>
            <a:fld id="{8FDE5FCB-0159-4F81-83AE-67C33C270F12}" type="slidenum">
              <a:rPr lang="fr-FR" smtClean="0"/>
              <a:t>155</a:t>
            </a:fld>
            <a:endParaRPr lang="fr-FR"/>
          </a:p>
        </p:txBody>
      </p:sp>
    </p:spTree>
    <p:extLst>
      <p:ext uri="{BB962C8B-B14F-4D97-AF65-F5344CB8AC3E}">
        <p14:creationId xmlns:p14="http://schemas.microsoft.com/office/powerpoint/2010/main" val="16685238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dirty="0" err="1"/>
              <a:t>getElementById</a:t>
            </a:r>
            <a:r>
              <a:rPr lang="en-US" dirty="0"/>
              <a:t>()</a:t>
            </a:r>
            <a:endParaRPr lang="fr-FR" dirty="0"/>
          </a:p>
        </p:txBody>
      </p:sp>
      <p:sp>
        <p:nvSpPr>
          <p:cNvPr id="3" name="Espace réservé du contenu 2"/>
          <p:cNvSpPr>
            <a:spLocks noGrp="1"/>
          </p:cNvSpPr>
          <p:nvPr>
            <p:ph idx="1"/>
          </p:nvPr>
        </p:nvSpPr>
        <p:spPr/>
        <p:txBody>
          <a:bodyPr/>
          <a:lstStyle/>
          <a:p>
            <a:r>
              <a:rPr lang="fr-FR" dirty="0"/>
              <a:t>Permet de cibler un élément HTML possédant un attribut </a:t>
            </a:r>
            <a:r>
              <a:rPr lang="fr-FR" b="1" dirty="0"/>
              <a:t>id</a:t>
            </a:r>
            <a:r>
              <a:rPr lang="fr-FR" dirty="0"/>
              <a:t> en particulier</a:t>
            </a:r>
          </a:p>
          <a:p>
            <a:r>
              <a:rPr lang="fr-FR" dirty="0"/>
              <a:t>Si l’élément est trouvé, </a:t>
            </a:r>
            <a:r>
              <a:rPr lang="fr-FR" dirty="0" err="1"/>
              <a:t>getElementById</a:t>
            </a:r>
            <a:r>
              <a:rPr lang="fr-FR" dirty="0"/>
              <a:t>() va renvoyer l’élément en tant qu’objet.</a:t>
            </a:r>
          </a:p>
          <a:p>
            <a:pPr lvl="1"/>
            <a:r>
              <a:rPr lang="fr-FR" dirty="0"/>
              <a:t>Sinon, elle renverra la valeur </a:t>
            </a:r>
            <a:r>
              <a:rPr lang="fr-FR" b="1" dirty="0" err="1"/>
              <a:t>null</a:t>
            </a:r>
            <a:r>
              <a:rPr lang="fr-FR" dirty="0"/>
              <a:t>.</a:t>
            </a:r>
          </a:p>
          <a:p>
            <a:r>
              <a:rPr lang="fr-FR" dirty="0"/>
              <a:t>Exemple suivant:</a:t>
            </a:r>
          </a:p>
          <a:p>
            <a:pPr lvl="1"/>
            <a:r>
              <a:rPr lang="fr-FR" dirty="0"/>
              <a:t>on accède à l’élément HTML de notre page possédant l’id= </a:t>
            </a:r>
            <a:r>
              <a:rPr lang="fr-FR" b="1" dirty="0"/>
              <a:t>"</a:t>
            </a:r>
            <a:r>
              <a:rPr lang="fr-FR" b="1" dirty="0" err="1"/>
              <a:t>gros_titre</a:t>
            </a:r>
            <a:r>
              <a:rPr lang="fr-FR" b="1" dirty="0"/>
              <a:t>"</a:t>
            </a:r>
            <a:r>
              <a:rPr lang="fr-FR" dirty="0"/>
              <a:t> </a:t>
            </a:r>
          </a:p>
          <a:p>
            <a:pPr lvl="1"/>
            <a:r>
              <a:rPr lang="fr-FR" dirty="0"/>
              <a:t>on stocke les informations renvoyées dans une variable </a:t>
            </a:r>
            <a:r>
              <a:rPr lang="fr-FR" b="1" dirty="0"/>
              <a:t>titre</a:t>
            </a:r>
            <a:r>
              <a:rPr lang="fr-FR" dirty="0"/>
              <a:t>.</a:t>
            </a:r>
          </a:p>
        </p:txBody>
      </p:sp>
      <p:sp>
        <p:nvSpPr>
          <p:cNvPr id="4" name="Espace réservé de la date 3">
            <a:extLst>
              <a:ext uri="{FF2B5EF4-FFF2-40B4-BE49-F238E27FC236}">
                <a16:creationId xmlns:a16="http://schemas.microsoft.com/office/drawing/2014/main" id="{7E1F8B36-2299-47F8-8AB9-649E1F8A3AE2}"/>
              </a:ext>
            </a:extLst>
          </p:cNvPr>
          <p:cNvSpPr>
            <a:spLocks noGrp="1"/>
          </p:cNvSpPr>
          <p:nvPr>
            <p:ph type="dt" sz="half" idx="10"/>
          </p:nvPr>
        </p:nvSpPr>
        <p:spPr/>
        <p:txBody>
          <a:bodyPr/>
          <a:lstStyle/>
          <a:p>
            <a:fld id="{7A27C0E3-518B-49D5-B521-274352FE204C}" type="datetime1">
              <a:rPr lang="fr-FR" smtClean="0"/>
              <a:t>20/01/2021</a:t>
            </a:fld>
            <a:endParaRPr lang="fr-FR"/>
          </a:p>
        </p:txBody>
      </p:sp>
      <p:sp>
        <p:nvSpPr>
          <p:cNvPr id="5" name="Espace réservé du pied de page 4">
            <a:extLst>
              <a:ext uri="{FF2B5EF4-FFF2-40B4-BE49-F238E27FC236}">
                <a16:creationId xmlns:a16="http://schemas.microsoft.com/office/drawing/2014/main" id="{39EEC9B8-5970-40B3-ACD0-D7943677874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56C6D1B-0151-4A46-8337-1A7D7F8E7E13}"/>
              </a:ext>
            </a:extLst>
          </p:cNvPr>
          <p:cNvSpPr>
            <a:spLocks noGrp="1"/>
          </p:cNvSpPr>
          <p:nvPr>
            <p:ph type="sldNum" sz="quarter" idx="12"/>
          </p:nvPr>
        </p:nvSpPr>
        <p:spPr/>
        <p:txBody>
          <a:bodyPr/>
          <a:lstStyle/>
          <a:p>
            <a:fld id="{8FDE5FCB-0159-4F81-83AE-67C33C270F12}" type="slidenum">
              <a:rPr lang="fr-FR" smtClean="0"/>
              <a:t>156</a:t>
            </a:fld>
            <a:endParaRPr lang="fr-FR"/>
          </a:p>
        </p:txBody>
      </p:sp>
    </p:spTree>
    <p:extLst>
      <p:ext uri="{BB962C8B-B14F-4D97-AF65-F5344CB8AC3E}">
        <p14:creationId xmlns:p14="http://schemas.microsoft.com/office/powerpoint/2010/main" val="3922581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5362" name="Picture 2" descr="On utilise la mÃ©thode getElementById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1682"/>
          <a:stretch/>
        </p:blipFill>
        <p:spPr bwMode="auto">
          <a:xfrm>
            <a:off x="3650242" y="448056"/>
            <a:ext cx="793242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mÃ©thoode getElementById renvoie des informations par rapport Ã  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8" y="393633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42CD76-46B2-4113-B847-BA9DC9CAC8C8}"/>
              </a:ext>
            </a:extLst>
          </p:cNvPr>
          <p:cNvSpPr>
            <a:spLocks noGrp="1"/>
          </p:cNvSpPr>
          <p:nvPr>
            <p:ph type="dt" sz="half" idx="10"/>
          </p:nvPr>
        </p:nvSpPr>
        <p:spPr/>
        <p:txBody>
          <a:bodyPr/>
          <a:lstStyle/>
          <a:p>
            <a:fld id="{54E5FA12-A3BC-486C-8B54-F6FD7CDDD0BE}" type="datetime1">
              <a:rPr lang="fr-FR" smtClean="0"/>
              <a:t>20/01/2021</a:t>
            </a:fld>
            <a:endParaRPr lang="fr-FR"/>
          </a:p>
        </p:txBody>
      </p:sp>
      <p:sp>
        <p:nvSpPr>
          <p:cNvPr id="5" name="Espace réservé du pied de page 4">
            <a:extLst>
              <a:ext uri="{FF2B5EF4-FFF2-40B4-BE49-F238E27FC236}">
                <a16:creationId xmlns:a16="http://schemas.microsoft.com/office/drawing/2014/main" id="{8DF6A29B-C1FA-414A-90BE-CEB5D7F5F89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708ACF-A467-4D39-AFBA-EA61DE2AD433}"/>
              </a:ext>
            </a:extLst>
          </p:cNvPr>
          <p:cNvSpPr>
            <a:spLocks noGrp="1"/>
          </p:cNvSpPr>
          <p:nvPr>
            <p:ph type="sldNum" sz="quarter" idx="12"/>
          </p:nvPr>
        </p:nvSpPr>
        <p:spPr/>
        <p:txBody>
          <a:bodyPr/>
          <a:lstStyle/>
          <a:p>
            <a:fld id="{8FDE5FCB-0159-4F81-83AE-67C33C270F12}" type="slidenum">
              <a:rPr lang="fr-FR" smtClean="0"/>
              <a:t>157</a:t>
            </a:fld>
            <a:endParaRPr lang="fr-FR"/>
          </a:p>
        </p:txBody>
      </p:sp>
    </p:spTree>
    <p:extLst>
      <p:ext uri="{BB962C8B-B14F-4D97-AF65-F5344CB8AC3E}">
        <p14:creationId xmlns:p14="http://schemas.microsoft.com/office/powerpoint/2010/main" val="495249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getElementsByTagName</a:t>
            </a:r>
            <a:r>
              <a:rPr lang="en-US" dirty="0"/>
              <a:t>()</a:t>
            </a:r>
            <a:endParaRPr lang="fr-FR" dirty="0"/>
          </a:p>
        </p:txBody>
      </p:sp>
      <p:sp>
        <p:nvSpPr>
          <p:cNvPr id="3" name="Espace réservé du contenu 2"/>
          <p:cNvSpPr>
            <a:spLocks noGrp="1"/>
          </p:cNvSpPr>
          <p:nvPr>
            <p:ph idx="1"/>
          </p:nvPr>
        </p:nvSpPr>
        <p:spPr/>
        <p:txBody>
          <a:bodyPr/>
          <a:lstStyle/>
          <a:p>
            <a:r>
              <a:rPr lang="fr-FR" dirty="0"/>
              <a:t>Elle va retourner des informations relatives à tous les éléments HTML d’un même « genre »</a:t>
            </a:r>
          </a:p>
          <a:p>
            <a:pPr lvl="1"/>
            <a:r>
              <a:rPr lang="fr-FR" dirty="0"/>
              <a:t>Les éléments sont placés dans un tableau.</a:t>
            </a:r>
          </a:p>
          <a:p>
            <a:pPr lvl="1"/>
            <a:r>
              <a:rPr lang="fr-FR" dirty="0"/>
              <a:t>tous les éléments &lt;</a:t>
            </a:r>
            <a:r>
              <a:rPr lang="fr-FR" b="1" dirty="0"/>
              <a:t>p&gt;</a:t>
            </a:r>
            <a:r>
              <a:rPr lang="fr-FR" dirty="0"/>
              <a:t> par exemple </a:t>
            </a:r>
          </a:p>
          <a:p>
            <a:r>
              <a:rPr lang="fr-FR" dirty="0"/>
              <a:t>Son intérêt est qu’on va ensuite pouvoir récupérer un élément en question en utilisant un indice du tableau créé.</a:t>
            </a:r>
          </a:p>
        </p:txBody>
      </p:sp>
      <p:sp>
        <p:nvSpPr>
          <p:cNvPr id="4" name="Espace réservé de la date 3">
            <a:extLst>
              <a:ext uri="{FF2B5EF4-FFF2-40B4-BE49-F238E27FC236}">
                <a16:creationId xmlns:a16="http://schemas.microsoft.com/office/drawing/2014/main" id="{31204172-1E8A-44EF-9004-06D3575BEFAE}"/>
              </a:ext>
            </a:extLst>
          </p:cNvPr>
          <p:cNvSpPr>
            <a:spLocks noGrp="1"/>
          </p:cNvSpPr>
          <p:nvPr>
            <p:ph type="dt" sz="half" idx="10"/>
          </p:nvPr>
        </p:nvSpPr>
        <p:spPr/>
        <p:txBody>
          <a:bodyPr/>
          <a:lstStyle/>
          <a:p>
            <a:fld id="{F748D5B9-B8AC-4EFC-A449-3332F54F4729}" type="datetime1">
              <a:rPr lang="fr-FR" smtClean="0"/>
              <a:t>20/01/2021</a:t>
            </a:fld>
            <a:endParaRPr lang="fr-FR"/>
          </a:p>
        </p:txBody>
      </p:sp>
      <p:sp>
        <p:nvSpPr>
          <p:cNvPr id="5" name="Espace réservé du pied de page 4">
            <a:extLst>
              <a:ext uri="{FF2B5EF4-FFF2-40B4-BE49-F238E27FC236}">
                <a16:creationId xmlns:a16="http://schemas.microsoft.com/office/drawing/2014/main" id="{528E7865-EF3B-4734-BB57-D5EFE59D673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B14BEF1-6EB0-4AE5-BB1B-49E69336798D}"/>
              </a:ext>
            </a:extLst>
          </p:cNvPr>
          <p:cNvSpPr>
            <a:spLocks noGrp="1"/>
          </p:cNvSpPr>
          <p:nvPr>
            <p:ph type="sldNum" sz="quarter" idx="12"/>
          </p:nvPr>
        </p:nvSpPr>
        <p:spPr/>
        <p:txBody>
          <a:bodyPr/>
          <a:lstStyle/>
          <a:p>
            <a:fld id="{8FDE5FCB-0159-4F81-83AE-67C33C270F12}" type="slidenum">
              <a:rPr lang="fr-FR" smtClean="0"/>
              <a:t>158</a:t>
            </a:fld>
            <a:endParaRPr lang="fr-FR"/>
          </a:p>
        </p:txBody>
      </p:sp>
    </p:spTree>
    <p:extLst>
      <p:ext uri="{BB962C8B-B14F-4D97-AF65-F5344CB8AC3E}">
        <p14:creationId xmlns:p14="http://schemas.microsoft.com/office/powerpoint/2010/main" val="16532041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6386" name="Picture 2" descr="La mÃ©thode getElementsByTagName de lâobje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35226"/>
          <a:stretch/>
        </p:blipFill>
        <p:spPr bwMode="auto">
          <a:xfrm>
            <a:off x="3616762" y="480456"/>
            <a:ext cx="7932420" cy="24135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etElementsByTagName retourne un tableau avec le type dâÃ©lÃ©ment choi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68" y="3710381"/>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CB7BD125-54E2-425A-830E-4D80213787DC}"/>
              </a:ext>
            </a:extLst>
          </p:cNvPr>
          <p:cNvSpPr>
            <a:spLocks noGrp="1"/>
          </p:cNvSpPr>
          <p:nvPr>
            <p:ph type="dt" sz="half" idx="10"/>
          </p:nvPr>
        </p:nvSpPr>
        <p:spPr/>
        <p:txBody>
          <a:bodyPr/>
          <a:lstStyle/>
          <a:p>
            <a:fld id="{5AE72778-AFAA-49B7-86B7-0C080F5FAB2A}" type="datetime1">
              <a:rPr lang="fr-FR" smtClean="0"/>
              <a:t>20/01/2021</a:t>
            </a:fld>
            <a:endParaRPr lang="fr-FR"/>
          </a:p>
        </p:txBody>
      </p:sp>
      <p:sp>
        <p:nvSpPr>
          <p:cNvPr id="5" name="Espace réservé du pied de page 4">
            <a:extLst>
              <a:ext uri="{FF2B5EF4-FFF2-40B4-BE49-F238E27FC236}">
                <a16:creationId xmlns:a16="http://schemas.microsoft.com/office/drawing/2014/main" id="{31FD0098-73E1-4EB5-945A-9D2B8BC145A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AED009D-3DCA-4F7F-842A-BF9B5719A599}"/>
              </a:ext>
            </a:extLst>
          </p:cNvPr>
          <p:cNvSpPr>
            <a:spLocks noGrp="1"/>
          </p:cNvSpPr>
          <p:nvPr>
            <p:ph type="sldNum" sz="quarter" idx="12"/>
          </p:nvPr>
        </p:nvSpPr>
        <p:spPr/>
        <p:txBody>
          <a:bodyPr/>
          <a:lstStyle/>
          <a:p>
            <a:fld id="{8FDE5FCB-0159-4F81-83AE-67C33C270F12}" type="slidenum">
              <a:rPr lang="fr-FR" smtClean="0"/>
              <a:t>159</a:t>
            </a:fld>
            <a:endParaRPr lang="fr-FR"/>
          </a:p>
        </p:txBody>
      </p:sp>
    </p:spTree>
    <p:extLst>
      <p:ext uri="{BB962C8B-B14F-4D97-AF65-F5344CB8AC3E}">
        <p14:creationId xmlns:p14="http://schemas.microsoft.com/office/powerpoint/2010/main" val="629608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9022F9-0110-4D5C-9FDB-2A60E3202413}"/>
              </a:ext>
            </a:extLst>
          </p:cNvPr>
          <p:cNvSpPr>
            <a:spLocks noGrp="1"/>
          </p:cNvSpPr>
          <p:nvPr>
            <p:ph type="title"/>
          </p:nvPr>
        </p:nvSpPr>
        <p:spPr/>
        <p:txBody>
          <a:bodyPr>
            <a:normAutofit/>
          </a:bodyPr>
          <a:lstStyle/>
          <a:p>
            <a:r>
              <a:rPr lang="fr-FR" dirty="0"/>
              <a:t>Les outils de développement (éditeur, débogueur)</a:t>
            </a:r>
            <a:endParaRPr lang="en-US" dirty="0"/>
          </a:p>
        </p:txBody>
      </p:sp>
      <p:sp>
        <p:nvSpPr>
          <p:cNvPr id="3" name="Espace réservé du contenu 2">
            <a:extLst>
              <a:ext uri="{FF2B5EF4-FFF2-40B4-BE49-F238E27FC236}">
                <a16:creationId xmlns:a16="http://schemas.microsoft.com/office/drawing/2014/main" id="{7ECF43D9-3A08-4F1C-982A-8C8C84866072}"/>
              </a:ext>
            </a:extLst>
          </p:cNvPr>
          <p:cNvSpPr>
            <a:spLocks noGrp="1"/>
          </p:cNvSpPr>
          <p:nvPr>
            <p:ph sz="quarter" idx="10"/>
          </p:nvPr>
        </p:nvSpPr>
        <p:spPr>
          <a:xfrm>
            <a:off x="539496" y="1435607"/>
            <a:ext cx="7690104" cy="2340637"/>
          </a:xfrm>
        </p:spPr>
        <p:txBody>
          <a:bodyPr>
            <a:normAutofit/>
          </a:bodyPr>
          <a:lstStyle/>
          <a:p>
            <a:pPr marL="285750" indent="-285750">
              <a:buFont typeface="Arial" panose="020B0604020202020204" pitchFamily="34" charset="0"/>
              <a:buChar char="•"/>
            </a:pPr>
            <a:r>
              <a:rPr lang="fr-FR" sz="1800" dirty="0"/>
              <a:t>Mode </a:t>
            </a:r>
            <a:r>
              <a:rPr lang="fr-FR" sz="1800" b="1" dirty="0"/>
              <a:t>inspection</a:t>
            </a:r>
            <a:r>
              <a:rPr lang="fr-FR" sz="1800" dirty="0"/>
              <a:t> de code dans le navigateur</a:t>
            </a:r>
          </a:p>
          <a:p>
            <a:pPr marL="285750" indent="-285750">
              <a:buFont typeface="Arial" panose="020B0604020202020204" pitchFamily="34" charset="0"/>
              <a:buChar char="•"/>
            </a:pPr>
            <a:r>
              <a:rPr lang="fr-FR" sz="1800" dirty="0"/>
              <a:t>Accélération du développement et assistance à la saisie du code</a:t>
            </a:r>
          </a:p>
          <a:p>
            <a:pPr marL="514350" lvl="1" indent="-285750"/>
            <a:r>
              <a:rPr lang="fr-FR" sz="1800" dirty="0"/>
              <a:t>Editeur </a:t>
            </a:r>
            <a:r>
              <a:rPr lang="fr-FR" sz="1800" b="1" dirty="0"/>
              <a:t>Visual Studio Code </a:t>
            </a:r>
            <a:r>
              <a:rPr lang="fr-FR" sz="1800" dirty="0"/>
              <a:t>(écrit en TypeScript), ...</a:t>
            </a:r>
          </a:p>
          <a:p>
            <a:pPr marL="514350" lvl="1" indent="-285750"/>
            <a:r>
              <a:rPr lang="fr-FR" sz="1800" dirty="0"/>
              <a:t>Editeur interne pour développeurs sous Chrome (</a:t>
            </a:r>
            <a:r>
              <a:rPr lang="fr-FR" sz="1800" dirty="0">
                <a:solidFill>
                  <a:srgbClr val="002060"/>
                </a:solidFill>
              </a:rPr>
              <a:t>Sources</a:t>
            </a:r>
            <a:r>
              <a:rPr lang="fr-FR" sz="1800" dirty="0"/>
              <a:t>)</a:t>
            </a:r>
          </a:p>
          <a:p>
            <a:pPr marL="514350" lvl="1" indent="-285750"/>
            <a:r>
              <a:rPr lang="fr-FR" sz="1800" dirty="0"/>
              <a:t>Evaluation directe via la console du navigateur (</a:t>
            </a:r>
            <a:r>
              <a:rPr lang="fr-FR" sz="1800" dirty="0">
                <a:solidFill>
                  <a:srgbClr val="002060"/>
                </a:solidFill>
              </a:rPr>
              <a:t>Console</a:t>
            </a:r>
            <a:r>
              <a:rPr lang="fr-FR" sz="1800" dirty="0"/>
              <a:t>)</a:t>
            </a:r>
          </a:p>
          <a:p>
            <a:pPr marL="514350" lvl="1" indent="-285750"/>
            <a:endParaRPr lang="fr-FR" sz="1800" dirty="0"/>
          </a:p>
          <a:p>
            <a:pPr marL="285750" indent="-285750">
              <a:buFont typeface="Arial" panose="020B0604020202020204" pitchFamily="34" charset="0"/>
              <a:buChar char="•"/>
            </a:pPr>
            <a:endParaRPr lang="fr-FR" sz="1600" dirty="0"/>
          </a:p>
        </p:txBody>
      </p:sp>
      <p:sp>
        <p:nvSpPr>
          <p:cNvPr id="4" name="Espace réservé de la date 3">
            <a:extLst>
              <a:ext uri="{FF2B5EF4-FFF2-40B4-BE49-F238E27FC236}">
                <a16:creationId xmlns:a16="http://schemas.microsoft.com/office/drawing/2014/main" id="{1BCCAFA8-C52B-497C-8286-B945775945F8}"/>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A93199E-383C-44F3-9115-5E1B4831C93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BF02AF0-EB05-4A05-B521-C2988ECDECBC}"/>
              </a:ext>
            </a:extLst>
          </p:cNvPr>
          <p:cNvSpPr>
            <a:spLocks noGrp="1"/>
          </p:cNvSpPr>
          <p:nvPr>
            <p:ph type="sldNum" sz="quarter" idx="4"/>
          </p:nvPr>
        </p:nvSpPr>
        <p:spPr/>
        <p:txBody>
          <a:bodyPr/>
          <a:lstStyle/>
          <a:p>
            <a:pPr rtl="0"/>
            <a:fld id="{9860EDB8-5305-433F-BE41-D7A86D811DB3}" type="slidenum">
              <a:rPr lang="fr-FR" noProof="0" smtClean="0"/>
              <a:pPr rtl="0"/>
              <a:t>16</a:t>
            </a:fld>
            <a:endParaRPr lang="fr-FR" noProof="0" dirty="0"/>
          </a:p>
        </p:txBody>
      </p:sp>
      <p:pic>
        <p:nvPicPr>
          <p:cNvPr id="7" name="Image 6">
            <a:extLst>
              <a:ext uri="{FF2B5EF4-FFF2-40B4-BE49-F238E27FC236}">
                <a16:creationId xmlns:a16="http://schemas.microsoft.com/office/drawing/2014/main" id="{9FFCA369-C832-4CDC-8D80-75E64E9F8D77}"/>
              </a:ext>
            </a:extLst>
          </p:cNvPr>
          <p:cNvPicPr>
            <a:picLocks noChangeAspect="1"/>
          </p:cNvPicPr>
          <p:nvPr/>
        </p:nvPicPr>
        <p:blipFill>
          <a:blip r:embed="rId2"/>
          <a:stretch>
            <a:fillRect/>
          </a:stretch>
        </p:blipFill>
        <p:spPr>
          <a:xfrm>
            <a:off x="4318569" y="3890593"/>
            <a:ext cx="3550700" cy="2122016"/>
          </a:xfrm>
          <a:prstGeom prst="rect">
            <a:avLst/>
          </a:prstGeom>
          <a:ln>
            <a:solidFill>
              <a:schemeClr val="accent1"/>
            </a:solidFill>
          </a:ln>
        </p:spPr>
      </p:pic>
      <p:pic>
        <p:nvPicPr>
          <p:cNvPr id="8" name="Image 7">
            <a:extLst>
              <a:ext uri="{FF2B5EF4-FFF2-40B4-BE49-F238E27FC236}">
                <a16:creationId xmlns:a16="http://schemas.microsoft.com/office/drawing/2014/main" id="{1AD9D9A8-493F-4BBF-9B3C-31EAA0F4A7D3}"/>
              </a:ext>
            </a:extLst>
          </p:cNvPr>
          <p:cNvPicPr>
            <a:picLocks noChangeAspect="1"/>
          </p:cNvPicPr>
          <p:nvPr/>
        </p:nvPicPr>
        <p:blipFill>
          <a:blip r:embed="rId3"/>
          <a:stretch>
            <a:fillRect/>
          </a:stretch>
        </p:blipFill>
        <p:spPr>
          <a:xfrm>
            <a:off x="8229600" y="3890593"/>
            <a:ext cx="3550700" cy="2113612"/>
          </a:xfrm>
          <a:prstGeom prst="rect">
            <a:avLst/>
          </a:prstGeom>
          <a:ln>
            <a:solidFill>
              <a:schemeClr val="accent1"/>
            </a:solidFill>
          </a:ln>
        </p:spPr>
      </p:pic>
      <p:pic>
        <p:nvPicPr>
          <p:cNvPr id="9" name="Image 8">
            <a:extLst>
              <a:ext uri="{FF2B5EF4-FFF2-40B4-BE49-F238E27FC236}">
                <a16:creationId xmlns:a16="http://schemas.microsoft.com/office/drawing/2014/main" id="{39E85AB3-B54A-44EF-8ADA-0B6C9D9AE79B}"/>
              </a:ext>
            </a:extLst>
          </p:cNvPr>
          <p:cNvPicPr>
            <a:picLocks noChangeAspect="1"/>
          </p:cNvPicPr>
          <p:nvPr/>
        </p:nvPicPr>
        <p:blipFill>
          <a:blip r:embed="rId4"/>
          <a:stretch>
            <a:fillRect/>
          </a:stretch>
        </p:blipFill>
        <p:spPr>
          <a:xfrm>
            <a:off x="7729676" y="1372461"/>
            <a:ext cx="4050624" cy="2152820"/>
          </a:xfrm>
          <a:prstGeom prst="rect">
            <a:avLst/>
          </a:prstGeom>
          <a:ln>
            <a:solidFill>
              <a:schemeClr val="accent1"/>
            </a:solidFill>
          </a:ln>
        </p:spPr>
      </p:pic>
      <p:pic>
        <p:nvPicPr>
          <p:cNvPr id="10" name="Image 9">
            <a:extLst>
              <a:ext uri="{FF2B5EF4-FFF2-40B4-BE49-F238E27FC236}">
                <a16:creationId xmlns:a16="http://schemas.microsoft.com/office/drawing/2014/main" id="{4CDAE255-6406-4051-AAA0-418B975197D3}"/>
              </a:ext>
            </a:extLst>
          </p:cNvPr>
          <p:cNvPicPr>
            <a:picLocks noChangeAspect="1"/>
          </p:cNvPicPr>
          <p:nvPr/>
        </p:nvPicPr>
        <p:blipFill>
          <a:blip r:embed="rId5"/>
          <a:stretch>
            <a:fillRect/>
          </a:stretch>
        </p:blipFill>
        <p:spPr>
          <a:xfrm>
            <a:off x="521207" y="3890606"/>
            <a:ext cx="3495090" cy="2113599"/>
          </a:xfrm>
          <a:prstGeom prst="rect">
            <a:avLst/>
          </a:prstGeom>
          <a:ln>
            <a:solidFill>
              <a:schemeClr val="accent1"/>
            </a:solidFill>
          </a:ln>
        </p:spPr>
      </p:pic>
    </p:spTree>
    <p:extLst>
      <p:ext uri="{BB962C8B-B14F-4D97-AF65-F5344CB8AC3E}">
        <p14:creationId xmlns:p14="http://schemas.microsoft.com/office/powerpoint/2010/main" val="11379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getElementsByClassName</a:t>
            </a:r>
            <a:r>
              <a:rPr lang="en-US" dirty="0"/>
              <a:t>()</a:t>
            </a:r>
            <a:endParaRPr lang="fr-FR" dirty="0"/>
          </a:p>
        </p:txBody>
      </p:sp>
      <p:sp>
        <p:nvSpPr>
          <p:cNvPr id="3" name="Espace réservé du contenu 2"/>
          <p:cNvSpPr>
            <a:spLocks noGrp="1"/>
          </p:cNvSpPr>
          <p:nvPr>
            <p:ph idx="1"/>
          </p:nvPr>
        </p:nvSpPr>
        <p:spPr>
          <a:xfrm>
            <a:off x="539496" y="1435607"/>
            <a:ext cx="3722538" cy="4549549"/>
          </a:xfrm>
        </p:spPr>
        <p:txBody>
          <a:bodyPr/>
          <a:lstStyle/>
          <a:p>
            <a:r>
              <a:rPr lang="fr-FR" dirty="0"/>
              <a:t>Elle va nous permettre d’accéder aux éléments HTML disposant d’un attribut class en particulier. </a:t>
            </a:r>
          </a:p>
          <a:p>
            <a:r>
              <a:rPr lang="fr-FR" b="1" dirty="0" err="1"/>
              <a:t>getElementsByClassName</a:t>
            </a:r>
            <a:r>
              <a:rPr lang="fr-FR" b="1" dirty="0"/>
              <a:t>()</a:t>
            </a:r>
            <a:r>
              <a:rPr lang="fr-FR" dirty="0"/>
              <a:t> va prendre la valeur d’un attribut class en argument. </a:t>
            </a:r>
          </a:p>
          <a:p>
            <a:r>
              <a:rPr lang="fr-FR" dirty="0"/>
              <a:t>Elle permet de renvoyer également un tableau.</a:t>
            </a:r>
          </a:p>
          <a:p>
            <a:endParaRPr lang="fr-FR" dirty="0"/>
          </a:p>
        </p:txBody>
      </p:sp>
      <p:pic>
        <p:nvPicPr>
          <p:cNvPr id="4" name="Picture 2" descr="La mÃ©thode getElementsByClassName() de lâobjet JavaScript document">
            <a:extLst>
              <a:ext uri="{FF2B5EF4-FFF2-40B4-BE49-F238E27FC236}">
                <a16:creationId xmlns:a16="http://schemas.microsoft.com/office/drawing/2014/main" id="{FEF0DBD5-07C3-4D88-851C-FC5D3600A7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965"/>
          <a:stretch/>
        </p:blipFill>
        <p:spPr bwMode="auto">
          <a:xfrm>
            <a:off x="4860506" y="652836"/>
            <a:ext cx="7035672" cy="2462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a mÃ©thode getElementsByClassName rÃ©cupÃ¨re les Ã©lÃ©ments HTML selon la valeur de leur attribut class">
            <a:extLst>
              <a:ext uri="{FF2B5EF4-FFF2-40B4-BE49-F238E27FC236}">
                <a16:creationId xmlns:a16="http://schemas.microsoft.com/office/drawing/2014/main" id="{A337CA2B-9697-4EBD-BF01-EB31A669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06" y="3919164"/>
            <a:ext cx="7035672" cy="202757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ED356C12-748D-46F1-B226-8A6735151547}"/>
              </a:ext>
            </a:extLst>
          </p:cNvPr>
          <p:cNvSpPr>
            <a:spLocks noGrp="1"/>
          </p:cNvSpPr>
          <p:nvPr>
            <p:ph type="dt" sz="half" idx="10"/>
          </p:nvPr>
        </p:nvSpPr>
        <p:spPr/>
        <p:txBody>
          <a:bodyPr/>
          <a:lstStyle/>
          <a:p>
            <a:fld id="{24459DE5-DC97-4544-A068-90366332163E}" type="datetime1">
              <a:rPr lang="fr-FR" smtClean="0"/>
              <a:t>20/01/2021</a:t>
            </a:fld>
            <a:endParaRPr lang="fr-FR"/>
          </a:p>
        </p:txBody>
      </p:sp>
      <p:sp>
        <p:nvSpPr>
          <p:cNvPr id="7" name="Espace réservé du pied de page 6">
            <a:extLst>
              <a:ext uri="{FF2B5EF4-FFF2-40B4-BE49-F238E27FC236}">
                <a16:creationId xmlns:a16="http://schemas.microsoft.com/office/drawing/2014/main" id="{88FB1BFD-DD45-42EB-9707-C0163C4C0C9E}"/>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E73165D9-4E6F-45CD-BAC3-C059443A7EF4}"/>
              </a:ext>
            </a:extLst>
          </p:cNvPr>
          <p:cNvSpPr>
            <a:spLocks noGrp="1"/>
          </p:cNvSpPr>
          <p:nvPr>
            <p:ph type="sldNum" sz="quarter" idx="12"/>
          </p:nvPr>
        </p:nvSpPr>
        <p:spPr/>
        <p:txBody>
          <a:bodyPr/>
          <a:lstStyle/>
          <a:p>
            <a:fld id="{8FDE5FCB-0159-4F81-83AE-67C33C270F12}" type="slidenum">
              <a:rPr lang="fr-FR" smtClean="0"/>
              <a:t>160</a:t>
            </a:fld>
            <a:endParaRPr lang="fr-FR"/>
          </a:p>
        </p:txBody>
      </p:sp>
    </p:spTree>
    <p:extLst>
      <p:ext uri="{BB962C8B-B14F-4D97-AF65-F5344CB8AC3E}">
        <p14:creationId xmlns:p14="http://schemas.microsoft.com/office/powerpoint/2010/main" val="20716378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au contenu des éléments HTML et au texte</a:t>
            </a:r>
          </a:p>
        </p:txBody>
      </p:sp>
      <p:sp>
        <p:nvSpPr>
          <p:cNvPr id="3" name="Espace réservé du contenu 2"/>
          <p:cNvSpPr>
            <a:spLocks noGrp="1"/>
          </p:cNvSpPr>
          <p:nvPr>
            <p:ph idx="1"/>
          </p:nvPr>
        </p:nvSpPr>
        <p:spPr/>
        <p:txBody>
          <a:bodyPr>
            <a:normAutofit/>
          </a:bodyPr>
          <a:lstStyle/>
          <a:p>
            <a:endParaRPr lang="fr-FR" dirty="0"/>
          </a:p>
          <a:p>
            <a:r>
              <a:rPr lang="fr-FR" dirty="0"/>
              <a:t>Jusqu’à présent, nous avons pu accéder à des éléments HTML et retourner des informations liées aux objets </a:t>
            </a:r>
          </a:p>
          <a:p>
            <a:r>
              <a:rPr lang="fr-FR" dirty="0"/>
              <a:t>On va également pouvoir accéder au contenu des éléments HTML:</a:t>
            </a:r>
          </a:p>
          <a:p>
            <a:pPr lvl="1"/>
            <a:r>
              <a:rPr lang="fr-FR" dirty="0"/>
              <a:t>ce qui se situe entre les balises ouvrante et fermante d’un élément.</a:t>
            </a:r>
          </a:p>
          <a:p>
            <a:r>
              <a:rPr lang="fr-FR" dirty="0"/>
              <a:t>La manière la plus simple de procéder est d’utiliser:</a:t>
            </a:r>
          </a:p>
          <a:p>
            <a:pPr lvl="1"/>
            <a:r>
              <a:rPr lang="fr-FR" dirty="0"/>
              <a:t>La propriété </a:t>
            </a:r>
            <a:r>
              <a:rPr lang="fr-FR" b="1" dirty="0" err="1"/>
              <a:t>innerHTML</a:t>
            </a:r>
            <a:r>
              <a:rPr lang="fr-FR" dirty="0"/>
              <a:t> sur le résultat renvoyé par nos méthodes.</a:t>
            </a:r>
          </a:p>
          <a:p>
            <a:endParaRPr lang="fr-FR" dirty="0"/>
          </a:p>
        </p:txBody>
      </p:sp>
      <p:sp>
        <p:nvSpPr>
          <p:cNvPr id="4" name="Espace réservé de la date 3">
            <a:extLst>
              <a:ext uri="{FF2B5EF4-FFF2-40B4-BE49-F238E27FC236}">
                <a16:creationId xmlns:a16="http://schemas.microsoft.com/office/drawing/2014/main" id="{574DDD84-624B-4205-BF9B-3ABED0DA55F0}"/>
              </a:ext>
            </a:extLst>
          </p:cNvPr>
          <p:cNvSpPr>
            <a:spLocks noGrp="1"/>
          </p:cNvSpPr>
          <p:nvPr>
            <p:ph type="dt" sz="half" idx="10"/>
          </p:nvPr>
        </p:nvSpPr>
        <p:spPr/>
        <p:txBody>
          <a:bodyPr/>
          <a:lstStyle/>
          <a:p>
            <a:fld id="{735A2B6E-DC3A-40F7-8060-650B2DBBF65B}" type="datetime1">
              <a:rPr lang="fr-FR" smtClean="0"/>
              <a:t>20/01/2021</a:t>
            </a:fld>
            <a:endParaRPr lang="fr-FR"/>
          </a:p>
        </p:txBody>
      </p:sp>
      <p:sp>
        <p:nvSpPr>
          <p:cNvPr id="5" name="Espace réservé du pied de page 4">
            <a:extLst>
              <a:ext uri="{FF2B5EF4-FFF2-40B4-BE49-F238E27FC236}">
                <a16:creationId xmlns:a16="http://schemas.microsoft.com/office/drawing/2014/main" id="{3ABD525E-74CB-4FCE-98B0-EF0E4AF70C9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D0D7711-17DC-404C-921C-DBBD41AA57C2}"/>
              </a:ext>
            </a:extLst>
          </p:cNvPr>
          <p:cNvSpPr>
            <a:spLocks noGrp="1"/>
          </p:cNvSpPr>
          <p:nvPr>
            <p:ph type="sldNum" sz="quarter" idx="12"/>
          </p:nvPr>
        </p:nvSpPr>
        <p:spPr/>
        <p:txBody>
          <a:bodyPr/>
          <a:lstStyle/>
          <a:p>
            <a:fld id="{8FDE5FCB-0159-4F81-83AE-67C33C270F12}" type="slidenum">
              <a:rPr lang="fr-FR" smtClean="0"/>
              <a:t>161</a:t>
            </a:fld>
            <a:endParaRPr lang="fr-FR"/>
          </a:p>
        </p:txBody>
      </p:sp>
    </p:spTree>
    <p:extLst>
      <p:ext uri="{BB962C8B-B14F-4D97-AF65-F5344CB8AC3E}">
        <p14:creationId xmlns:p14="http://schemas.microsoft.com/office/powerpoint/2010/main" val="15832831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0482" name="Picture 2" descr="Utilisation de la propriÃ©tÃ© innerHTML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8348"/>
          <a:stretch/>
        </p:blipFill>
        <p:spPr bwMode="auto">
          <a:xfrm>
            <a:off x="3571918" y="448056"/>
            <a:ext cx="7932420" cy="290737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On utilise innerHTML pour rÃ©cupÃ©rer le contenu dâun Ã©lÃ©ment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 y="3722016"/>
            <a:ext cx="7932420"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B068FA4B-8D13-4C9B-91A0-8E205CF33B49}"/>
              </a:ext>
            </a:extLst>
          </p:cNvPr>
          <p:cNvSpPr>
            <a:spLocks noGrp="1"/>
          </p:cNvSpPr>
          <p:nvPr>
            <p:ph type="dt" sz="half" idx="10"/>
          </p:nvPr>
        </p:nvSpPr>
        <p:spPr/>
        <p:txBody>
          <a:bodyPr/>
          <a:lstStyle/>
          <a:p>
            <a:fld id="{E5B6952F-1F56-44BC-A652-2B9C1DAEEF17}" type="datetime1">
              <a:rPr lang="fr-FR" smtClean="0"/>
              <a:t>20/01/2021</a:t>
            </a:fld>
            <a:endParaRPr lang="fr-FR"/>
          </a:p>
        </p:txBody>
      </p:sp>
      <p:sp>
        <p:nvSpPr>
          <p:cNvPr id="5" name="Espace réservé du pied de page 4">
            <a:extLst>
              <a:ext uri="{FF2B5EF4-FFF2-40B4-BE49-F238E27FC236}">
                <a16:creationId xmlns:a16="http://schemas.microsoft.com/office/drawing/2014/main" id="{8B545BCE-7CA1-47E7-951F-1026EE1DDB4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36AE7C0-DFE7-4A91-924D-138CC59B453F}"/>
              </a:ext>
            </a:extLst>
          </p:cNvPr>
          <p:cNvSpPr>
            <a:spLocks noGrp="1"/>
          </p:cNvSpPr>
          <p:nvPr>
            <p:ph type="sldNum" sz="quarter" idx="12"/>
          </p:nvPr>
        </p:nvSpPr>
        <p:spPr/>
        <p:txBody>
          <a:bodyPr/>
          <a:lstStyle/>
          <a:p>
            <a:fld id="{8FDE5FCB-0159-4F81-83AE-67C33C270F12}" type="slidenum">
              <a:rPr lang="fr-FR" smtClean="0"/>
              <a:t>162</a:t>
            </a:fld>
            <a:endParaRPr lang="fr-FR"/>
          </a:p>
        </p:txBody>
      </p:sp>
    </p:spTree>
    <p:extLst>
      <p:ext uri="{BB962C8B-B14F-4D97-AF65-F5344CB8AC3E}">
        <p14:creationId xmlns:p14="http://schemas.microsoft.com/office/powerpoint/2010/main" val="398246784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Attention : </a:t>
            </a:r>
            <a:r>
              <a:rPr lang="fr-FR" b="1" dirty="0" err="1"/>
              <a:t>innerHTML</a:t>
            </a:r>
            <a:r>
              <a:rPr lang="fr-FR" dirty="0"/>
              <a:t> va récupérer tout le contenu d’un élément HTML et pas seulement le texte contenu </a:t>
            </a:r>
          </a:p>
          <a:p>
            <a:r>
              <a:rPr lang="fr-FR" dirty="0"/>
              <a:t>Par exemple, si on applique </a:t>
            </a:r>
            <a:r>
              <a:rPr lang="fr-FR" b="1" dirty="0" err="1"/>
              <a:t>innerHTML</a:t>
            </a:r>
            <a:r>
              <a:rPr lang="fr-FR" dirty="0"/>
              <a:t> en ciblant notre paragraphe contenant un lien, la propriété va nous retourner tout le code du lien</a:t>
            </a:r>
          </a:p>
        </p:txBody>
      </p:sp>
      <p:sp>
        <p:nvSpPr>
          <p:cNvPr id="4" name="Espace réservé de la date 3">
            <a:extLst>
              <a:ext uri="{FF2B5EF4-FFF2-40B4-BE49-F238E27FC236}">
                <a16:creationId xmlns:a16="http://schemas.microsoft.com/office/drawing/2014/main" id="{67248C59-1383-4960-8B30-6E89ED531F3B}"/>
              </a:ext>
            </a:extLst>
          </p:cNvPr>
          <p:cNvSpPr>
            <a:spLocks noGrp="1"/>
          </p:cNvSpPr>
          <p:nvPr>
            <p:ph type="dt" sz="half" idx="10"/>
          </p:nvPr>
        </p:nvSpPr>
        <p:spPr/>
        <p:txBody>
          <a:bodyPr/>
          <a:lstStyle/>
          <a:p>
            <a:fld id="{7624F4A6-CCAC-41F4-82EB-8A83101391BD}" type="datetime1">
              <a:rPr lang="fr-FR" smtClean="0"/>
              <a:t>20/01/2021</a:t>
            </a:fld>
            <a:endParaRPr lang="fr-FR"/>
          </a:p>
        </p:txBody>
      </p:sp>
      <p:sp>
        <p:nvSpPr>
          <p:cNvPr id="5" name="Espace réservé du pied de page 4">
            <a:extLst>
              <a:ext uri="{FF2B5EF4-FFF2-40B4-BE49-F238E27FC236}">
                <a16:creationId xmlns:a16="http://schemas.microsoft.com/office/drawing/2014/main" id="{98856B80-0A4E-4991-92EC-7F62181C22E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CA660A-6C57-4A1D-9B18-134DF22BF70F}"/>
              </a:ext>
            </a:extLst>
          </p:cNvPr>
          <p:cNvSpPr>
            <a:spLocks noGrp="1"/>
          </p:cNvSpPr>
          <p:nvPr>
            <p:ph type="sldNum" sz="quarter" idx="12"/>
          </p:nvPr>
        </p:nvSpPr>
        <p:spPr/>
        <p:txBody>
          <a:bodyPr/>
          <a:lstStyle/>
          <a:p>
            <a:fld id="{8FDE5FCB-0159-4F81-83AE-67C33C270F12}" type="slidenum">
              <a:rPr lang="fr-FR" smtClean="0"/>
              <a:t>163</a:t>
            </a:fld>
            <a:endParaRPr lang="fr-FR"/>
          </a:p>
        </p:txBody>
      </p:sp>
    </p:spTree>
    <p:extLst>
      <p:ext uri="{BB962C8B-B14F-4D97-AF65-F5344CB8AC3E}">
        <p14:creationId xmlns:p14="http://schemas.microsoft.com/office/powerpoint/2010/main" val="30673352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1506" name="Picture 2" descr="La propriÃ©tÃ© innerHTML va rÃ©cupÃ©rer tout le contenu dâ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242" y="378976"/>
            <a:ext cx="7932420" cy="387477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Notre lien contenu dans ontre paragraphe est affichÃ© tel quel avec inner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7" y="3976451"/>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52717BE-F98B-40AA-B953-9245C58B0AA4}"/>
              </a:ext>
            </a:extLst>
          </p:cNvPr>
          <p:cNvSpPr>
            <a:spLocks noGrp="1"/>
          </p:cNvSpPr>
          <p:nvPr>
            <p:ph type="dt" sz="half" idx="10"/>
          </p:nvPr>
        </p:nvSpPr>
        <p:spPr/>
        <p:txBody>
          <a:bodyPr/>
          <a:lstStyle/>
          <a:p>
            <a:fld id="{673A02D2-12EE-4502-9019-8DD5544F6790}" type="datetime1">
              <a:rPr lang="fr-FR" smtClean="0"/>
              <a:t>20/01/2021</a:t>
            </a:fld>
            <a:endParaRPr lang="fr-FR"/>
          </a:p>
        </p:txBody>
      </p:sp>
      <p:sp>
        <p:nvSpPr>
          <p:cNvPr id="5" name="Espace réservé du pied de page 4">
            <a:extLst>
              <a:ext uri="{FF2B5EF4-FFF2-40B4-BE49-F238E27FC236}">
                <a16:creationId xmlns:a16="http://schemas.microsoft.com/office/drawing/2014/main" id="{84A489C4-CD35-46A3-85D8-78AA0046073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82BB591-6B45-48B9-9DE9-C2387372DBEB}"/>
              </a:ext>
            </a:extLst>
          </p:cNvPr>
          <p:cNvSpPr>
            <a:spLocks noGrp="1"/>
          </p:cNvSpPr>
          <p:nvPr>
            <p:ph type="sldNum" sz="quarter" idx="12"/>
          </p:nvPr>
        </p:nvSpPr>
        <p:spPr/>
        <p:txBody>
          <a:bodyPr/>
          <a:lstStyle/>
          <a:p>
            <a:fld id="{8FDE5FCB-0159-4F81-83AE-67C33C270F12}" type="slidenum">
              <a:rPr lang="fr-FR" smtClean="0"/>
              <a:t>164</a:t>
            </a:fld>
            <a:endParaRPr lang="fr-FR"/>
          </a:p>
        </p:txBody>
      </p:sp>
    </p:spTree>
    <p:extLst>
      <p:ext uri="{BB962C8B-B14F-4D97-AF65-F5344CB8AC3E}">
        <p14:creationId xmlns:p14="http://schemas.microsoft.com/office/powerpoint/2010/main" val="3737672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 on souhaite ne récupérer que le contenu textuel présent dans un élément, on utilise la propriété </a:t>
            </a:r>
            <a:r>
              <a:rPr lang="fr-FR" b="1" dirty="0" err="1"/>
              <a:t>textContent</a:t>
            </a:r>
            <a:r>
              <a:rPr lang="fr-FR" dirty="0"/>
              <a:t>.</a:t>
            </a:r>
          </a:p>
          <a:p>
            <a:r>
              <a:rPr lang="fr-FR" dirty="0"/>
              <a:t>Notez qu’on applique les propriétés </a:t>
            </a:r>
            <a:r>
              <a:rPr lang="fr-FR" dirty="0" err="1"/>
              <a:t>innerHTML</a:t>
            </a:r>
            <a:r>
              <a:rPr lang="fr-FR" dirty="0"/>
              <a:t> et </a:t>
            </a:r>
            <a:r>
              <a:rPr lang="fr-FR" dirty="0" err="1"/>
              <a:t>textContent</a:t>
            </a:r>
            <a:r>
              <a:rPr lang="fr-FR" dirty="0"/>
              <a:t> sur des nœuds de type </a:t>
            </a:r>
            <a:r>
              <a:rPr lang="fr-FR" dirty="0" err="1"/>
              <a:t>Element</a:t>
            </a:r>
            <a:r>
              <a:rPr lang="fr-FR" dirty="0"/>
              <a:t> et non pas sur le document en soi</a:t>
            </a:r>
          </a:p>
          <a:p>
            <a:r>
              <a:rPr lang="fr-FR" dirty="0"/>
              <a:t>Car </a:t>
            </a:r>
            <a:r>
              <a:rPr lang="fr-FR" dirty="0" err="1"/>
              <a:t>innerHTML</a:t>
            </a:r>
            <a:r>
              <a:rPr lang="fr-FR" dirty="0"/>
              <a:t> et </a:t>
            </a:r>
            <a:r>
              <a:rPr lang="fr-FR" dirty="0" err="1"/>
              <a:t>textContent</a:t>
            </a:r>
            <a:r>
              <a:rPr lang="fr-FR" dirty="0"/>
              <a:t> sont des propriétés de l’objet </a:t>
            </a:r>
            <a:r>
              <a:rPr lang="fr-FR" b="1" dirty="0" err="1"/>
              <a:t>Element</a:t>
            </a:r>
            <a:r>
              <a:rPr lang="fr-FR" dirty="0"/>
              <a:t> et non pas </a:t>
            </a:r>
            <a:r>
              <a:rPr lang="fr-FR" b="1" dirty="0"/>
              <a:t>Document</a:t>
            </a:r>
            <a:r>
              <a:rPr lang="fr-FR" dirty="0"/>
              <a:t>.</a:t>
            </a:r>
          </a:p>
          <a:p>
            <a:endParaRPr lang="fr-FR" dirty="0"/>
          </a:p>
        </p:txBody>
      </p:sp>
      <p:sp>
        <p:nvSpPr>
          <p:cNvPr id="4" name="Espace réservé de la date 3">
            <a:extLst>
              <a:ext uri="{FF2B5EF4-FFF2-40B4-BE49-F238E27FC236}">
                <a16:creationId xmlns:a16="http://schemas.microsoft.com/office/drawing/2014/main" id="{32C742A0-CB91-4AB9-86F0-E42C674ECE53}"/>
              </a:ext>
            </a:extLst>
          </p:cNvPr>
          <p:cNvSpPr>
            <a:spLocks noGrp="1"/>
          </p:cNvSpPr>
          <p:nvPr>
            <p:ph type="dt" sz="half" idx="10"/>
          </p:nvPr>
        </p:nvSpPr>
        <p:spPr/>
        <p:txBody>
          <a:bodyPr/>
          <a:lstStyle/>
          <a:p>
            <a:fld id="{CB0440BD-C181-4BFA-9C10-71B845508A7A}" type="datetime1">
              <a:rPr lang="fr-FR" smtClean="0"/>
              <a:t>20/01/2021</a:t>
            </a:fld>
            <a:endParaRPr lang="fr-FR"/>
          </a:p>
        </p:txBody>
      </p:sp>
      <p:sp>
        <p:nvSpPr>
          <p:cNvPr id="5" name="Espace réservé du pied de page 4">
            <a:extLst>
              <a:ext uri="{FF2B5EF4-FFF2-40B4-BE49-F238E27FC236}">
                <a16:creationId xmlns:a16="http://schemas.microsoft.com/office/drawing/2014/main" id="{06047113-FB8B-4CAF-AE74-463BC827B1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F43B2FE-A5CA-4BFC-B82D-A3F61F0FD7CE}"/>
              </a:ext>
            </a:extLst>
          </p:cNvPr>
          <p:cNvSpPr>
            <a:spLocks noGrp="1"/>
          </p:cNvSpPr>
          <p:nvPr>
            <p:ph type="sldNum" sz="quarter" idx="12"/>
          </p:nvPr>
        </p:nvSpPr>
        <p:spPr/>
        <p:txBody>
          <a:bodyPr/>
          <a:lstStyle/>
          <a:p>
            <a:fld id="{8FDE5FCB-0159-4F81-83AE-67C33C270F12}" type="slidenum">
              <a:rPr lang="fr-FR" smtClean="0"/>
              <a:t>165</a:t>
            </a:fld>
            <a:endParaRPr lang="fr-FR"/>
          </a:p>
        </p:txBody>
      </p:sp>
    </p:spTree>
    <p:extLst>
      <p:ext uri="{BB962C8B-B14F-4D97-AF65-F5344CB8AC3E}">
        <p14:creationId xmlns:p14="http://schemas.microsoft.com/office/powerpoint/2010/main" val="31302833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2530" name="Picture 2" descr="textContent ne va rÃ©cupÃ©rer que le contenu textuel Ã  lâintÃ©rieur dâun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l="-23" t="28735" r="23"/>
          <a:stretch/>
        </p:blipFill>
        <p:spPr bwMode="auto">
          <a:xfrm>
            <a:off x="1257062" y="491074"/>
            <a:ext cx="7932420" cy="2875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ette fois ci, seul le texte Ã  lâintÃ©rieur de notre paragraphe est rÃ©cupÃ©rÃ© avec textCont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387" y="3601820"/>
            <a:ext cx="7932420" cy="269748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AA754715-B79A-48CE-BD56-114134D41094}"/>
              </a:ext>
            </a:extLst>
          </p:cNvPr>
          <p:cNvSpPr>
            <a:spLocks noGrp="1"/>
          </p:cNvSpPr>
          <p:nvPr>
            <p:ph type="dt" sz="half" idx="10"/>
          </p:nvPr>
        </p:nvSpPr>
        <p:spPr/>
        <p:txBody>
          <a:bodyPr/>
          <a:lstStyle/>
          <a:p>
            <a:fld id="{634A2F9A-AE90-474C-B6C5-95614A9AB32A}" type="datetime1">
              <a:rPr lang="fr-FR" smtClean="0"/>
              <a:t>20/01/2021</a:t>
            </a:fld>
            <a:endParaRPr lang="fr-FR"/>
          </a:p>
        </p:txBody>
      </p:sp>
      <p:sp>
        <p:nvSpPr>
          <p:cNvPr id="5" name="Espace réservé du pied de page 4">
            <a:extLst>
              <a:ext uri="{FF2B5EF4-FFF2-40B4-BE49-F238E27FC236}">
                <a16:creationId xmlns:a16="http://schemas.microsoft.com/office/drawing/2014/main" id="{F598842D-B2FD-409F-9F77-6B7A9BF9343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2BF7DC2-6DB1-44BB-B261-4132A91F9059}"/>
              </a:ext>
            </a:extLst>
          </p:cNvPr>
          <p:cNvSpPr>
            <a:spLocks noGrp="1"/>
          </p:cNvSpPr>
          <p:nvPr>
            <p:ph type="sldNum" sz="quarter" idx="12"/>
          </p:nvPr>
        </p:nvSpPr>
        <p:spPr/>
        <p:txBody>
          <a:bodyPr/>
          <a:lstStyle/>
          <a:p>
            <a:fld id="{8FDE5FCB-0159-4F81-83AE-67C33C270F12}" type="slidenum">
              <a:rPr lang="fr-FR" smtClean="0"/>
              <a:t>166</a:t>
            </a:fld>
            <a:endParaRPr lang="fr-FR"/>
          </a:p>
        </p:txBody>
      </p:sp>
    </p:spTree>
    <p:extLst>
      <p:ext uri="{BB962C8B-B14F-4D97-AF65-F5344CB8AC3E}">
        <p14:creationId xmlns:p14="http://schemas.microsoft.com/office/powerpoint/2010/main" val="23389415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Accéder directement à des types d’éléments</a:t>
            </a:r>
          </a:p>
        </p:txBody>
      </p:sp>
      <p:sp>
        <p:nvSpPr>
          <p:cNvPr id="3" name="Espace réservé du contenu 2"/>
          <p:cNvSpPr>
            <a:spLocks noGrp="1"/>
          </p:cNvSpPr>
          <p:nvPr>
            <p:ph idx="1"/>
          </p:nvPr>
        </p:nvSpPr>
        <p:spPr/>
        <p:txBody>
          <a:bodyPr>
            <a:normAutofit/>
          </a:bodyPr>
          <a:lstStyle/>
          <a:p>
            <a:endParaRPr lang="fr-FR" dirty="0"/>
          </a:p>
          <a:p>
            <a:r>
              <a:rPr lang="fr-FR" dirty="0"/>
              <a:t>Le DOM nous offre la possibilité, via certaines de ses propriétés, d’accéder directement à un type ou une collection d’éléments HTML en particulier.</a:t>
            </a:r>
          </a:p>
          <a:p>
            <a:r>
              <a:rPr lang="fr-FR" dirty="0"/>
              <a:t>Par exemple, on va pouvoir accéder à </a:t>
            </a:r>
          </a:p>
          <a:p>
            <a:pPr lvl="1"/>
            <a:r>
              <a:rPr lang="fr-FR" dirty="0"/>
              <a:t>l’élément body grâce à la propriété du même nom </a:t>
            </a:r>
          </a:p>
          <a:p>
            <a:pPr lvl="1"/>
            <a:r>
              <a:rPr lang="fr-FR" dirty="0"/>
              <a:t>un élément de type lien grâce à la propriété links.</a:t>
            </a:r>
          </a:p>
          <a:p>
            <a:r>
              <a:rPr lang="fr-FR" dirty="0"/>
              <a:t>Nous allons voir dans le code suivant les propriétés </a:t>
            </a:r>
          </a:p>
          <a:p>
            <a:pPr lvl="1"/>
            <a:r>
              <a:rPr lang="fr-FR" dirty="0" err="1"/>
              <a:t>title</a:t>
            </a:r>
            <a:r>
              <a:rPr lang="fr-FR" dirty="0"/>
              <a:t>, </a:t>
            </a:r>
          </a:p>
          <a:p>
            <a:pPr lvl="1"/>
            <a:r>
              <a:rPr lang="fr-FR" dirty="0"/>
              <a:t>body et </a:t>
            </a:r>
          </a:p>
          <a:p>
            <a:pPr lvl="1"/>
            <a:r>
              <a:rPr lang="fr-FR" dirty="0"/>
              <a:t>links </a:t>
            </a:r>
          </a:p>
          <a:p>
            <a:endParaRPr lang="fr-FR" dirty="0"/>
          </a:p>
        </p:txBody>
      </p:sp>
      <p:sp>
        <p:nvSpPr>
          <p:cNvPr id="4" name="Espace réservé de la date 3">
            <a:extLst>
              <a:ext uri="{FF2B5EF4-FFF2-40B4-BE49-F238E27FC236}">
                <a16:creationId xmlns:a16="http://schemas.microsoft.com/office/drawing/2014/main" id="{FEB0C527-85E7-430B-822F-CEF45E9C7C5A}"/>
              </a:ext>
            </a:extLst>
          </p:cNvPr>
          <p:cNvSpPr>
            <a:spLocks noGrp="1"/>
          </p:cNvSpPr>
          <p:nvPr>
            <p:ph type="dt" sz="half" idx="10"/>
          </p:nvPr>
        </p:nvSpPr>
        <p:spPr/>
        <p:txBody>
          <a:bodyPr/>
          <a:lstStyle/>
          <a:p>
            <a:fld id="{5CA61859-72FB-4DC2-B07E-0E9F96A05C02}" type="datetime1">
              <a:rPr lang="fr-FR" smtClean="0"/>
              <a:t>20/01/2021</a:t>
            </a:fld>
            <a:endParaRPr lang="fr-FR"/>
          </a:p>
        </p:txBody>
      </p:sp>
      <p:sp>
        <p:nvSpPr>
          <p:cNvPr id="5" name="Espace réservé du pied de page 4">
            <a:extLst>
              <a:ext uri="{FF2B5EF4-FFF2-40B4-BE49-F238E27FC236}">
                <a16:creationId xmlns:a16="http://schemas.microsoft.com/office/drawing/2014/main" id="{40081CA2-94A7-40F4-87BB-5078E65F95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08D6188-E8CD-4124-AB09-9422B4F7D367}"/>
              </a:ext>
            </a:extLst>
          </p:cNvPr>
          <p:cNvSpPr>
            <a:spLocks noGrp="1"/>
          </p:cNvSpPr>
          <p:nvPr>
            <p:ph type="sldNum" sz="quarter" idx="12"/>
          </p:nvPr>
        </p:nvSpPr>
        <p:spPr/>
        <p:txBody>
          <a:bodyPr/>
          <a:lstStyle/>
          <a:p>
            <a:fld id="{8FDE5FCB-0159-4F81-83AE-67C33C270F12}" type="slidenum">
              <a:rPr lang="fr-FR" smtClean="0"/>
              <a:t>167</a:t>
            </a:fld>
            <a:endParaRPr lang="fr-FR"/>
          </a:p>
        </p:txBody>
      </p:sp>
    </p:spTree>
    <p:extLst>
      <p:ext uri="{BB962C8B-B14F-4D97-AF65-F5344CB8AC3E}">
        <p14:creationId xmlns:p14="http://schemas.microsoft.com/office/powerpoint/2010/main" val="5415401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23554" name="Picture 2" descr="Utilisation de certaines propriÃ©tÃ©s de lâobjet JavaScript document"/>
          <p:cNvPicPr>
            <a:picLocks noChangeAspect="1" noChangeArrowheads="1"/>
          </p:cNvPicPr>
          <p:nvPr/>
        </p:nvPicPr>
        <p:blipFill rotWithShape="1">
          <a:blip r:embed="rId2">
            <a:extLst>
              <a:ext uri="{28A0092B-C50C-407E-A947-70E740481C1C}">
                <a14:useLocalDpi xmlns:a14="http://schemas.microsoft.com/office/drawing/2010/main" val="0"/>
              </a:ext>
            </a:extLst>
          </a:blip>
          <a:srcRect t="26619"/>
          <a:stretch/>
        </p:blipFill>
        <p:spPr bwMode="auto">
          <a:xfrm>
            <a:off x="3571918" y="448056"/>
            <a:ext cx="7932420" cy="3111749"/>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On peut accÃ©der directement Ã  des Ã©lÃ©ments HTML via les propriÃ©tÃ©s de lâobjet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94" y="3721923"/>
            <a:ext cx="793242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BE04E07-B110-4C6E-93F5-B93E49AFB748}"/>
              </a:ext>
            </a:extLst>
          </p:cNvPr>
          <p:cNvSpPr>
            <a:spLocks noGrp="1"/>
          </p:cNvSpPr>
          <p:nvPr>
            <p:ph type="dt" sz="half" idx="10"/>
          </p:nvPr>
        </p:nvSpPr>
        <p:spPr/>
        <p:txBody>
          <a:bodyPr/>
          <a:lstStyle/>
          <a:p>
            <a:fld id="{CE5ABC21-C30D-406D-806F-062B9908E54E}" type="datetime1">
              <a:rPr lang="fr-FR" smtClean="0"/>
              <a:t>20/01/2021</a:t>
            </a:fld>
            <a:endParaRPr lang="fr-FR"/>
          </a:p>
        </p:txBody>
      </p:sp>
      <p:sp>
        <p:nvSpPr>
          <p:cNvPr id="5" name="Espace réservé du pied de page 4">
            <a:extLst>
              <a:ext uri="{FF2B5EF4-FFF2-40B4-BE49-F238E27FC236}">
                <a16:creationId xmlns:a16="http://schemas.microsoft.com/office/drawing/2014/main" id="{006B91FA-C4F8-436B-A39A-1F66DFB9A6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46F004B-D404-4D7B-A284-750D43876AC9}"/>
              </a:ext>
            </a:extLst>
          </p:cNvPr>
          <p:cNvSpPr>
            <a:spLocks noGrp="1"/>
          </p:cNvSpPr>
          <p:nvPr>
            <p:ph type="sldNum" sz="quarter" idx="12"/>
          </p:nvPr>
        </p:nvSpPr>
        <p:spPr/>
        <p:txBody>
          <a:bodyPr/>
          <a:lstStyle/>
          <a:p>
            <a:fld id="{8FDE5FCB-0159-4F81-83AE-67C33C270F12}" type="slidenum">
              <a:rPr lang="fr-FR" smtClean="0"/>
              <a:t>168</a:t>
            </a:fld>
            <a:endParaRPr lang="fr-FR"/>
          </a:p>
        </p:txBody>
      </p:sp>
    </p:spTree>
    <p:extLst>
      <p:ext uri="{BB962C8B-B14F-4D97-AF65-F5344CB8AC3E}">
        <p14:creationId xmlns:p14="http://schemas.microsoft.com/office/powerpoint/2010/main" val="6283156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fr-FR" dirty="0"/>
              <a:t>Modification des éléments HTML</a:t>
            </a:r>
          </a:p>
        </p:txBody>
      </p:sp>
      <p:sp>
        <p:nvSpPr>
          <p:cNvPr id="5" name="Sous-titre 4"/>
          <p:cNvSpPr>
            <a:spLocks noGrp="1"/>
          </p:cNvSpPr>
          <p:nvPr>
            <p:ph type="subTitle" idx="1"/>
          </p:nvPr>
        </p:nvSpPr>
        <p:spPr/>
        <p:txBody>
          <a:bodyPr/>
          <a:lstStyle/>
          <a:p>
            <a:r>
              <a:rPr lang="fr-FR" dirty="0"/>
              <a:t>Usage de JS</a:t>
            </a:r>
          </a:p>
        </p:txBody>
      </p:sp>
      <p:sp>
        <p:nvSpPr>
          <p:cNvPr id="2" name="Espace réservé de la date 1">
            <a:extLst>
              <a:ext uri="{FF2B5EF4-FFF2-40B4-BE49-F238E27FC236}">
                <a16:creationId xmlns:a16="http://schemas.microsoft.com/office/drawing/2014/main" id="{556A80E7-3628-410D-983D-4873C7FDA0DB}"/>
              </a:ext>
            </a:extLst>
          </p:cNvPr>
          <p:cNvSpPr>
            <a:spLocks noGrp="1"/>
          </p:cNvSpPr>
          <p:nvPr>
            <p:ph type="dt" sz="half" idx="10"/>
          </p:nvPr>
        </p:nvSpPr>
        <p:spPr/>
        <p:txBody>
          <a:bodyPr/>
          <a:lstStyle/>
          <a:p>
            <a:fld id="{54C1A9CF-BA9B-4CBA-B755-DE1E3B7BBAAD}" type="datetime1">
              <a:rPr lang="fr-FR" smtClean="0"/>
              <a:t>20/01/2021</a:t>
            </a:fld>
            <a:endParaRPr lang="fr-FR"/>
          </a:p>
        </p:txBody>
      </p:sp>
      <p:sp>
        <p:nvSpPr>
          <p:cNvPr id="3" name="Espace réservé du pied de page 2">
            <a:extLst>
              <a:ext uri="{FF2B5EF4-FFF2-40B4-BE49-F238E27FC236}">
                <a16:creationId xmlns:a16="http://schemas.microsoft.com/office/drawing/2014/main" id="{6870C293-4A9C-4E40-97C8-41D37AFC181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047908E-4989-46E6-A000-AAACE923B1F3}"/>
              </a:ext>
            </a:extLst>
          </p:cNvPr>
          <p:cNvSpPr>
            <a:spLocks noGrp="1"/>
          </p:cNvSpPr>
          <p:nvPr>
            <p:ph type="sldNum" sz="quarter" idx="12"/>
          </p:nvPr>
        </p:nvSpPr>
        <p:spPr/>
        <p:txBody>
          <a:bodyPr/>
          <a:lstStyle/>
          <a:p>
            <a:fld id="{8FDE5FCB-0159-4F81-83AE-67C33C270F12}" type="slidenum">
              <a:rPr lang="fr-FR" smtClean="0"/>
              <a:t>169</a:t>
            </a:fld>
            <a:endParaRPr lang="fr-FR"/>
          </a:p>
        </p:txBody>
      </p:sp>
    </p:spTree>
    <p:extLst>
      <p:ext uri="{BB962C8B-B14F-4D97-AF65-F5344CB8AC3E}">
        <p14:creationId xmlns:p14="http://schemas.microsoft.com/office/powerpoint/2010/main" val="42341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820D969-98BD-42EA-86E2-7A6F269670F7}"/>
              </a:ext>
            </a:extLst>
          </p:cNvPr>
          <p:cNvSpPr>
            <a:spLocks noGrp="1"/>
          </p:cNvSpPr>
          <p:nvPr>
            <p:ph type="ctrTitle"/>
          </p:nvPr>
        </p:nvSpPr>
        <p:spPr/>
        <p:txBody>
          <a:bodyPr/>
          <a:lstStyle/>
          <a:p>
            <a:r>
              <a:rPr lang="fr-FR" dirty="0"/>
              <a:t>DEMONSTRATION</a:t>
            </a:r>
            <a:endParaRPr lang="en-US" dirty="0"/>
          </a:p>
        </p:txBody>
      </p:sp>
      <p:sp>
        <p:nvSpPr>
          <p:cNvPr id="8" name="Sous-titre 7">
            <a:extLst>
              <a:ext uri="{FF2B5EF4-FFF2-40B4-BE49-F238E27FC236}">
                <a16:creationId xmlns:a16="http://schemas.microsoft.com/office/drawing/2014/main" id="{4E2A07F0-6281-4405-9036-900B3F623877}"/>
              </a:ext>
            </a:extLst>
          </p:cNvPr>
          <p:cNvSpPr>
            <a:spLocks noGrp="1"/>
          </p:cNvSpPr>
          <p:nvPr>
            <p:ph type="subTitle" idx="1"/>
          </p:nvPr>
        </p:nvSpPr>
        <p:spPr/>
        <p:txBody>
          <a:bodyPr/>
          <a:lstStyle/>
          <a:p>
            <a:r>
              <a:rPr lang="fr-FR" dirty="0"/>
              <a:t>Ce qu’on peut faire avec JavaScript</a:t>
            </a:r>
            <a:endParaRPr lang="en-US" dirty="0"/>
          </a:p>
        </p:txBody>
      </p:sp>
      <p:sp>
        <p:nvSpPr>
          <p:cNvPr id="4" name="Espace réservé de la date 3">
            <a:extLst>
              <a:ext uri="{FF2B5EF4-FFF2-40B4-BE49-F238E27FC236}">
                <a16:creationId xmlns:a16="http://schemas.microsoft.com/office/drawing/2014/main" id="{93279D8D-043F-4FF6-B33A-4F432BD32C7B}"/>
              </a:ext>
            </a:extLst>
          </p:cNvPr>
          <p:cNvSpPr>
            <a:spLocks noGrp="1"/>
          </p:cNvSpPr>
          <p:nvPr>
            <p:ph type="dt" sz="half" idx="10"/>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95F767C-BA67-4D56-AEE6-DBCAF45258C1}"/>
              </a:ext>
            </a:extLst>
          </p:cNvPr>
          <p:cNvSpPr>
            <a:spLocks noGrp="1"/>
          </p:cNvSpPr>
          <p:nvPr>
            <p:ph type="ftr" sz="quarter" idx="11"/>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AA6E730-CEE1-4534-8698-3BBC5A5F8B24}"/>
              </a:ext>
            </a:extLst>
          </p:cNvPr>
          <p:cNvSpPr>
            <a:spLocks noGrp="1"/>
          </p:cNvSpPr>
          <p:nvPr>
            <p:ph type="sldNum" sz="quarter" idx="12"/>
          </p:nvPr>
        </p:nvSpPr>
        <p:spPr/>
        <p:txBody>
          <a:bodyPr/>
          <a:lstStyle/>
          <a:p>
            <a:pPr rtl="0"/>
            <a:fld id="{9860EDB8-5305-433F-BE41-D7A86D811DB3}" type="slidenum">
              <a:rPr lang="fr-FR" noProof="0" smtClean="0"/>
              <a:pPr rtl="0"/>
              <a:t>17</a:t>
            </a:fld>
            <a:endParaRPr lang="fr-FR" noProof="0" dirty="0"/>
          </a:p>
        </p:txBody>
      </p:sp>
    </p:spTree>
    <p:extLst>
      <p:ext uri="{BB962C8B-B14F-4D97-AF65-F5344CB8AC3E}">
        <p14:creationId xmlns:p14="http://schemas.microsoft.com/office/powerpoint/2010/main" val="375340688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objets JavaScript </a:t>
            </a:r>
            <a:r>
              <a:rPr lang="fr-FR" b="1" dirty="0"/>
              <a:t>document</a:t>
            </a:r>
            <a:r>
              <a:rPr lang="fr-FR" dirty="0"/>
              <a:t> et </a:t>
            </a:r>
            <a:r>
              <a:rPr lang="fr-FR" b="1" dirty="0" err="1"/>
              <a:t>element</a:t>
            </a:r>
            <a:endParaRPr lang="fr-FR" b="1" dirty="0"/>
          </a:p>
        </p:txBody>
      </p:sp>
      <p:sp>
        <p:nvSpPr>
          <p:cNvPr id="3" name="Espace réservé du contenu 2"/>
          <p:cNvSpPr>
            <a:spLocks noGrp="1"/>
          </p:cNvSpPr>
          <p:nvPr>
            <p:ph idx="1"/>
          </p:nvPr>
        </p:nvSpPr>
        <p:spPr/>
        <p:txBody>
          <a:bodyPr>
            <a:normAutofit/>
          </a:bodyPr>
          <a:lstStyle/>
          <a:p>
            <a:r>
              <a:rPr lang="fr-FR" dirty="0"/>
              <a:t>la propriété </a:t>
            </a:r>
            <a:r>
              <a:rPr lang="fr-FR" b="1" dirty="0" err="1"/>
              <a:t>innerHTML</a:t>
            </a:r>
            <a:r>
              <a:rPr lang="fr-FR" dirty="0"/>
              <a:t> appartient bien à l’objet </a:t>
            </a:r>
            <a:r>
              <a:rPr lang="fr-FR" b="1" dirty="0" err="1"/>
              <a:t>Element</a:t>
            </a:r>
            <a:r>
              <a:rPr lang="fr-FR" dirty="0"/>
              <a:t>, et non pas à Document.</a:t>
            </a:r>
          </a:p>
          <a:p>
            <a:r>
              <a:rPr lang="fr-FR" dirty="0"/>
              <a:t>L’objet </a:t>
            </a:r>
            <a:r>
              <a:rPr lang="fr-FR" b="1" dirty="0" err="1"/>
              <a:t>Element</a:t>
            </a:r>
            <a:r>
              <a:rPr lang="fr-FR" dirty="0"/>
              <a:t> hérite de son parent Document  et rajoute ses méthodes et propriétés</a:t>
            </a:r>
          </a:p>
          <a:p>
            <a:r>
              <a:rPr lang="fr-FR" dirty="0"/>
              <a:t>On écrira  </a:t>
            </a:r>
            <a:r>
              <a:rPr lang="fr-FR" b="1" dirty="0" err="1"/>
              <a:t>document.getElementByid</a:t>
            </a:r>
            <a:r>
              <a:rPr lang="fr-FR" dirty="0"/>
              <a:t>() pour accéder à un élément HTML dans une page.</a:t>
            </a:r>
          </a:p>
          <a:p>
            <a:r>
              <a:rPr lang="fr-FR" dirty="0"/>
              <a:t>On appliquera les propriétés et méthodes de l’objet </a:t>
            </a:r>
            <a:r>
              <a:rPr lang="fr-FR" b="1" dirty="0" err="1"/>
              <a:t>Element</a:t>
            </a:r>
            <a:r>
              <a:rPr lang="fr-FR" dirty="0"/>
              <a:t> sur les éléments HTML</a:t>
            </a:r>
          </a:p>
          <a:p>
            <a:endParaRPr lang="fr-FR" dirty="0"/>
          </a:p>
        </p:txBody>
      </p:sp>
      <p:sp>
        <p:nvSpPr>
          <p:cNvPr id="4" name="Espace réservé de la date 3">
            <a:extLst>
              <a:ext uri="{FF2B5EF4-FFF2-40B4-BE49-F238E27FC236}">
                <a16:creationId xmlns:a16="http://schemas.microsoft.com/office/drawing/2014/main" id="{839082F5-3800-45CE-9E67-9B577F254104}"/>
              </a:ext>
            </a:extLst>
          </p:cNvPr>
          <p:cNvSpPr>
            <a:spLocks noGrp="1"/>
          </p:cNvSpPr>
          <p:nvPr>
            <p:ph type="dt" sz="half" idx="10"/>
          </p:nvPr>
        </p:nvSpPr>
        <p:spPr/>
        <p:txBody>
          <a:bodyPr/>
          <a:lstStyle/>
          <a:p>
            <a:fld id="{A5304588-0EFF-4F75-BA44-2F21662D414F}" type="datetime1">
              <a:rPr lang="fr-FR" smtClean="0"/>
              <a:t>20/01/2021</a:t>
            </a:fld>
            <a:endParaRPr lang="fr-FR"/>
          </a:p>
        </p:txBody>
      </p:sp>
      <p:sp>
        <p:nvSpPr>
          <p:cNvPr id="5" name="Espace réservé du pied de page 4">
            <a:extLst>
              <a:ext uri="{FF2B5EF4-FFF2-40B4-BE49-F238E27FC236}">
                <a16:creationId xmlns:a16="http://schemas.microsoft.com/office/drawing/2014/main" id="{D9E7FB58-D88B-4ABD-BFBC-52123BB44FA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65A36DD-16D8-4920-99DE-72C21D892405}"/>
              </a:ext>
            </a:extLst>
          </p:cNvPr>
          <p:cNvSpPr>
            <a:spLocks noGrp="1"/>
          </p:cNvSpPr>
          <p:nvPr>
            <p:ph type="sldNum" sz="quarter" idx="12"/>
          </p:nvPr>
        </p:nvSpPr>
        <p:spPr/>
        <p:txBody>
          <a:bodyPr/>
          <a:lstStyle/>
          <a:p>
            <a:fld id="{8FDE5FCB-0159-4F81-83AE-67C33C270F12}" type="slidenum">
              <a:rPr lang="fr-FR" smtClean="0"/>
              <a:t>170</a:t>
            </a:fld>
            <a:endParaRPr lang="fr-FR"/>
          </a:p>
        </p:txBody>
      </p:sp>
    </p:spTree>
    <p:extLst>
      <p:ext uri="{BB962C8B-B14F-4D97-AF65-F5344CB8AC3E}">
        <p14:creationId xmlns:p14="http://schemas.microsoft.com/office/powerpoint/2010/main" val="37119593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026" name="Picture 2" descr="On rÃ©cupÃ¨re le contenu dâun Ã©lÃ©ment HTML grÃ¢ce aux propriÃ©tÃ©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00" y="448056"/>
            <a:ext cx="7200721" cy="4720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 utilise innerHTML et textContent sur un Ã©lÃ©ment en particuli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3" y="4826968"/>
            <a:ext cx="6353058" cy="183085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65BCF8-430B-4257-B758-F426D3767241}"/>
              </a:ext>
            </a:extLst>
          </p:cNvPr>
          <p:cNvSpPr>
            <a:spLocks noGrp="1"/>
          </p:cNvSpPr>
          <p:nvPr>
            <p:ph type="dt" sz="half" idx="10"/>
          </p:nvPr>
        </p:nvSpPr>
        <p:spPr/>
        <p:txBody>
          <a:bodyPr/>
          <a:lstStyle/>
          <a:p>
            <a:fld id="{9769FE63-EB91-4BD7-BE31-AC99777C793D}" type="datetime1">
              <a:rPr lang="fr-FR" smtClean="0"/>
              <a:t>20/01/2021</a:t>
            </a:fld>
            <a:endParaRPr lang="fr-FR"/>
          </a:p>
        </p:txBody>
      </p:sp>
      <p:sp>
        <p:nvSpPr>
          <p:cNvPr id="5" name="Espace réservé du pied de page 4">
            <a:extLst>
              <a:ext uri="{FF2B5EF4-FFF2-40B4-BE49-F238E27FC236}">
                <a16:creationId xmlns:a16="http://schemas.microsoft.com/office/drawing/2014/main" id="{42442196-8AC4-424C-BDBF-40AE11B126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EF63831-8E92-4448-B364-FF6FC81881F3}"/>
              </a:ext>
            </a:extLst>
          </p:cNvPr>
          <p:cNvSpPr>
            <a:spLocks noGrp="1"/>
          </p:cNvSpPr>
          <p:nvPr>
            <p:ph type="sldNum" sz="quarter" idx="12"/>
          </p:nvPr>
        </p:nvSpPr>
        <p:spPr/>
        <p:txBody>
          <a:bodyPr/>
          <a:lstStyle/>
          <a:p>
            <a:fld id="{8FDE5FCB-0159-4F81-83AE-67C33C270F12}" type="slidenum">
              <a:rPr lang="fr-FR" smtClean="0"/>
              <a:t>171</a:t>
            </a:fld>
            <a:endParaRPr lang="fr-FR"/>
          </a:p>
        </p:txBody>
      </p:sp>
    </p:spTree>
    <p:extLst>
      <p:ext uri="{BB962C8B-B14F-4D97-AF65-F5344CB8AC3E}">
        <p14:creationId xmlns:p14="http://schemas.microsoft.com/office/powerpoint/2010/main" val="19058838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le contenu d’un élément HTML</a:t>
            </a:r>
          </a:p>
        </p:txBody>
      </p:sp>
      <p:sp>
        <p:nvSpPr>
          <p:cNvPr id="3" name="Espace réservé du contenu 2"/>
          <p:cNvSpPr>
            <a:spLocks noGrp="1"/>
          </p:cNvSpPr>
          <p:nvPr>
            <p:ph idx="1"/>
          </p:nvPr>
        </p:nvSpPr>
        <p:spPr/>
        <p:txBody>
          <a:bodyPr/>
          <a:lstStyle/>
          <a:p>
            <a:endParaRPr lang="fr-FR"/>
          </a:p>
        </p:txBody>
      </p:sp>
      <p:pic>
        <p:nvPicPr>
          <p:cNvPr id="2050" name="Picture 2" descr="Pour modifier le contenu dâun Ã©lÃ©ment HTML, on affecte tout simplement une nouvelle valeur avec inner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084" y="1260720"/>
            <a:ext cx="7932420" cy="3291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us avons modifiÃ© le contenu de notre titre h1 grÃ¢ce Ã  innerHTML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102" y="4602869"/>
            <a:ext cx="7932420" cy="19888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BF5BA1B-894E-4DC5-AAC7-61C959C79C17}"/>
              </a:ext>
            </a:extLst>
          </p:cNvPr>
          <p:cNvSpPr>
            <a:spLocks noGrp="1"/>
          </p:cNvSpPr>
          <p:nvPr>
            <p:ph type="dt" sz="half" idx="10"/>
          </p:nvPr>
        </p:nvSpPr>
        <p:spPr/>
        <p:txBody>
          <a:bodyPr/>
          <a:lstStyle/>
          <a:p>
            <a:fld id="{30757A1B-42E4-4BA9-A2C8-F798AA7B0F49}" type="datetime1">
              <a:rPr lang="fr-FR" smtClean="0"/>
              <a:t>20/01/2021</a:t>
            </a:fld>
            <a:endParaRPr lang="fr-FR"/>
          </a:p>
        </p:txBody>
      </p:sp>
      <p:sp>
        <p:nvSpPr>
          <p:cNvPr id="5" name="Espace réservé du pied de page 4">
            <a:extLst>
              <a:ext uri="{FF2B5EF4-FFF2-40B4-BE49-F238E27FC236}">
                <a16:creationId xmlns:a16="http://schemas.microsoft.com/office/drawing/2014/main" id="{A3675254-E7D9-4D5E-9B71-CFF2C8C52A3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B92B9F7-03D8-4455-8489-F4EE8C4C9BCB}"/>
              </a:ext>
            </a:extLst>
          </p:cNvPr>
          <p:cNvSpPr>
            <a:spLocks noGrp="1"/>
          </p:cNvSpPr>
          <p:nvPr>
            <p:ph type="sldNum" sz="quarter" idx="12"/>
          </p:nvPr>
        </p:nvSpPr>
        <p:spPr/>
        <p:txBody>
          <a:bodyPr/>
          <a:lstStyle/>
          <a:p>
            <a:fld id="{8FDE5FCB-0159-4F81-83AE-67C33C270F12}" type="slidenum">
              <a:rPr lang="fr-FR" smtClean="0"/>
              <a:t>172</a:t>
            </a:fld>
            <a:endParaRPr lang="fr-FR"/>
          </a:p>
        </p:txBody>
      </p:sp>
    </p:spTree>
    <p:extLst>
      <p:ext uri="{BB962C8B-B14F-4D97-AF65-F5344CB8AC3E}">
        <p14:creationId xmlns:p14="http://schemas.microsoft.com/office/powerpoint/2010/main" val="19201972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Modifier la valeur d’un </a:t>
            </a:r>
            <a:r>
              <a:rPr lang="fr-FR" b="1" dirty="0"/>
              <a:t>attribut</a:t>
            </a:r>
            <a:r>
              <a:rPr lang="fr-FR" dirty="0"/>
              <a:t> HTML</a:t>
            </a:r>
          </a:p>
        </p:txBody>
      </p:sp>
      <p:sp>
        <p:nvSpPr>
          <p:cNvPr id="3" name="Espace réservé du contenu 2"/>
          <p:cNvSpPr>
            <a:spLocks noGrp="1"/>
          </p:cNvSpPr>
          <p:nvPr>
            <p:ph idx="1"/>
          </p:nvPr>
        </p:nvSpPr>
        <p:spPr/>
        <p:txBody>
          <a:bodyPr/>
          <a:lstStyle/>
          <a:p>
            <a:r>
              <a:rPr lang="fr-FR" dirty="0"/>
              <a:t>utiliser la propriété </a:t>
            </a:r>
            <a:r>
              <a:rPr lang="fr-FR" b="1" dirty="0" err="1"/>
              <a:t>attribute</a:t>
            </a:r>
            <a:r>
              <a:rPr lang="fr-FR" dirty="0"/>
              <a:t> de l’objet </a:t>
            </a:r>
            <a:r>
              <a:rPr lang="fr-FR" b="1" dirty="0" err="1"/>
              <a:t>Element</a:t>
            </a:r>
            <a:r>
              <a:rPr lang="fr-FR" dirty="0"/>
              <a:t>.</a:t>
            </a:r>
          </a:p>
          <a:p>
            <a:r>
              <a:rPr lang="fr-FR" dirty="0"/>
              <a:t>affecter une nouvelle valeur à l’attribut ciblé.</a:t>
            </a:r>
          </a:p>
        </p:txBody>
      </p:sp>
      <p:pic>
        <p:nvPicPr>
          <p:cNvPr id="3074" name="Picture 2" descr="Utilisation de la propriÃ©tÃ© attribute de lâobjet JavaScript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290" y="2651314"/>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75520" y="5157192"/>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5" name="Espace réservé de la date 4">
            <a:extLst>
              <a:ext uri="{FF2B5EF4-FFF2-40B4-BE49-F238E27FC236}">
                <a16:creationId xmlns:a16="http://schemas.microsoft.com/office/drawing/2014/main" id="{1203DC80-8798-4DC1-8B05-7BFD31CAF735}"/>
              </a:ext>
            </a:extLst>
          </p:cNvPr>
          <p:cNvSpPr>
            <a:spLocks noGrp="1"/>
          </p:cNvSpPr>
          <p:nvPr>
            <p:ph type="dt" sz="half" idx="10"/>
          </p:nvPr>
        </p:nvSpPr>
        <p:spPr/>
        <p:txBody>
          <a:bodyPr/>
          <a:lstStyle/>
          <a:p>
            <a:fld id="{7FF7D5C3-BFCC-44BB-BB29-82B395EFC9E5}" type="datetime1">
              <a:rPr lang="fr-FR" smtClean="0"/>
              <a:t>20/01/2021</a:t>
            </a:fld>
            <a:endParaRPr lang="fr-FR"/>
          </a:p>
        </p:txBody>
      </p:sp>
      <p:sp>
        <p:nvSpPr>
          <p:cNvPr id="6" name="Espace réservé du pied de page 5">
            <a:extLst>
              <a:ext uri="{FF2B5EF4-FFF2-40B4-BE49-F238E27FC236}">
                <a16:creationId xmlns:a16="http://schemas.microsoft.com/office/drawing/2014/main" id="{5CE2AADD-D012-4BCA-B1DA-39CF87D51E07}"/>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10458CC8-1ABD-42E8-8553-B5EBCB7E9B3B}"/>
              </a:ext>
            </a:extLst>
          </p:cNvPr>
          <p:cNvSpPr>
            <a:spLocks noGrp="1"/>
          </p:cNvSpPr>
          <p:nvPr>
            <p:ph type="sldNum" sz="quarter" idx="12"/>
          </p:nvPr>
        </p:nvSpPr>
        <p:spPr/>
        <p:txBody>
          <a:bodyPr/>
          <a:lstStyle/>
          <a:p>
            <a:fld id="{8FDE5FCB-0159-4F81-83AE-67C33C270F12}" type="slidenum">
              <a:rPr lang="fr-FR" smtClean="0"/>
              <a:t>173</a:t>
            </a:fld>
            <a:endParaRPr lang="fr-FR"/>
          </a:p>
        </p:txBody>
      </p:sp>
    </p:spTree>
    <p:extLst>
      <p:ext uri="{BB962C8B-B14F-4D97-AF65-F5344CB8AC3E}">
        <p14:creationId xmlns:p14="http://schemas.microsoft.com/office/powerpoint/2010/main" val="42566631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getAttribute</a:t>
            </a:r>
            <a:r>
              <a:rPr lang="fr-FR" dirty="0"/>
              <a:t> et </a:t>
            </a:r>
            <a:r>
              <a:rPr lang="fr-FR" dirty="0" err="1"/>
              <a:t>setAttribute</a:t>
            </a:r>
            <a:endParaRPr lang="fr-FR" dirty="0"/>
          </a:p>
        </p:txBody>
      </p:sp>
      <p:sp>
        <p:nvSpPr>
          <p:cNvPr id="3" name="Espace réservé du contenu 2"/>
          <p:cNvSpPr>
            <a:spLocks noGrp="1"/>
          </p:cNvSpPr>
          <p:nvPr>
            <p:ph idx="1"/>
          </p:nvPr>
        </p:nvSpPr>
        <p:spPr/>
        <p:txBody>
          <a:bodyPr>
            <a:normAutofit fontScale="77500" lnSpcReduction="20000"/>
          </a:bodyPr>
          <a:lstStyle/>
          <a:p>
            <a:endParaRPr lang="fr-FR" dirty="0"/>
          </a:p>
          <a:p>
            <a:pPr marL="137160"/>
            <a:r>
              <a:rPr lang="fr-FR" sz="1900" dirty="0"/>
              <a:t>&lt;body&gt;</a:t>
            </a:r>
          </a:p>
          <a:p>
            <a:pPr marL="137160"/>
            <a:r>
              <a:rPr lang="fr-FR" sz="1900" dirty="0"/>
              <a:t>    &lt;a id="</a:t>
            </a:r>
            <a:r>
              <a:rPr lang="fr-FR" sz="1900" dirty="0" err="1"/>
              <a:t>myLink</a:t>
            </a:r>
            <a:r>
              <a:rPr lang="fr-FR" sz="1900" dirty="0"/>
              <a:t>" href="http://www.un_lien_quelconque.com"&gt;Un lien modifié dynamiquement&lt;/a&gt;</a:t>
            </a:r>
          </a:p>
          <a:p>
            <a:pPr marL="137160"/>
            <a:r>
              <a:rPr lang="fr-FR" sz="1900" dirty="0"/>
              <a:t>    &lt;script&gt;</a:t>
            </a:r>
          </a:p>
          <a:p>
            <a:pPr marL="137160"/>
            <a:r>
              <a:rPr lang="fr-FR" sz="1900" dirty="0"/>
              <a:t>        var </a:t>
            </a:r>
            <a:r>
              <a:rPr lang="fr-FR" sz="1900" dirty="0" err="1"/>
              <a:t>link</a:t>
            </a:r>
            <a:r>
              <a:rPr lang="fr-FR" sz="1900" dirty="0"/>
              <a:t> = </a:t>
            </a:r>
            <a:r>
              <a:rPr lang="fr-FR" sz="1900" dirty="0" err="1"/>
              <a:t>document.getElementById</a:t>
            </a:r>
            <a:r>
              <a:rPr lang="fr-FR" sz="1900" dirty="0"/>
              <a:t>('</a:t>
            </a:r>
            <a:r>
              <a:rPr lang="fr-FR" sz="1900" dirty="0" err="1"/>
              <a:t>myLink</a:t>
            </a:r>
            <a:r>
              <a:rPr lang="fr-FR" sz="1900" dirty="0"/>
              <a:t>');</a:t>
            </a:r>
          </a:p>
          <a:p>
            <a:pPr marL="137160"/>
            <a:r>
              <a:rPr lang="fr-FR" sz="1900" dirty="0"/>
              <a:t>        var href = </a:t>
            </a:r>
            <a:r>
              <a:rPr lang="fr-FR" sz="1900" b="1" dirty="0" err="1"/>
              <a:t>link.getAttribute</a:t>
            </a:r>
            <a:r>
              <a:rPr lang="fr-FR" sz="1900" dirty="0"/>
              <a:t>('href'); // On récupère l'attribut « href »</a:t>
            </a:r>
          </a:p>
          <a:p>
            <a:pPr marL="137160"/>
            <a:r>
              <a:rPr lang="fr-FR" sz="1900" dirty="0"/>
              <a:t>        </a:t>
            </a:r>
            <a:r>
              <a:rPr lang="fr-FR" sz="1900" dirty="0" err="1"/>
              <a:t>alert</a:t>
            </a:r>
            <a:r>
              <a:rPr lang="fr-FR" sz="1900" dirty="0"/>
              <a:t>(href);</a:t>
            </a:r>
          </a:p>
          <a:p>
            <a:pPr marL="137160"/>
            <a:r>
              <a:rPr lang="fr-FR" sz="1900" dirty="0"/>
              <a:t>        </a:t>
            </a:r>
            <a:r>
              <a:rPr lang="fr-FR" sz="1900" b="1" dirty="0" err="1"/>
              <a:t>link.setAttribute</a:t>
            </a:r>
            <a:r>
              <a:rPr lang="fr-FR" sz="1900" dirty="0"/>
              <a:t>('</a:t>
            </a:r>
            <a:r>
              <a:rPr lang="fr-FR" sz="1900" dirty="0" err="1"/>
              <a:t>href</a:t>
            </a:r>
            <a:r>
              <a:rPr lang="fr-FR" sz="1900" dirty="0"/>
              <a:t>', 'http://www.siteduzero.com'); // On édite l'attribut « </a:t>
            </a:r>
            <a:r>
              <a:rPr lang="fr-FR" sz="1900" dirty="0" err="1"/>
              <a:t>href</a:t>
            </a:r>
            <a:r>
              <a:rPr lang="fr-FR" sz="1900" dirty="0"/>
              <a:t> »</a:t>
            </a:r>
          </a:p>
          <a:p>
            <a:pPr marL="137160"/>
            <a:r>
              <a:rPr lang="fr-FR" sz="1900" dirty="0"/>
              <a:t>    &lt;/script&gt;</a:t>
            </a:r>
          </a:p>
          <a:p>
            <a:pPr marL="137160"/>
            <a:r>
              <a:rPr lang="fr-FR" sz="1900" dirty="0"/>
              <a:t>&lt;/body&gt;</a:t>
            </a:r>
          </a:p>
        </p:txBody>
      </p:sp>
      <p:sp>
        <p:nvSpPr>
          <p:cNvPr id="4" name="Espace réservé de la date 3">
            <a:extLst>
              <a:ext uri="{FF2B5EF4-FFF2-40B4-BE49-F238E27FC236}">
                <a16:creationId xmlns:a16="http://schemas.microsoft.com/office/drawing/2014/main" id="{12D6347D-4FC0-4D08-B719-D0345A8A0341}"/>
              </a:ext>
            </a:extLst>
          </p:cNvPr>
          <p:cNvSpPr>
            <a:spLocks noGrp="1"/>
          </p:cNvSpPr>
          <p:nvPr>
            <p:ph type="dt" sz="half" idx="10"/>
          </p:nvPr>
        </p:nvSpPr>
        <p:spPr/>
        <p:txBody>
          <a:bodyPr/>
          <a:lstStyle/>
          <a:p>
            <a:fld id="{4AE3172B-70D8-4F8F-A1FA-54CD24A2D006}" type="datetime1">
              <a:rPr lang="fr-FR" smtClean="0"/>
              <a:t>20/01/2021</a:t>
            </a:fld>
            <a:endParaRPr lang="fr-FR"/>
          </a:p>
        </p:txBody>
      </p:sp>
      <p:sp>
        <p:nvSpPr>
          <p:cNvPr id="5" name="Espace réservé du pied de page 4">
            <a:extLst>
              <a:ext uri="{FF2B5EF4-FFF2-40B4-BE49-F238E27FC236}">
                <a16:creationId xmlns:a16="http://schemas.microsoft.com/office/drawing/2014/main" id="{1C3D9F48-6E3B-4600-B696-D14ECE9CCBF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2CC5647-9750-48AA-8116-5E24C17EC2CC}"/>
              </a:ext>
            </a:extLst>
          </p:cNvPr>
          <p:cNvSpPr>
            <a:spLocks noGrp="1"/>
          </p:cNvSpPr>
          <p:nvPr>
            <p:ph type="sldNum" sz="quarter" idx="12"/>
          </p:nvPr>
        </p:nvSpPr>
        <p:spPr/>
        <p:txBody>
          <a:bodyPr/>
          <a:lstStyle/>
          <a:p>
            <a:fld id="{8FDE5FCB-0159-4F81-83AE-67C33C270F12}" type="slidenum">
              <a:rPr lang="fr-FR" smtClean="0"/>
              <a:t>174</a:t>
            </a:fld>
            <a:endParaRPr lang="fr-FR"/>
          </a:p>
        </p:txBody>
      </p:sp>
    </p:spTree>
    <p:extLst>
      <p:ext uri="{BB962C8B-B14F-4D97-AF65-F5344CB8AC3E}">
        <p14:creationId xmlns:p14="http://schemas.microsoft.com/office/powerpoint/2010/main" val="26012177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r>
              <a:rPr lang="en-US" dirty="0"/>
              <a:t> </a:t>
            </a:r>
            <a:r>
              <a:rPr lang="en-US" dirty="0" err="1"/>
              <a:t>accessibles</a:t>
            </a:r>
            <a:endParaRPr lang="en-US" dirty="0"/>
          </a:p>
        </p:txBody>
      </p:sp>
      <p:sp>
        <p:nvSpPr>
          <p:cNvPr id="3" name="Espace réservé du contenu 2"/>
          <p:cNvSpPr>
            <a:spLocks noGrp="1"/>
          </p:cNvSpPr>
          <p:nvPr>
            <p:ph idx="1"/>
          </p:nvPr>
        </p:nvSpPr>
        <p:spPr/>
        <p:txBody>
          <a:bodyPr>
            <a:normAutofit fontScale="92500" lnSpcReduction="10000"/>
          </a:bodyPr>
          <a:lstStyle/>
          <a:p>
            <a:endParaRPr lang="fr-FR" dirty="0"/>
          </a:p>
          <a:p>
            <a:pPr marL="137160"/>
            <a:r>
              <a:rPr lang="fr-FR" dirty="0"/>
              <a:t>&lt;body&gt;</a:t>
            </a:r>
          </a:p>
          <a:p>
            <a:pPr marL="137160"/>
            <a:r>
              <a:rPr lang="fr-FR" dirty="0"/>
              <a:t>    &lt;a id="</a:t>
            </a:r>
            <a:r>
              <a:rPr lang="fr-FR" dirty="0" err="1"/>
              <a:t>myLink</a:t>
            </a:r>
            <a:r>
              <a:rPr lang="fr-FR" dirty="0"/>
              <a:t>" href="http://www.un_lien_quelconque.com"&gt;Un lien modifié dynamiquement&lt;/a&gt;</a:t>
            </a:r>
          </a:p>
          <a:p>
            <a:pPr marL="137160"/>
            <a:r>
              <a:rPr lang="fr-FR" dirty="0"/>
              <a:t>    &lt;script&gt;</a:t>
            </a:r>
          </a:p>
          <a:p>
            <a:pPr marL="137160"/>
            <a:r>
              <a:rPr lang="fr-FR" dirty="0"/>
              <a:t>        var </a:t>
            </a:r>
            <a:r>
              <a:rPr lang="fr-FR" dirty="0" err="1"/>
              <a:t>link</a:t>
            </a:r>
            <a:r>
              <a:rPr lang="fr-FR" dirty="0"/>
              <a:t> = </a:t>
            </a:r>
            <a:r>
              <a:rPr lang="fr-FR" dirty="0" err="1"/>
              <a:t>document.getElementById</a:t>
            </a:r>
            <a:r>
              <a:rPr lang="fr-FR" dirty="0"/>
              <a:t>('</a:t>
            </a:r>
            <a:r>
              <a:rPr lang="fr-FR" dirty="0" err="1"/>
              <a:t>myLink</a:t>
            </a:r>
            <a:r>
              <a:rPr lang="fr-FR" dirty="0"/>
              <a:t>');</a:t>
            </a:r>
          </a:p>
          <a:p>
            <a:pPr marL="137160"/>
            <a:r>
              <a:rPr lang="fr-FR" b="1" dirty="0"/>
              <a:t>        var href = </a:t>
            </a:r>
            <a:r>
              <a:rPr lang="fr-FR" b="1" dirty="0" err="1"/>
              <a:t>link.href</a:t>
            </a:r>
            <a:r>
              <a:rPr lang="fr-FR" b="1" dirty="0"/>
              <a:t>;</a:t>
            </a:r>
            <a:endParaRPr lang="fr-FR" dirty="0"/>
          </a:p>
          <a:p>
            <a:pPr marL="137160"/>
            <a:r>
              <a:rPr lang="fr-FR" dirty="0"/>
              <a:t>        </a:t>
            </a:r>
            <a:r>
              <a:rPr lang="fr-FR" dirty="0" err="1"/>
              <a:t>alert</a:t>
            </a:r>
            <a:r>
              <a:rPr lang="fr-FR" dirty="0"/>
              <a:t>(href);</a:t>
            </a:r>
          </a:p>
          <a:p>
            <a:pPr marL="137160"/>
            <a:r>
              <a:rPr lang="fr-FR" dirty="0"/>
              <a:t>        </a:t>
            </a:r>
            <a:r>
              <a:rPr lang="fr-FR" dirty="0" err="1"/>
              <a:t>link.href</a:t>
            </a:r>
            <a:r>
              <a:rPr lang="fr-FR" dirty="0"/>
              <a:t> = 'http://www.siteduzero.com';</a:t>
            </a:r>
          </a:p>
          <a:p>
            <a:pPr marL="137160"/>
            <a:r>
              <a:rPr lang="fr-FR" dirty="0"/>
              <a:t>    &lt;/script&gt;</a:t>
            </a:r>
          </a:p>
          <a:p>
            <a:pPr marL="137160"/>
            <a:r>
              <a:rPr lang="fr-FR" dirty="0"/>
              <a:t>&lt;/body&gt;</a:t>
            </a:r>
          </a:p>
        </p:txBody>
      </p:sp>
      <p:sp>
        <p:nvSpPr>
          <p:cNvPr id="4" name="Espace réservé de la date 3">
            <a:extLst>
              <a:ext uri="{FF2B5EF4-FFF2-40B4-BE49-F238E27FC236}">
                <a16:creationId xmlns:a16="http://schemas.microsoft.com/office/drawing/2014/main" id="{0297181D-72F4-47A8-B4E0-C291117D4F5C}"/>
              </a:ext>
            </a:extLst>
          </p:cNvPr>
          <p:cNvSpPr>
            <a:spLocks noGrp="1"/>
          </p:cNvSpPr>
          <p:nvPr>
            <p:ph type="dt" sz="half" idx="10"/>
          </p:nvPr>
        </p:nvSpPr>
        <p:spPr/>
        <p:txBody>
          <a:bodyPr/>
          <a:lstStyle/>
          <a:p>
            <a:fld id="{E77EFFAD-6144-43C9-9D91-A52D83EB9429}" type="datetime1">
              <a:rPr lang="fr-FR" smtClean="0"/>
              <a:t>20/01/2021</a:t>
            </a:fld>
            <a:endParaRPr lang="fr-FR"/>
          </a:p>
        </p:txBody>
      </p:sp>
      <p:sp>
        <p:nvSpPr>
          <p:cNvPr id="5" name="Espace réservé du pied de page 4">
            <a:extLst>
              <a:ext uri="{FF2B5EF4-FFF2-40B4-BE49-F238E27FC236}">
                <a16:creationId xmlns:a16="http://schemas.microsoft.com/office/drawing/2014/main" id="{AFABCC85-D0BF-4B48-8A37-99AA1B1F26D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EAAC316-9C63-4E42-968C-23F00126A855}"/>
              </a:ext>
            </a:extLst>
          </p:cNvPr>
          <p:cNvSpPr>
            <a:spLocks noGrp="1"/>
          </p:cNvSpPr>
          <p:nvPr>
            <p:ph type="sldNum" sz="quarter" idx="12"/>
          </p:nvPr>
        </p:nvSpPr>
        <p:spPr/>
        <p:txBody>
          <a:bodyPr/>
          <a:lstStyle/>
          <a:p>
            <a:fld id="{8FDE5FCB-0159-4F81-83AE-67C33C270F12}" type="slidenum">
              <a:rPr lang="fr-FR" smtClean="0"/>
              <a:t>175</a:t>
            </a:fld>
            <a:endParaRPr lang="fr-FR"/>
          </a:p>
        </p:txBody>
      </p:sp>
    </p:spTree>
    <p:extLst>
      <p:ext uri="{BB962C8B-B14F-4D97-AF65-F5344CB8AC3E}">
        <p14:creationId xmlns:p14="http://schemas.microsoft.com/office/powerpoint/2010/main" val="39076346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ClassName</a:t>
            </a:r>
            <a:endParaRPr lang="fr-FR" dirty="0"/>
          </a:p>
        </p:txBody>
      </p:sp>
      <p:sp>
        <p:nvSpPr>
          <p:cNvPr id="3" name="Espace réservé du contenu 2"/>
          <p:cNvSpPr>
            <a:spLocks noGrp="1"/>
          </p:cNvSpPr>
          <p:nvPr>
            <p:ph idx="1"/>
          </p:nvPr>
        </p:nvSpPr>
        <p:spPr/>
        <p:txBody>
          <a:bodyPr/>
          <a:lstStyle/>
          <a:p>
            <a:endParaRPr lang="fr-FR"/>
          </a:p>
        </p:txBody>
      </p:sp>
      <p:pic>
        <p:nvPicPr>
          <p:cNvPr id="4098" name="Picture 2" descr="Nous avons bien pu modifier la valeur dâun attribut class en JavaScript grÃ¢ce Ã  className"/>
          <p:cNvPicPr>
            <a:picLocks noChangeAspect="1" noChangeArrowheads="1"/>
          </p:cNvPicPr>
          <p:nvPr/>
        </p:nvPicPr>
        <p:blipFill rotWithShape="1">
          <a:blip r:embed="rId2">
            <a:extLst>
              <a:ext uri="{28A0092B-C50C-407E-A947-70E740481C1C}">
                <a14:useLocalDpi xmlns:a14="http://schemas.microsoft.com/office/drawing/2010/main" val="0"/>
              </a:ext>
            </a:extLst>
          </a:blip>
          <a:srcRect t="45178"/>
          <a:stretch/>
        </p:blipFill>
        <p:spPr bwMode="auto">
          <a:xfrm>
            <a:off x="3590121" y="4206687"/>
            <a:ext cx="6999178" cy="2438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tilisation de className pour modifier la valeur dâun attribut class en JavaScri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653" y="1527989"/>
            <a:ext cx="7932420" cy="32804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0663" y="4033867"/>
            <a:ext cx="6826358" cy="17281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A0E9F41D-ADD0-4FF5-AB04-2098FE960AF1}"/>
              </a:ext>
            </a:extLst>
          </p:cNvPr>
          <p:cNvSpPr>
            <a:spLocks noGrp="1"/>
          </p:cNvSpPr>
          <p:nvPr>
            <p:ph type="dt" sz="half" idx="10"/>
          </p:nvPr>
        </p:nvSpPr>
        <p:spPr/>
        <p:txBody>
          <a:bodyPr/>
          <a:lstStyle/>
          <a:p>
            <a:fld id="{6BEE50E9-1C00-4ECF-B48D-609E67CBADDD}" type="datetime1">
              <a:rPr lang="fr-FR" smtClean="0"/>
              <a:t>20/01/2021</a:t>
            </a:fld>
            <a:endParaRPr lang="fr-FR"/>
          </a:p>
        </p:txBody>
      </p:sp>
      <p:sp>
        <p:nvSpPr>
          <p:cNvPr id="5" name="Espace réservé du pied de page 4">
            <a:extLst>
              <a:ext uri="{FF2B5EF4-FFF2-40B4-BE49-F238E27FC236}">
                <a16:creationId xmlns:a16="http://schemas.microsoft.com/office/drawing/2014/main" id="{A3664677-EA94-4735-9FF0-9CD40778E3E1}"/>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71B83BC-CBF1-4B8E-B022-77BD600D52F9}"/>
              </a:ext>
            </a:extLst>
          </p:cNvPr>
          <p:cNvSpPr>
            <a:spLocks noGrp="1"/>
          </p:cNvSpPr>
          <p:nvPr>
            <p:ph type="sldNum" sz="quarter" idx="12"/>
          </p:nvPr>
        </p:nvSpPr>
        <p:spPr/>
        <p:txBody>
          <a:bodyPr/>
          <a:lstStyle/>
          <a:p>
            <a:fld id="{8FDE5FCB-0159-4F81-83AE-67C33C270F12}" type="slidenum">
              <a:rPr lang="fr-FR" smtClean="0"/>
              <a:t>176</a:t>
            </a:fld>
            <a:endParaRPr lang="fr-FR"/>
          </a:p>
        </p:txBody>
      </p:sp>
    </p:spTree>
    <p:extLst>
      <p:ext uri="{BB962C8B-B14F-4D97-AF65-F5344CB8AC3E}">
        <p14:creationId xmlns:p14="http://schemas.microsoft.com/office/powerpoint/2010/main" val="6266728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AJOUTER ET INSERER DES ELEMENTS</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5F511CFF-94B3-4507-AAB0-C7319F8CD6E2}"/>
              </a:ext>
            </a:extLst>
          </p:cNvPr>
          <p:cNvSpPr>
            <a:spLocks noGrp="1"/>
          </p:cNvSpPr>
          <p:nvPr>
            <p:ph type="dt" sz="half" idx="10"/>
          </p:nvPr>
        </p:nvSpPr>
        <p:spPr/>
        <p:txBody>
          <a:bodyPr/>
          <a:lstStyle/>
          <a:p>
            <a:fld id="{507F4E92-D05A-4140-9627-4DEF5EB4192D}" type="datetime1">
              <a:rPr lang="fr-FR" smtClean="0"/>
              <a:t>20/01/2021</a:t>
            </a:fld>
            <a:endParaRPr lang="fr-FR"/>
          </a:p>
        </p:txBody>
      </p:sp>
      <p:sp>
        <p:nvSpPr>
          <p:cNvPr id="5" name="Espace réservé du pied de page 4">
            <a:extLst>
              <a:ext uri="{FF2B5EF4-FFF2-40B4-BE49-F238E27FC236}">
                <a16:creationId xmlns:a16="http://schemas.microsoft.com/office/drawing/2014/main" id="{3EB3FB3A-07D6-4EF8-BC65-0776D3AACAFD}"/>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86477B-9699-40D8-B9BD-7A80A2854754}"/>
              </a:ext>
            </a:extLst>
          </p:cNvPr>
          <p:cNvSpPr>
            <a:spLocks noGrp="1"/>
          </p:cNvSpPr>
          <p:nvPr>
            <p:ph type="sldNum" sz="quarter" idx="12"/>
          </p:nvPr>
        </p:nvSpPr>
        <p:spPr/>
        <p:txBody>
          <a:bodyPr/>
          <a:lstStyle/>
          <a:p>
            <a:fld id="{8FDE5FCB-0159-4F81-83AE-67C33C270F12}" type="slidenum">
              <a:rPr lang="fr-FR" smtClean="0"/>
              <a:t>177</a:t>
            </a:fld>
            <a:endParaRPr lang="fr-FR"/>
          </a:p>
        </p:txBody>
      </p:sp>
    </p:spTree>
    <p:extLst>
      <p:ext uri="{BB962C8B-B14F-4D97-AF65-F5344CB8AC3E}">
        <p14:creationId xmlns:p14="http://schemas.microsoft.com/office/powerpoint/2010/main" val="33990781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Créer</a:t>
            </a:r>
            <a:r>
              <a:rPr lang="en-US" dirty="0"/>
              <a:t> un </a:t>
            </a:r>
            <a:r>
              <a:rPr lang="en-US" dirty="0" err="1"/>
              <a:t>nouvel</a:t>
            </a:r>
            <a:r>
              <a:rPr lang="en-US" dirty="0"/>
              <a:t> </a:t>
            </a:r>
            <a:r>
              <a:rPr lang="en-US" dirty="0" err="1"/>
              <a:t>élément</a:t>
            </a:r>
            <a:endParaRPr lang="fr-FR" dirty="0"/>
          </a:p>
        </p:txBody>
      </p:sp>
      <p:sp>
        <p:nvSpPr>
          <p:cNvPr id="3" name="Espace réservé du contenu 2"/>
          <p:cNvSpPr>
            <a:spLocks noGrp="1"/>
          </p:cNvSpPr>
          <p:nvPr>
            <p:ph idx="1"/>
          </p:nvPr>
        </p:nvSpPr>
        <p:spPr/>
        <p:txBody>
          <a:bodyPr/>
          <a:lstStyle/>
          <a:p>
            <a:r>
              <a:rPr lang="fr-FR" dirty="0"/>
              <a:t>Pour créer un nouvel élément HTML en JavaScript, nous utiliserons la méthode </a:t>
            </a:r>
            <a:r>
              <a:rPr lang="fr-FR" b="1" dirty="0" err="1"/>
              <a:t>createElement</a:t>
            </a:r>
            <a:r>
              <a:rPr lang="fr-FR" dirty="0"/>
              <a:t>() de l’objet </a:t>
            </a:r>
            <a:r>
              <a:rPr lang="fr-FR" b="1" dirty="0"/>
              <a:t>Document</a:t>
            </a:r>
            <a:r>
              <a:rPr lang="fr-FR" dirty="0"/>
              <a:t>.</a:t>
            </a:r>
          </a:p>
          <a:p>
            <a:endParaRPr lang="fr-FR" dirty="0"/>
          </a:p>
        </p:txBody>
      </p:sp>
      <p:pic>
        <p:nvPicPr>
          <p:cNvPr id="6146"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918" y="2400706"/>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F5042EA4-56BB-40B6-86A5-8DF32AC35242}"/>
              </a:ext>
            </a:extLst>
          </p:cNvPr>
          <p:cNvSpPr>
            <a:spLocks noGrp="1"/>
          </p:cNvSpPr>
          <p:nvPr>
            <p:ph type="dt" sz="half" idx="10"/>
          </p:nvPr>
        </p:nvSpPr>
        <p:spPr/>
        <p:txBody>
          <a:bodyPr/>
          <a:lstStyle/>
          <a:p>
            <a:fld id="{3585B486-8A4E-4D66-B075-135F0FE5C295}" type="datetime1">
              <a:rPr lang="fr-FR" smtClean="0"/>
              <a:t>20/01/2021</a:t>
            </a:fld>
            <a:endParaRPr lang="fr-FR"/>
          </a:p>
        </p:txBody>
      </p:sp>
      <p:sp>
        <p:nvSpPr>
          <p:cNvPr id="5" name="Espace réservé du pied de page 4">
            <a:extLst>
              <a:ext uri="{FF2B5EF4-FFF2-40B4-BE49-F238E27FC236}">
                <a16:creationId xmlns:a16="http://schemas.microsoft.com/office/drawing/2014/main" id="{87CD37E9-9FFD-4505-8E3B-13A22CFE956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163AFB-5452-4860-9B73-C9C8C112BCF5}"/>
              </a:ext>
            </a:extLst>
          </p:cNvPr>
          <p:cNvSpPr>
            <a:spLocks noGrp="1"/>
          </p:cNvSpPr>
          <p:nvPr>
            <p:ph type="sldNum" sz="quarter" idx="12"/>
          </p:nvPr>
        </p:nvSpPr>
        <p:spPr/>
        <p:txBody>
          <a:bodyPr/>
          <a:lstStyle/>
          <a:p>
            <a:fld id="{8FDE5FCB-0159-4F81-83AE-67C33C270F12}" type="slidenum">
              <a:rPr lang="fr-FR" smtClean="0"/>
              <a:t>178</a:t>
            </a:fld>
            <a:endParaRPr lang="fr-FR"/>
          </a:p>
        </p:txBody>
      </p:sp>
    </p:spTree>
    <p:extLst>
      <p:ext uri="{BB962C8B-B14F-4D97-AF65-F5344CB8AC3E}">
        <p14:creationId xmlns:p14="http://schemas.microsoft.com/office/powerpoint/2010/main" val="31725111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INSERER DES ELEMENTS</a:t>
            </a:r>
          </a:p>
        </p:txBody>
      </p:sp>
      <p:sp>
        <p:nvSpPr>
          <p:cNvPr id="3" name="Espace réservé du contenu 2"/>
          <p:cNvSpPr>
            <a:spLocks noGrp="1"/>
          </p:cNvSpPr>
          <p:nvPr>
            <p:ph idx="1"/>
          </p:nvPr>
        </p:nvSpPr>
        <p:spPr/>
        <p:txBody>
          <a:bodyPr/>
          <a:lstStyle/>
          <a:p>
            <a:r>
              <a:rPr lang="fr-FR" dirty="0"/>
              <a:t>Nous avons ici créé un nouvel élément </a:t>
            </a:r>
            <a:r>
              <a:rPr lang="fr-FR" b="1" dirty="0"/>
              <a:t>p</a:t>
            </a:r>
            <a:r>
              <a:rPr lang="fr-FR" dirty="0"/>
              <a:t>. Cependant, notre élément ne contient </a:t>
            </a:r>
            <a:r>
              <a:rPr lang="fr-FR" b="1" dirty="0"/>
              <a:t>rien</a:t>
            </a:r>
            <a:r>
              <a:rPr lang="fr-FR" dirty="0"/>
              <a:t> pour le moment </a:t>
            </a:r>
          </a:p>
        </p:txBody>
      </p:sp>
      <p:pic>
        <p:nvPicPr>
          <p:cNvPr id="7170" name="Picture 2" descr="On utilise la mÃ©thode JavaScript createElement() pour crÃ©er un Ã©lÃ©ment H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021" y="2201863"/>
            <a:ext cx="7932420" cy="393192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556403F-552B-4988-8441-884782E985E9}"/>
              </a:ext>
            </a:extLst>
          </p:cNvPr>
          <p:cNvSpPr>
            <a:spLocks noGrp="1"/>
          </p:cNvSpPr>
          <p:nvPr>
            <p:ph type="dt" sz="half" idx="10"/>
          </p:nvPr>
        </p:nvSpPr>
        <p:spPr/>
        <p:txBody>
          <a:bodyPr/>
          <a:lstStyle/>
          <a:p>
            <a:fld id="{217EB01E-3ABE-41F3-A672-F4E58F412861}" type="datetime1">
              <a:rPr lang="fr-FR" smtClean="0"/>
              <a:t>20/01/2021</a:t>
            </a:fld>
            <a:endParaRPr lang="fr-FR"/>
          </a:p>
        </p:txBody>
      </p:sp>
      <p:sp>
        <p:nvSpPr>
          <p:cNvPr id="5" name="Espace réservé du pied de page 4">
            <a:extLst>
              <a:ext uri="{FF2B5EF4-FFF2-40B4-BE49-F238E27FC236}">
                <a16:creationId xmlns:a16="http://schemas.microsoft.com/office/drawing/2014/main" id="{C49E11B4-3A9B-4A64-9E32-C6216D4B6A4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FCA8A-9965-4EF7-878F-E28154542638}"/>
              </a:ext>
            </a:extLst>
          </p:cNvPr>
          <p:cNvSpPr>
            <a:spLocks noGrp="1"/>
          </p:cNvSpPr>
          <p:nvPr>
            <p:ph type="sldNum" sz="quarter" idx="12"/>
          </p:nvPr>
        </p:nvSpPr>
        <p:spPr/>
        <p:txBody>
          <a:bodyPr/>
          <a:lstStyle/>
          <a:p>
            <a:fld id="{8FDE5FCB-0159-4F81-83AE-67C33C270F12}" type="slidenum">
              <a:rPr lang="fr-FR" smtClean="0"/>
              <a:t>179</a:t>
            </a:fld>
            <a:endParaRPr lang="fr-FR"/>
          </a:p>
        </p:txBody>
      </p:sp>
    </p:spTree>
    <p:extLst>
      <p:ext uri="{BB962C8B-B14F-4D97-AF65-F5344CB8AC3E}">
        <p14:creationId xmlns:p14="http://schemas.microsoft.com/office/powerpoint/2010/main" val="104881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18</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1463743"/>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820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1.48148E-6 L 0 0.09838 " pathEditMode="relative" rAng="0" ptsTypes="AA">
                                      <p:cBhvr>
                                        <p:cTn id="6" dur="2000" fill="hold"/>
                                        <p:tgtEl>
                                          <p:spTgt spid="7"/>
                                        </p:tgtEl>
                                        <p:attrNameLst>
                                          <p:attrName>ppt_x</p:attrName>
                                          <p:attrName>ppt_y</p:attrName>
                                        </p:attrNameLst>
                                      </p:cBhvr>
                                      <p:rCtr x="0"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un attribut et du texte à un élément</a:t>
            </a:r>
          </a:p>
        </p:txBody>
      </p:sp>
      <p:sp>
        <p:nvSpPr>
          <p:cNvPr id="3" name="Espace réservé du contenu 2"/>
          <p:cNvSpPr>
            <a:spLocks noGrp="1"/>
          </p:cNvSpPr>
          <p:nvPr>
            <p:ph idx="1"/>
          </p:nvPr>
        </p:nvSpPr>
        <p:spPr/>
        <p:txBody>
          <a:bodyPr/>
          <a:lstStyle/>
          <a:p>
            <a:r>
              <a:rPr lang="fr-FR" dirty="0"/>
              <a:t>Ajout d’un attribut id avec la valeur « nouveau » à notre paragraphe. </a:t>
            </a:r>
          </a:p>
          <a:p>
            <a:r>
              <a:rPr lang="fr-FR" dirty="0"/>
              <a:t>Création d’un nœud de type texte que nous n’avons pas encore inséré</a:t>
            </a:r>
          </a:p>
        </p:txBody>
      </p:sp>
      <p:pic>
        <p:nvPicPr>
          <p:cNvPr id="8194" name="Picture 2" descr="On crÃ©e un attribut pour notre Ã©lÃ©ment HTML"/>
          <p:cNvPicPr>
            <a:picLocks noChangeAspect="1" noChangeArrowheads="1"/>
          </p:cNvPicPr>
          <p:nvPr/>
        </p:nvPicPr>
        <p:blipFill rotWithShape="1">
          <a:blip r:embed="rId2">
            <a:extLst>
              <a:ext uri="{28A0092B-C50C-407E-A947-70E740481C1C}">
                <a14:useLocalDpi xmlns:a14="http://schemas.microsoft.com/office/drawing/2010/main" val="0"/>
              </a:ext>
            </a:extLst>
          </a:blip>
          <a:srcRect t="25721"/>
          <a:stretch/>
        </p:blipFill>
        <p:spPr bwMode="auto">
          <a:xfrm>
            <a:off x="2772412" y="2780570"/>
            <a:ext cx="6480720" cy="320458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0C41EF0E-AB2A-4873-8ED4-7A758A51FE4C}"/>
              </a:ext>
            </a:extLst>
          </p:cNvPr>
          <p:cNvSpPr>
            <a:spLocks noGrp="1"/>
          </p:cNvSpPr>
          <p:nvPr>
            <p:ph type="dt" sz="half" idx="10"/>
          </p:nvPr>
        </p:nvSpPr>
        <p:spPr/>
        <p:txBody>
          <a:bodyPr/>
          <a:lstStyle/>
          <a:p>
            <a:fld id="{EA4B7564-6EC9-46E5-A6B2-EBD8D110911F}" type="datetime1">
              <a:rPr lang="fr-FR" smtClean="0"/>
              <a:t>20/01/2021</a:t>
            </a:fld>
            <a:endParaRPr lang="fr-FR"/>
          </a:p>
        </p:txBody>
      </p:sp>
      <p:sp>
        <p:nvSpPr>
          <p:cNvPr id="5" name="Espace réservé du pied de page 4">
            <a:extLst>
              <a:ext uri="{FF2B5EF4-FFF2-40B4-BE49-F238E27FC236}">
                <a16:creationId xmlns:a16="http://schemas.microsoft.com/office/drawing/2014/main" id="{467DB37A-4964-45EA-9E9B-28B06010035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B9D7E6B-D67E-41A0-B45C-D134AB4D6870}"/>
              </a:ext>
            </a:extLst>
          </p:cNvPr>
          <p:cNvSpPr>
            <a:spLocks noGrp="1"/>
          </p:cNvSpPr>
          <p:nvPr>
            <p:ph type="sldNum" sz="quarter" idx="12"/>
          </p:nvPr>
        </p:nvSpPr>
        <p:spPr/>
        <p:txBody>
          <a:bodyPr/>
          <a:lstStyle/>
          <a:p>
            <a:fld id="{8FDE5FCB-0159-4F81-83AE-67C33C270F12}" type="slidenum">
              <a:rPr lang="fr-FR" smtClean="0"/>
              <a:t>180</a:t>
            </a:fld>
            <a:endParaRPr lang="fr-FR"/>
          </a:p>
        </p:txBody>
      </p:sp>
    </p:spTree>
    <p:extLst>
      <p:ext uri="{BB962C8B-B14F-4D97-AF65-F5344CB8AC3E}">
        <p14:creationId xmlns:p14="http://schemas.microsoft.com/office/powerpoint/2010/main" val="15765081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Insérer dans la page HTML</a:t>
            </a:r>
          </a:p>
        </p:txBody>
      </p:sp>
      <p:sp>
        <p:nvSpPr>
          <p:cNvPr id="3" name="Espace réservé du contenu 2"/>
          <p:cNvSpPr>
            <a:spLocks noGrp="1"/>
          </p:cNvSpPr>
          <p:nvPr>
            <p:ph idx="1"/>
          </p:nvPr>
        </p:nvSpPr>
        <p:spPr/>
        <p:txBody>
          <a:bodyPr/>
          <a:lstStyle/>
          <a:p>
            <a:endParaRPr lang="fr-FR" dirty="0"/>
          </a:p>
        </p:txBody>
      </p:sp>
      <p:pic>
        <p:nvPicPr>
          <p:cNvPr id="9218" name="Picture 2" descr="Utilisation de la mÃ©thode append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98" b="3333"/>
          <a:stretch/>
        </p:blipFill>
        <p:spPr bwMode="auto">
          <a:xfrm>
            <a:off x="5266303" y="498425"/>
            <a:ext cx="6386201" cy="44640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n insÃ¨re des Ã©lÃ©ments HTML grÃ¢ce Ã  appendChild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514" t="1067" r="67806" b="-1067"/>
          <a:stretch/>
        </p:blipFill>
        <p:spPr bwMode="auto">
          <a:xfrm>
            <a:off x="980128" y="3022092"/>
            <a:ext cx="2594563"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37783" y="6207364"/>
            <a:ext cx="1641782" cy="32647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2160"/>
          </a:p>
        </p:txBody>
      </p:sp>
      <p:sp>
        <p:nvSpPr>
          <p:cNvPr id="4" name="Espace réservé de la date 3">
            <a:extLst>
              <a:ext uri="{FF2B5EF4-FFF2-40B4-BE49-F238E27FC236}">
                <a16:creationId xmlns:a16="http://schemas.microsoft.com/office/drawing/2014/main" id="{EDD5AC7A-D23F-43DD-97AF-17948C3355C3}"/>
              </a:ext>
            </a:extLst>
          </p:cNvPr>
          <p:cNvSpPr>
            <a:spLocks noGrp="1"/>
          </p:cNvSpPr>
          <p:nvPr>
            <p:ph type="dt" sz="half" idx="10"/>
          </p:nvPr>
        </p:nvSpPr>
        <p:spPr/>
        <p:txBody>
          <a:bodyPr/>
          <a:lstStyle/>
          <a:p>
            <a:fld id="{8932C430-C234-4726-B9E5-C60F5DB1BB64}" type="datetime1">
              <a:rPr lang="fr-FR" smtClean="0"/>
              <a:t>20/01/2021</a:t>
            </a:fld>
            <a:endParaRPr lang="fr-FR"/>
          </a:p>
        </p:txBody>
      </p:sp>
      <p:sp>
        <p:nvSpPr>
          <p:cNvPr id="5" name="Espace réservé du pied de page 4">
            <a:extLst>
              <a:ext uri="{FF2B5EF4-FFF2-40B4-BE49-F238E27FC236}">
                <a16:creationId xmlns:a16="http://schemas.microsoft.com/office/drawing/2014/main" id="{AF44EE96-232B-409D-A229-896D4B9C64F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06E09EFA-F0F1-42F8-8198-C7A3A093A676}"/>
              </a:ext>
            </a:extLst>
          </p:cNvPr>
          <p:cNvSpPr>
            <a:spLocks noGrp="1"/>
          </p:cNvSpPr>
          <p:nvPr>
            <p:ph type="sldNum" sz="quarter" idx="12"/>
          </p:nvPr>
        </p:nvSpPr>
        <p:spPr/>
        <p:txBody>
          <a:bodyPr/>
          <a:lstStyle/>
          <a:p>
            <a:fld id="{8FDE5FCB-0159-4F81-83AE-67C33C270F12}" type="slidenum">
              <a:rPr lang="fr-FR" smtClean="0"/>
              <a:t>181</a:t>
            </a:fld>
            <a:endParaRPr lang="fr-FR"/>
          </a:p>
        </p:txBody>
      </p:sp>
    </p:spTree>
    <p:extLst>
      <p:ext uri="{BB962C8B-B14F-4D97-AF65-F5344CB8AC3E}">
        <p14:creationId xmlns:p14="http://schemas.microsoft.com/office/powerpoint/2010/main" val="340519691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Supprimer</a:t>
            </a:r>
            <a:r>
              <a:rPr lang="en-US" dirty="0"/>
              <a:t> un </a:t>
            </a:r>
            <a:r>
              <a:rPr lang="en-US" dirty="0" err="1"/>
              <a:t>élément</a:t>
            </a:r>
            <a:endParaRPr lang="en-US" dirty="0"/>
          </a:p>
        </p:txBody>
      </p:sp>
      <p:sp>
        <p:nvSpPr>
          <p:cNvPr id="3" name="Espace réservé du contenu 2"/>
          <p:cNvSpPr>
            <a:spLocks noGrp="1"/>
          </p:cNvSpPr>
          <p:nvPr>
            <p:ph idx="1"/>
          </p:nvPr>
        </p:nvSpPr>
        <p:spPr/>
        <p:txBody>
          <a:bodyPr/>
          <a:lstStyle/>
          <a:p>
            <a:r>
              <a:rPr lang="fr-FR" dirty="0"/>
              <a:t>nous allons utiliser la méthode </a:t>
            </a:r>
            <a:r>
              <a:rPr lang="fr-FR" b="1" dirty="0" err="1"/>
              <a:t>removeChild</a:t>
            </a:r>
            <a:r>
              <a:rPr lang="fr-FR" dirty="0"/>
              <a:t>().</a:t>
            </a:r>
          </a:p>
        </p:txBody>
      </p:sp>
      <p:pic>
        <p:nvPicPr>
          <p:cNvPr id="10242" name="Picture 2" descr="Utilisation de la mÃ©thode removeChild de lâobjet element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287" y="448056"/>
            <a:ext cx="6077248" cy="423831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On utilise removeChild pour retirer un Ã©lÃ©ment HTML dâune page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3481"/>
          <a:stretch/>
        </p:blipFill>
        <p:spPr bwMode="auto">
          <a:xfrm>
            <a:off x="1999611" y="3972635"/>
            <a:ext cx="2103562" cy="138303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383BFB6-0B0F-46A7-A87A-AA49815FFC8B}"/>
              </a:ext>
            </a:extLst>
          </p:cNvPr>
          <p:cNvSpPr>
            <a:spLocks noGrp="1"/>
          </p:cNvSpPr>
          <p:nvPr>
            <p:ph type="dt" sz="half" idx="10"/>
          </p:nvPr>
        </p:nvSpPr>
        <p:spPr/>
        <p:txBody>
          <a:bodyPr/>
          <a:lstStyle/>
          <a:p>
            <a:fld id="{49A02A12-E7EA-48D0-A3EB-47CC3E5EC748}" type="datetime1">
              <a:rPr lang="fr-FR" smtClean="0"/>
              <a:t>20/01/2021</a:t>
            </a:fld>
            <a:endParaRPr lang="fr-FR"/>
          </a:p>
        </p:txBody>
      </p:sp>
      <p:sp>
        <p:nvSpPr>
          <p:cNvPr id="5" name="Espace réservé du pied de page 4">
            <a:extLst>
              <a:ext uri="{FF2B5EF4-FFF2-40B4-BE49-F238E27FC236}">
                <a16:creationId xmlns:a16="http://schemas.microsoft.com/office/drawing/2014/main" id="{D52CC599-D479-436B-87AB-5CF57A8DE38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C567491-11B2-4762-80B2-B8EE54CA0879}"/>
              </a:ext>
            </a:extLst>
          </p:cNvPr>
          <p:cNvSpPr>
            <a:spLocks noGrp="1"/>
          </p:cNvSpPr>
          <p:nvPr>
            <p:ph type="sldNum" sz="quarter" idx="12"/>
          </p:nvPr>
        </p:nvSpPr>
        <p:spPr/>
        <p:txBody>
          <a:bodyPr/>
          <a:lstStyle/>
          <a:p>
            <a:fld id="{8FDE5FCB-0159-4F81-83AE-67C33C270F12}" type="slidenum">
              <a:rPr lang="fr-FR" smtClean="0"/>
              <a:t>182</a:t>
            </a:fld>
            <a:endParaRPr lang="fr-FR"/>
          </a:p>
        </p:txBody>
      </p:sp>
    </p:spTree>
    <p:extLst>
      <p:ext uri="{BB962C8B-B14F-4D97-AF65-F5344CB8AC3E}">
        <p14:creationId xmlns:p14="http://schemas.microsoft.com/office/powerpoint/2010/main" val="35310223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Remplacer</a:t>
            </a:r>
            <a:r>
              <a:rPr lang="en-US" dirty="0"/>
              <a:t> des </a:t>
            </a:r>
            <a:r>
              <a:rPr lang="en-US" dirty="0" err="1"/>
              <a:t>éléments</a:t>
            </a:r>
            <a:endParaRPr lang="fr-FR" dirty="0"/>
          </a:p>
        </p:txBody>
      </p:sp>
      <p:sp>
        <p:nvSpPr>
          <p:cNvPr id="3" name="Espace réservé du contenu 2"/>
          <p:cNvSpPr>
            <a:spLocks noGrp="1"/>
          </p:cNvSpPr>
          <p:nvPr>
            <p:ph idx="1"/>
          </p:nvPr>
        </p:nvSpPr>
        <p:spPr>
          <a:xfrm>
            <a:off x="539496" y="1435607"/>
            <a:ext cx="4791921" cy="4549549"/>
          </a:xfrm>
        </p:spPr>
        <p:txBody>
          <a:bodyPr/>
          <a:lstStyle/>
          <a:p>
            <a:r>
              <a:rPr lang="fr-FR" dirty="0"/>
              <a:t>Pour modifier ou remplacer des nœuds / éléments HTML par d’autres, on va utiliser la méthode </a:t>
            </a:r>
            <a:r>
              <a:rPr lang="fr-FR" b="1" dirty="0" err="1"/>
              <a:t>replaceChild</a:t>
            </a:r>
            <a:r>
              <a:rPr lang="fr-FR" dirty="0"/>
              <a:t>()</a:t>
            </a:r>
          </a:p>
          <a:p>
            <a:endParaRPr lang="fr-FR" dirty="0"/>
          </a:p>
        </p:txBody>
      </p:sp>
      <p:pic>
        <p:nvPicPr>
          <p:cNvPr id="11266" name="Picture 2" descr="Utilisation de la mÃ©thode replaceChild de lâobjet JavaScrip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9218" b="3603"/>
          <a:stretch/>
        </p:blipFill>
        <p:spPr bwMode="auto">
          <a:xfrm>
            <a:off x="5448276" y="571053"/>
            <a:ext cx="6204228" cy="416052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n peut remplacer un Ã©lÃ©ment HTML par un autre en JavaScript grÃ¢ce Ã  replaceChild"/>
          <p:cNvPicPr>
            <a:picLocks noChangeAspect="1" noChangeArrowheads="1"/>
          </p:cNvPicPr>
          <p:nvPr/>
        </p:nvPicPr>
        <p:blipFill rotWithShape="1">
          <a:blip r:embed="rId3">
            <a:extLst>
              <a:ext uri="{28A0092B-C50C-407E-A947-70E740481C1C}">
                <a14:useLocalDpi xmlns:a14="http://schemas.microsoft.com/office/drawing/2010/main" val="0"/>
              </a:ext>
            </a:extLst>
          </a:blip>
          <a:srcRect r="63983"/>
          <a:stretch/>
        </p:blipFill>
        <p:spPr bwMode="auto">
          <a:xfrm>
            <a:off x="2769407" y="4147498"/>
            <a:ext cx="2856994" cy="18630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670EA-1F88-45A1-8282-18C427893599}"/>
              </a:ext>
            </a:extLst>
          </p:cNvPr>
          <p:cNvSpPr>
            <a:spLocks noGrp="1"/>
          </p:cNvSpPr>
          <p:nvPr>
            <p:ph type="dt" sz="half" idx="10"/>
          </p:nvPr>
        </p:nvSpPr>
        <p:spPr/>
        <p:txBody>
          <a:bodyPr/>
          <a:lstStyle/>
          <a:p>
            <a:fld id="{ACC2FDD2-ACB5-459F-8C9C-00C87B44D4E7}" type="datetime1">
              <a:rPr lang="fr-FR" smtClean="0"/>
              <a:t>20/01/2021</a:t>
            </a:fld>
            <a:endParaRPr lang="fr-FR"/>
          </a:p>
        </p:txBody>
      </p:sp>
      <p:sp>
        <p:nvSpPr>
          <p:cNvPr id="5" name="Espace réservé du pied de page 4">
            <a:extLst>
              <a:ext uri="{FF2B5EF4-FFF2-40B4-BE49-F238E27FC236}">
                <a16:creationId xmlns:a16="http://schemas.microsoft.com/office/drawing/2014/main" id="{B1D5D855-5792-4DAF-8CC6-C0367365327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6F0C38-424D-4E40-9936-CDCA0593AF96}"/>
              </a:ext>
            </a:extLst>
          </p:cNvPr>
          <p:cNvSpPr>
            <a:spLocks noGrp="1"/>
          </p:cNvSpPr>
          <p:nvPr>
            <p:ph type="sldNum" sz="quarter" idx="12"/>
          </p:nvPr>
        </p:nvSpPr>
        <p:spPr/>
        <p:txBody>
          <a:bodyPr/>
          <a:lstStyle/>
          <a:p>
            <a:fld id="{8FDE5FCB-0159-4F81-83AE-67C33C270F12}" type="slidenum">
              <a:rPr lang="fr-FR" smtClean="0"/>
              <a:t>183</a:t>
            </a:fld>
            <a:endParaRPr lang="fr-FR"/>
          </a:p>
        </p:txBody>
      </p:sp>
    </p:spTree>
    <p:extLst>
      <p:ext uri="{BB962C8B-B14F-4D97-AF65-F5344CB8AC3E}">
        <p14:creationId xmlns:p14="http://schemas.microsoft.com/office/powerpoint/2010/main" val="13990638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Parcourir le DOM</a:t>
            </a:r>
          </a:p>
        </p:txBody>
      </p:sp>
      <p:sp>
        <p:nvSpPr>
          <p:cNvPr id="4" name="Sous-titre 3"/>
          <p:cNvSpPr>
            <a:spLocks noGrp="1"/>
          </p:cNvSpPr>
          <p:nvPr>
            <p:ph type="subTitle" idx="1"/>
          </p:nvPr>
        </p:nvSpPr>
        <p:spPr/>
        <p:txBody>
          <a:bodyPr/>
          <a:lstStyle/>
          <a:p>
            <a:endParaRPr lang="fr-FR"/>
          </a:p>
        </p:txBody>
      </p:sp>
      <p:sp>
        <p:nvSpPr>
          <p:cNvPr id="3" name="Espace réservé de la date 2">
            <a:extLst>
              <a:ext uri="{FF2B5EF4-FFF2-40B4-BE49-F238E27FC236}">
                <a16:creationId xmlns:a16="http://schemas.microsoft.com/office/drawing/2014/main" id="{01788170-33D5-40E0-ABA5-732306C97374}"/>
              </a:ext>
            </a:extLst>
          </p:cNvPr>
          <p:cNvSpPr>
            <a:spLocks noGrp="1"/>
          </p:cNvSpPr>
          <p:nvPr>
            <p:ph type="dt" sz="half" idx="10"/>
          </p:nvPr>
        </p:nvSpPr>
        <p:spPr/>
        <p:txBody>
          <a:bodyPr/>
          <a:lstStyle/>
          <a:p>
            <a:fld id="{B5F3AA81-F854-418D-97FF-FEA381F0189A}" type="datetime1">
              <a:rPr lang="fr-FR" smtClean="0"/>
              <a:t>20/01/2021</a:t>
            </a:fld>
            <a:endParaRPr lang="fr-FR"/>
          </a:p>
        </p:txBody>
      </p:sp>
      <p:sp>
        <p:nvSpPr>
          <p:cNvPr id="5" name="Espace réservé du pied de page 4">
            <a:extLst>
              <a:ext uri="{FF2B5EF4-FFF2-40B4-BE49-F238E27FC236}">
                <a16:creationId xmlns:a16="http://schemas.microsoft.com/office/drawing/2014/main" id="{556CEBF7-CAB0-4440-A825-520CD9E7F43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C3FFF54-79EB-461D-9EF2-B91FDFB1B334}"/>
              </a:ext>
            </a:extLst>
          </p:cNvPr>
          <p:cNvSpPr>
            <a:spLocks noGrp="1"/>
          </p:cNvSpPr>
          <p:nvPr>
            <p:ph type="sldNum" sz="quarter" idx="12"/>
          </p:nvPr>
        </p:nvSpPr>
        <p:spPr/>
        <p:txBody>
          <a:bodyPr/>
          <a:lstStyle/>
          <a:p>
            <a:fld id="{8FDE5FCB-0159-4F81-83AE-67C33C270F12}" type="slidenum">
              <a:rPr lang="fr-FR" smtClean="0"/>
              <a:t>184</a:t>
            </a:fld>
            <a:endParaRPr lang="fr-FR"/>
          </a:p>
        </p:txBody>
      </p:sp>
    </p:spTree>
    <p:extLst>
      <p:ext uri="{BB962C8B-B14F-4D97-AF65-F5344CB8AC3E}">
        <p14:creationId xmlns:p14="http://schemas.microsoft.com/office/powerpoint/2010/main" val="30311321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propriété</a:t>
            </a:r>
            <a:r>
              <a:rPr lang="en-US" dirty="0"/>
              <a:t> </a:t>
            </a:r>
            <a:r>
              <a:rPr lang="en-US" b="1" dirty="0" err="1"/>
              <a:t>parentNode</a:t>
            </a:r>
            <a:endParaRPr lang="fr-FR" b="1" dirty="0"/>
          </a:p>
        </p:txBody>
      </p:sp>
      <p:sp>
        <p:nvSpPr>
          <p:cNvPr id="3" name="Espace réservé du contenu 2"/>
          <p:cNvSpPr>
            <a:spLocks noGrp="1"/>
          </p:cNvSpPr>
          <p:nvPr>
            <p:ph idx="1"/>
          </p:nvPr>
        </p:nvSpPr>
        <p:spPr/>
        <p:txBody>
          <a:bodyPr/>
          <a:lstStyle/>
          <a:p>
            <a:endParaRPr lang="fr-FR"/>
          </a:p>
        </p:txBody>
      </p:sp>
      <p:pic>
        <p:nvPicPr>
          <p:cNvPr id="12290" name="Picture 2" descr="Utilisation de la propriÃ©tÃ© JavaScript parentN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246" y="527865"/>
            <a:ext cx="6548258" cy="49253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rÃ¢ce Ã  parentNode, on peut accÃ©der au nÅud parent dâun certain nÅud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r="71739"/>
          <a:stretch/>
        </p:blipFill>
        <p:spPr bwMode="auto">
          <a:xfrm>
            <a:off x="1691843" y="2710256"/>
            <a:ext cx="2241768"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CF491B0-0E3A-491F-AE33-DDF07C869D7F}"/>
              </a:ext>
            </a:extLst>
          </p:cNvPr>
          <p:cNvSpPr>
            <a:spLocks noGrp="1"/>
          </p:cNvSpPr>
          <p:nvPr>
            <p:ph type="dt" sz="half" idx="10"/>
          </p:nvPr>
        </p:nvSpPr>
        <p:spPr/>
        <p:txBody>
          <a:bodyPr/>
          <a:lstStyle/>
          <a:p>
            <a:fld id="{B500CAE3-82E9-4DB3-BD4D-6979C06386E4}" type="datetime1">
              <a:rPr lang="fr-FR" smtClean="0"/>
              <a:t>20/01/2021</a:t>
            </a:fld>
            <a:endParaRPr lang="fr-FR"/>
          </a:p>
        </p:txBody>
      </p:sp>
      <p:sp>
        <p:nvSpPr>
          <p:cNvPr id="5" name="Espace réservé du pied de page 4">
            <a:extLst>
              <a:ext uri="{FF2B5EF4-FFF2-40B4-BE49-F238E27FC236}">
                <a16:creationId xmlns:a16="http://schemas.microsoft.com/office/drawing/2014/main" id="{5DEE45C3-FB33-4C98-A83B-2FC68B8781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D30A811-F3E9-4FA9-99B2-806676C4ACE2}"/>
              </a:ext>
            </a:extLst>
          </p:cNvPr>
          <p:cNvSpPr>
            <a:spLocks noGrp="1"/>
          </p:cNvSpPr>
          <p:nvPr>
            <p:ph type="sldNum" sz="quarter" idx="12"/>
          </p:nvPr>
        </p:nvSpPr>
        <p:spPr/>
        <p:txBody>
          <a:bodyPr/>
          <a:lstStyle/>
          <a:p>
            <a:fld id="{8FDE5FCB-0159-4F81-83AE-67C33C270F12}" type="slidenum">
              <a:rPr lang="fr-FR" smtClean="0"/>
              <a:t>185</a:t>
            </a:fld>
            <a:endParaRPr lang="fr-FR"/>
          </a:p>
        </p:txBody>
      </p:sp>
    </p:spTree>
    <p:extLst>
      <p:ext uri="{BB962C8B-B14F-4D97-AF65-F5344CB8AC3E}">
        <p14:creationId xmlns:p14="http://schemas.microsoft.com/office/powerpoint/2010/main" val="218435319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a:t>
            </a:r>
            <a:r>
              <a:rPr lang="en-US" dirty="0" err="1"/>
              <a:t>childNodes</a:t>
            </a:r>
            <a:r>
              <a:rPr lang="en-US" dirty="0"/>
              <a:t> et </a:t>
            </a:r>
            <a:r>
              <a:rPr lang="en-US" dirty="0" err="1"/>
              <a:t>nodeValue</a:t>
            </a:r>
            <a:endParaRPr lang="fr-FR" dirty="0"/>
          </a:p>
        </p:txBody>
      </p:sp>
      <p:sp>
        <p:nvSpPr>
          <p:cNvPr id="3" name="Espace réservé du contenu 2"/>
          <p:cNvSpPr>
            <a:spLocks noGrp="1"/>
          </p:cNvSpPr>
          <p:nvPr>
            <p:ph idx="1"/>
          </p:nvPr>
        </p:nvSpPr>
        <p:spPr/>
        <p:txBody>
          <a:bodyPr/>
          <a:lstStyle/>
          <a:p>
            <a:endParaRPr lang="fr-FR"/>
          </a:p>
        </p:txBody>
      </p:sp>
      <p:pic>
        <p:nvPicPr>
          <p:cNvPr id="13314" name="Picture 2" descr="Utilisation de childNodes et nodeValu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18596" b="2692"/>
          <a:stretch/>
        </p:blipFill>
        <p:spPr bwMode="auto">
          <a:xfrm>
            <a:off x="4762507" y="448056"/>
            <a:ext cx="6908286" cy="50302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utilise childNodes et nodeValue pour rÃ©cupÃ©rer des Ã©lÃ©ments HTML enfants"/>
          <p:cNvPicPr>
            <a:picLocks noChangeAspect="1" noChangeArrowheads="1"/>
          </p:cNvPicPr>
          <p:nvPr/>
        </p:nvPicPr>
        <p:blipFill rotWithShape="1">
          <a:blip r:embed="rId3">
            <a:extLst>
              <a:ext uri="{28A0092B-C50C-407E-A947-70E740481C1C}">
                <a14:useLocalDpi xmlns:a14="http://schemas.microsoft.com/office/drawing/2010/main" val="0"/>
              </a:ext>
            </a:extLst>
          </a:blip>
          <a:srcRect l="35187" t="18029" r="2949"/>
          <a:stretch/>
        </p:blipFill>
        <p:spPr bwMode="auto">
          <a:xfrm>
            <a:off x="793195" y="4991134"/>
            <a:ext cx="3715613" cy="141881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74FB3E-E9BD-4EAA-9811-100A05A62E50}"/>
              </a:ext>
            </a:extLst>
          </p:cNvPr>
          <p:cNvSpPr>
            <a:spLocks noGrp="1"/>
          </p:cNvSpPr>
          <p:nvPr>
            <p:ph type="dt" sz="half" idx="10"/>
          </p:nvPr>
        </p:nvSpPr>
        <p:spPr/>
        <p:txBody>
          <a:bodyPr/>
          <a:lstStyle/>
          <a:p>
            <a:fld id="{2667FFDD-AC63-47B4-A268-3414768EB2F8}" type="datetime1">
              <a:rPr lang="fr-FR" smtClean="0"/>
              <a:t>20/01/2021</a:t>
            </a:fld>
            <a:endParaRPr lang="fr-FR"/>
          </a:p>
        </p:txBody>
      </p:sp>
      <p:sp>
        <p:nvSpPr>
          <p:cNvPr id="5" name="Espace réservé du pied de page 4">
            <a:extLst>
              <a:ext uri="{FF2B5EF4-FFF2-40B4-BE49-F238E27FC236}">
                <a16:creationId xmlns:a16="http://schemas.microsoft.com/office/drawing/2014/main" id="{7018D09F-3276-4121-95D8-13F0AD01982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272BC75-3FC3-4D6E-8EA2-17A6555917C8}"/>
              </a:ext>
            </a:extLst>
          </p:cNvPr>
          <p:cNvSpPr>
            <a:spLocks noGrp="1"/>
          </p:cNvSpPr>
          <p:nvPr>
            <p:ph type="sldNum" sz="quarter" idx="12"/>
          </p:nvPr>
        </p:nvSpPr>
        <p:spPr/>
        <p:txBody>
          <a:bodyPr/>
          <a:lstStyle/>
          <a:p>
            <a:fld id="{8FDE5FCB-0159-4F81-83AE-67C33C270F12}" type="slidenum">
              <a:rPr lang="fr-FR" smtClean="0"/>
              <a:t>186</a:t>
            </a:fld>
            <a:endParaRPr lang="fr-FR"/>
          </a:p>
        </p:txBody>
      </p:sp>
    </p:spTree>
    <p:extLst>
      <p:ext uri="{BB962C8B-B14F-4D97-AF65-F5344CB8AC3E}">
        <p14:creationId xmlns:p14="http://schemas.microsoft.com/office/powerpoint/2010/main" val="4784453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firstChild</a:t>
            </a:r>
            <a:r>
              <a:rPr lang="en-US" dirty="0"/>
              <a:t> et </a:t>
            </a:r>
            <a:r>
              <a:rPr lang="en-US" dirty="0" err="1"/>
              <a:t>lastChild</a:t>
            </a:r>
            <a:endParaRPr lang="fr-FR" dirty="0"/>
          </a:p>
        </p:txBody>
      </p:sp>
      <p:sp>
        <p:nvSpPr>
          <p:cNvPr id="3" name="Espace réservé du contenu 2"/>
          <p:cNvSpPr>
            <a:spLocks noGrp="1"/>
          </p:cNvSpPr>
          <p:nvPr>
            <p:ph idx="1"/>
          </p:nvPr>
        </p:nvSpPr>
        <p:spPr/>
        <p:txBody>
          <a:bodyPr/>
          <a:lstStyle/>
          <a:p>
            <a:endParaRPr lang="fr-FR"/>
          </a:p>
        </p:txBody>
      </p:sp>
      <p:pic>
        <p:nvPicPr>
          <p:cNvPr id="14338" name="Picture 2" descr="Utilisation des propriÃ©tÃ©s JavaScript firstChild et lastChild de lâobjet element"/>
          <p:cNvPicPr>
            <a:picLocks noChangeAspect="1" noChangeArrowheads="1"/>
          </p:cNvPicPr>
          <p:nvPr/>
        </p:nvPicPr>
        <p:blipFill rotWithShape="1">
          <a:blip r:embed="rId2">
            <a:extLst>
              <a:ext uri="{28A0092B-C50C-407E-A947-70E740481C1C}">
                <a14:useLocalDpi xmlns:a14="http://schemas.microsoft.com/office/drawing/2010/main" val="0"/>
              </a:ext>
            </a:extLst>
          </a:blip>
          <a:srcRect t="18782" b="3279"/>
          <a:stretch/>
        </p:blipFill>
        <p:spPr bwMode="auto">
          <a:xfrm>
            <a:off x="4782145" y="557344"/>
            <a:ext cx="6870359" cy="479143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On utilise firstChild et lastChild pour accÃ©der aux nÅuds enfants dâun noeud"/>
          <p:cNvPicPr>
            <a:picLocks noChangeAspect="1" noChangeArrowheads="1"/>
          </p:cNvPicPr>
          <p:nvPr/>
        </p:nvPicPr>
        <p:blipFill rotWithShape="1">
          <a:blip r:embed="rId3">
            <a:extLst>
              <a:ext uri="{28A0092B-C50C-407E-A947-70E740481C1C}">
                <a14:useLocalDpi xmlns:a14="http://schemas.microsoft.com/office/drawing/2010/main" val="0"/>
              </a:ext>
            </a:extLst>
          </a:blip>
          <a:srcRect l="36593" t="16468"/>
          <a:stretch/>
        </p:blipFill>
        <p:spPr bwMode="auto">
          <a:xfrm>
            <a:off x="944910" y="4852250"/>
            <a:ext cx="3837235" cy="147138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9B8B81C-A69D-40C9-A300-E7E4EC1459E3}"/>
              </a:ext>
            </a:extLst>
          </p:cNvPr>
          <p:cNvSpPr>
            <a:spLocks noGrp="1"/>
          </p:cNvSpPr>
          <p:nvPr>
            <p:ph type="dt" sz="half" idx="10"/>
          </p:nvPr>
        </p:nvSpPr>
        <p:spPr/>
        <p:txBody>
          <a:bodyPr/>
          <a:lstStyle/>
          <a:p>
            <a:fld id="{C92D49D6-6297-457A-A4AA-9FDF0D73FAFB}" type="datetime1">
              <a:rPr lang="fr-FR" smtClean="0"/>
              <a:t>20/01/2021</a:t>
            </a:fld>
            <a:endParaRPr lang="fr-FR"/>
          </a:p>
        </p:txBody>
      </p:sp>
      <p:sp>
        <p:nvSpPr>
          <p:cNvPr id="5" name="Espace réservé du pied de page 4">
            <a:extLst>
              <a:ext uri="{FF2B5EF4-FFF2-40B4-BE49-F238E27FC236}">
                <a16:creationId xmlns:a16="http://schemas.microsoft.com/office/drawing/2014/main" id="{ABEEAA67-0E0B-410A-A934-00C80F4451C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9AE7A64-6931-4B12-BB57-2095F3219367}"/>
              </a:ext>
            </a:extLst>
          </p:cNvPr>
          <p:cNvSpPr>
            <a:spLocks noGrp="1"/>
          </p:cNvSpPr>
          <p:nvPr>
            <p:ph type="sldNum" sz="quarter" idx="12"/>
          </p:nvPr>
        </p:nvSpPr>
        <p:spPr/>
        <p:txBody>
          <a:bodyPr/>
          <a:lstStyle/>
          <a:p>
            <a:fld id="{8FDE5FCB-0159-4F81-83AE-67C33C270F12}" type="slidenum">
              <a:rPr lang="fr-FR" smtClean="0"/>
              <a:t>187</a:t>
            </a:fld>
            <a:endParaRPr lang="fr-FR"/>
          </a:p>
        </p:txBody>
      </p:sp>
    </p:spTree>
    <p:extLst>
      <p:ext uri="{BB962C8B-B14F-4D97-AF65-F5344CB8AC3E}">
        <p14:creationId xmlns:p14="http://schemas.microsoft.com/office/powerpoint/2010/main" val="97427646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nextSibling</a:t>
            </a:r>
            <a:r>
              <a:rPr lang="en-US" dirty="0"/>
              <a:t> et </a:t>
            </a:r>
            <a:r>
              <a:rPr lang="en-US" dirty="0" err="1"/>
              <a:t>previousSibling</a:t>
            </a:r>
            <a:endParaRPr lang="fr-FR" dirty="0"/>
          </a:p>
        </p:txBody>
      </p:sp>
      <p:sp>
        <p:nvSpPr>
          <p:cNvPr id="3" name="Espace réservé du contenu 2"/>
          <p:cNvSpPr>
            <a:spLocks noGrp="1"/>
          </p:cNvSpPr>
          <p:nvPr>
            <p:ph idx="1"/>
          </p:nvPr>
        </p:nvSpPr>
        <p:spPr>
          <a:xfrm>
            <a:off x="539496" y="1435607"/>
            <a:ext cx="4264979" cy="4549549"/>
          </a:xfrm>
        </p:spPr>
        <p:txBody>
          <a:bodyPr/>
          <a:lstStyle/>
          <a:p>
            <a:r>
              <a:rPr lang="fr-FR" dirty="0"/>
              <a:t>d’accéder respectivement au nœud « frère » (de même niveau) </a:t>
            </a:r>
            <a:r>
              <a:rPr lang="fr-FR" b="1" dirty="0"/>
              <a:t>suivant </a:t>
            </a:r>
            <a:r>
              <a:rPr lang="fr-FR" dirty="0"/>
              <a:t>ou </a:t>
            </a:r>
            <a:r>
              <a:rPr lang="fr-FR" b="1" dirty="0"/>
              <a:t>précédent </a:t>
            </a:r>
            <a:r>
              <a:rPr lang="fr-FR" dirty="0"/>
              <a:t>le nœud ciblé.</a:t>
            </a:r>
          </a:p>
        </p:txBody>
      </p:sp>
      <p:pic>
        <p:nvPicPr>
          <p:cNvPr id="15362" name="Picture 2" descr="Utilisation des propriÃ©tÃ©s JavaScript nextSibling et previousSibling"/>
          <p:cNvPicPr>
            <a:picLocks noChangeAspect="1" noChangeArrowheads="1"/>
          </p:cNvPicPr>
          <p:nvPr/>
        </p:nvPicPr>
        <p:blipFill rotWithShape="1">
          <a:blip r:embed="rId2">
            <a:extLst>
              <a:ext uri="{28A0092B-C50C-407E-A947-70E740481C1C}">
                <a14:useLocalDpi xmlns:a14="http://schemas.microsoft.com/office/drawing/2010/main" val="0"/>
              </a:ext>
            </a:extLst>
          </a:blip>
          <a:srcRect t="21294" b="3922"/>
          <a:stretch/>
        </p:blipFill>
        <p:spPr bwMode="auto">
          <a:xfrm>
            <a:off x="5121208" y="788876"/>
            <a:ext cx="6531296" cy="381462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n peut naviguer dans le DOM HTML grÃ¢ce Ã  nextSibling et previousSibling"/>
          <p:cNvPicPr>
            <a:picLocks noChangeAspect="1" noChangeArrowheads="1"/>
          </p:cNvPicPr>
          <p:nvPr/>
        </p:nvPicPr>
        <p:blipFill rotWithShape="1">
          <a:blip r:embed="rId3">
            <a:extLst>
              <a:ext uri="{28A0092B-C50C-407E-A947-70E740481C1C}">
                <a14:useLocalDpi xmlns:a14="http://schemas.microsoft.com/office/drawing/2010/main" val="0"/>
              </a:ext>
            </a:extLst>
          </a:blip>
          <a:srcRect r="75248"/>
          <a:stretch/>
        </p:blipFill>
        <p:spPr bwMode="auto">
          <a:xfrm>
            <a:off x="2260734" y="4036575"/>
            <a:ext cx="1963459" cy="158877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856FD56-9176-4647-BB05-7CA3C925055E}"/>
              </a:ext>
            </a:extLst>
          </p:cNvPr>
          <p:cNvSpPr>
            <a:spLocks noGrp="1"/>
          </p:cNvSpPr>
          <p:nvPr>
            <p:ph type="dt" sz="half" idx="10"/>
          </p:nvPr>
        </p:nvSpPr>
        <p:spPr/>
        <p:txBody>
          <a:bodyPr/>
          <a:lstStyle/>
          <a:p>
            <a:fld id="{2147CC0E-F26E-458D-AE13-F6398C257016}" type="datetime1">
              <a:rPr lang="fr-FR" smtClean="0"/>
              <a:t>20/01/2021</a:t>
            </a:fld>
            <a:endParaRPr lang="fr-FR"/>
          </a:p>
        </p:txBody>
      </p:sp>
      <p:sp>
        <p:nvSpPr>
          <p:cNvPr id="5" name="Espace réservé du pied de page 4">
            <a:extLst>
              <a:ext uri="{FF2B5EF4-FFF2-40B4-BE49-F238E27FC236}">
                <a16:creationId xmlns:a16="http://schemas.microsoft.com/office/drawing/2014/main" id="{8646916C-F32B-4735-A7CE-6C05BA9D15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848FD66-FB24-4ED5-BE49-0DF6DFC4AA3E}"/>
              </a:ext>
            </a:extLst>
          </p:cNvPr>
          <p:cNvSpPr>
            <a:spLocks noGrp="1"/>
          </p:cNvSpPr>
          <p:nvPr>
            <p:ph type="sldNum" sz="quarter" idx="12"/>
          </p:nvPr>
        </p:nvSpPr>
        <p:spPr/>
        <p:txBody>
          <a:bodyPr/>
          <a:lstStyle/>
          <a:p>
            <a:fld id="{8FDE5FCB-0159-4F81-83AE-67C33C270F12}" type="slidenum">
              <a:rPr lang="fr-FR" smtClean="0"/>
              <a:t>188</a:t>
            </a:fld>
            <a:endParaRPr lang="fr-FR"/>
          </a:p>
        </p:txBody>
      </p:sp>
    </p:spTree>
    <p:extLst>
      <p:ext uri="{BB962C8B-B14F-4D97-AF65-F5344CB8AC3E}">
        <p14:creationId xmlns:p14="http://schemas.microsoft.com/office/powerpoint/2010/main" val="23488550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60DDBCFC-A8CD-4B44-862F-B2652E6049C0}"/>
              </a:ext>
            </a:extLst>
          </p:cNvPr>
          <p:cNvSpPr>
            <a:spLocks noGrp="1"/>
          </p:cNvSpPr>
          <p:nvPr>
            <p:ph type="ctrTitle"/>
          </p:nvPr>
        </p:nvSpPr>
        <p:spPr/>
        <p:txBody>
          <a:bodyPr/>
          <a:lstStyle/>
          <a:p>
            <a:r>
              <a:rPr lang="fr-FR" dirty="0"/>
              <a:t>JSON et XML</a:t>
            </a:r>
            <a:br>
              <a:rPr lang="en-US" dirty="0"/>
            </a:br>
            <a:endParaRPr lang="en-US" dirty="0"/>
          </a:p>
        </p:txBody>
      </p:sp>
      <p:sp>
        <p:nvSpPr>
          <p:cNvPr id="3" name="Espace réservé du contenu 2">
            <a:extLst>
              <a:ext uri="{FF2B5EF4-FFF2-40B4-BE49-F238E27FC236}">
                <a16:creationId xmlns:a16="http://schemas.microsoft.com/office/drawing/2014/main" id="{02F88719-4DED-4C97-8C77-80F623A0E026}"/>
              </a:ext>
            </a:extLst>
          </p:cNvPr>
          <p:cNvSpPr>
            <a:spLocks noGrp="1"/>
          </p:cNvSpPr>
          <p:nvPr>
            <p:ph type="subTitle" idx="1"/>
          </p:nvPr>
        </p:nvSpPr>
        <p:spPr/>
        <p:txBody>
          <a:bodyPr/>
          <a:lstStyle/>
          <a:p>
            <a:endParaRPr lang="en-US" dirty="0"/>
          </a:p>
        </p:txBody>
      </p:sp>
      <p:sp>
        <p:nvSpPr>
          <p:cNvPr id="4" name="Espace réservé de la date 3">
            <a:extLst>
              <a:ext uri="{FF2B5EF4-FFF2-40B4-BE49-F238E27FC236}">
                <a16:creationId xmlns:a16="http://schemas.microsoft.com/office/drawing/2014/main" id="{408E4E91-CC74-4501-8C0D-B20637E2137B}"/>
              </a:ext>
            </a:extLst>
          </p:cNvPr>
          <p:cNvSpPr>
            <a:spLocks noGrp="1"/>
          </p:cNvSpPr>
          <p:nvPr>
            <p:ph type="dt" sz="half" idx="10"/>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41086A8-3387-47F7-A9BF-49AA93955CF6}"/>
              </a:ext>
            </a:extLst>
          </p:cNvPr>
          <p:cNvSpPr>
            <a:spLocks noGrp="1"/>
          </p:cNvSpPr>
          <p:nvPr>
            <p:ph type="ftr" sz="quarter" idx="11"/>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62CEC0C-D456-4C54-B956-E23E7CF0D486}"/>
              </a:ext>
            </a:extLst>
          </p:cNvPr>
          <p:cNvSpPr>
            <a:spLocks noGrp="1"/>
          </p:cNvSpPr>
          <p:nvPr>
            <p:ph type="sldNum" sz="quarter" idx="12"/>
          </p:nvPr>
        </p:nvSpPr>
        <p:spPr/>
        <p:txBody>
          <a:bodyPr/>
          <a:lstStyle/>
          <a:p>
            <a:pPr rtl="0"/>
            <a:fld id="{9860EDB8-5305-433F-BE41-D7A86D811DB3}" type="slidenum">
              <a:rPr lang="fr-FR" noProof="0" smtClean="0"/>
              <a:pPr rtl="0"/>
              <a:t>189</a:t>
            </a:fld>
            <a:endParaRPr lang="fr-FR" noProof="0" dirty="0"/>
          </a:p>
        </p:txBody>
      </p:sp>
    </p:spTree>
    <p:extLst>
      <p:ext uri="{BB962C8B-B14F-4D97-AF65-F5344CB8AC3E}">
        <p14:creationId xmlns:p14="http://schemas.microsoft.com/office/powerpoint/2010/main" val="176228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DCAFC-8AA0-4E61-A2D3-08E8B57EE4D4}"/>
              </a:ext>
            </a:extLst>
          </p:cNvPr>
          <p:cNvSpPr>
            <a:spLocks noGrp="1"/>
          </p:cNvSpPr>
          <p:nvPr>
            <p:ph type="title"/>
          </p:nvPr>
        </p:nvSpPr>
        <p:spPr>
          <a:xfrm>
            <a:off x="521208" y="450166"/>
            <a:ext cx="10986164" cy="1726106"/>
          </a:xfrm>
        </p:spPr>
        <p:txBody>
          <a:bodyPr>
            <a:normAutofit/>
          </a:bodyPr>
          <a:lstStyle/>
          <a:p>
            <a:r>
              <a:rPr lang="fr-FR" b="1" dirty="0"/>
              <a:t>II- Le langage JavaScript, prise en mains</a:t>
            </a:r>
            <a:endParaRPr lang="en-US" dirty="0"/>
          </a:p>
        </p:txBody>
      </p:sp>
      <p:sp>
        <p:nvSpPr>
          <p:cNvPr id="3" name="Espace réservé du contenu 2">
            <a:extLst>
              <a:ext uri="{FF2B5EF4-FFF2-40B4-BE49-F238E27FC236}">
                <a16:creationId xmlns:a16="http://schemas.microsoft.com/office/drawing/2014/main" id="{A99A7183-A962-4511-9E2C-95D7571FC8B5}"/>
              </a:ext>
            </a:extLst>
          </p:cNvPr>
          <p:cNvSpPr>
            <a:spLocks noGrp="1"/>
          </p:cNvSpPr>
          <p:nvPr>
            <p:ph sz="quarter" idx="13"/>
          </p:nvPr>
        </p:nvSpPr>
        <p:spPr>
          <a:xfrm>
            <a:off x="254000" y="2560320"/>
            <a:ext cx="11703538" cy="3460652"/>
          </a:xfrm>
        </p:spPr>
        <p:txBody>
          <a:bodyPr>
            <a:normAutofit fontScale="55000" lnSpcReduction="20000"/>
          </a:bodyPr>
          <a:lstStyle/>
          <a:p>
            <a:pPr marL="514350" indent="-514350">
              <a:buFont typeface="+mj-lt"/>
              <a:buAutoNum type="arabicPeriod"/>
            </a:pPr>
            <a:r>
              <a:rPr lang="fr-FR" dirty="0"/>
              <a:t>Déclaration et portée des variables.</a:t>
            </a:r>
          </a:p>
          <a:p>
            <a:pPr marL="514350" indent="-514350">
              <a:buFont typeface="+mj-lt"/>
              <a:buAutoNum type="arabicPeriod"/>
            </a:pPr>
            <a:r>
              <a:rPr lang="fr-FR" dirty="0"/>
              <a:t>Types de données (</a:t>
            </a:r>
            <a:r>
              <a:rPr lang="fr-FR" dirty="0" err="1"/>
              <a:t>Number</a:t>
            </a:r>
            <a:r>
              <a:rPr lang="fr-FR" dirty="0"/>
              <a:t>, Boolean, Date, Math, String, </a:t>
            </a:r>
            <a:r>
              <a:rPr lang="fr-FR" dirty="0" err="1"/>
              <a:t>Array</a:t>
            </a:r>
            <a:r>
              <a:rPr lang="fr-FR" dirty="0"/>
              <a:t>). </a:t>
            </a:r>
          </a:p>
          <a:p>
            <a:pPr marL="514350" indent="-514350">
              <a:buFont typeface="+mj-lt"/>
              <a:buAutoNum type="arabicPeriod"/>
            </a:pPr>
            <a:r>
              <a:rPr lang="fr-FR" dirty="0"/>
              <a:t>Conversion de type. Détection de type avec </a:t>
            </a:r>
            <a:r>
              <a:rPr lang="fr-FR" dirty="0" err="1"/>
              <a:t>typeof</a:t>
            </a:r>
            <a:r>
              <a:rPr lang="fr-FR" dirty="0"/>
              <a:t>.</a:t>
            </a:r>
          </a:p>
          <a:p>
            <a:pPr marL="514350" indent="-514350">
              <a:buFont typeface="+mj-lt"/>
              <a:buAutoNum type="arabicPeriod"/>
            </a:pPr>
            <a:r>
              <a:rPr lang="fr-FR" dirty="0"/>
              <a:t>Gestion des tableaux. Opérateurs logiques et arithmétiques. Boucles (for, </a:t>
            </a:r>
            <a:r>
              <a:rPr lang="fr-FR" dirty="0" err="1"/>
              <a:t>while</a:t>
            </a:r>
            <a:r>
              <a:rPr lang="fr-FR" dirty="0"/>
              <a:t>...).</a:t>
            </a:r>
          </a:p>
          <a:p>
            <a:pPr marL="514350" indent="-514350">
              <a:buFont typeface="+mj-lt"/>
              <a:buAutoNum type="arabicPeriod"/>
            </a:pPr>
            <a:r>
              <a:rPr lang="fr-FR" dirty="0"/>
              <a:t>Création de fonctions et paramétrage variable.</a:t>
            </a:r>
          </a:p>
          <a:p>
            <a:pPr marL="514350" indent="-514350">
              <a:buFont typeface="+mj-lt"/>
              <a:buAutoNum type="arabicPeriod"/>
            </a:pPr>
            <a:r>
              <a:rPr lang="fr-FR" dirty="0"/>
              <a:t>Faire un codage sécurisé avec la gestion d'erreur et les exceptions.</a:t>
            </a:r>
          </a:p>
          <a:p>
            <a:pPr marL="514350" indent="-514350">
              <a:buFont typeface="+mj-lt"/>
              <a:buAutoNum type="arabicPeriod"/>
            </a:pPr>
            <a:r>
              <a:rPr lang="fr-FR" dirty="0"/>
              <a:t>Rappels sur les concepts objets. Développement Objet en JavaScript : création de classes (méthodes, propriétés).</a:t>
            </a:r>
          </a:p>
          <a:p>
            <a:pPr marL="514350" indent="-514350">
              <a:buFont typeface="+mj-lt"/>
              <a:buAutoNum type="arabicPeriod"/>
            </a:pPr>
            <a:r>
              <a:rPr lang="fr-FR" dirty="0"/>
              <a:t>Constructeur. Surcharge. Mots réservés prototype, </a:t>
            </a:r>
            <a:r>
              <a:rPr lang="fr-FR" dirty="0" err="1"/>
              <a:t>this</a:t>
            </a:r>
            <a:r>
              <a:rPr lang="fr-FR" dirty="0"/>
              <a:t>. Création d'instance. Usage d'Object sur les classes dynamiques.</a:t>
            </a:r>
          </a:p>
          <a:p>
            <a:pPr marL="514350" indent="-514350">
              <a:buFont typeface="+mj-lt"/>
              <a:buAutoNum type="arabicPeriod"/>
            </a:pPr>
            <a:r>
              <a:rPr lang="fr-FR" dirty="0"/>
              <a:t>Utilisation du format JSON pour la création de classes.</a:t>
            </a:r>
          </a:p>
          <a:p>
            <a:pPr marL="514350" indent="-514350">
              <a:buFont typeface="+mj-lt"/>
              <a:buAutoNum type="arabicPeriod"/>
            </a:pPr>
            <a:r>
              <a:rPr lang="fr-FR" dirty="0"/>
              <a:t>Les objets prédéfinis du langage (</a:t>
            </a:r>
            <a:r>
              <a:rPr lang="fr-FR" dirty="0" err="1"/>
              <a:t>Array</a:t>
            </a:r>
            <a:r>
              <a:rPr lang="fr-FR" dirty="0"/>
              <a:t>, Date, String, </a:t>
            </a:r>
            <a:r>
              <a:rPr lang="fr-FR" dirty="0" err="1"/>
              <a:t>Regexp</a:t>
            </a:r>
            <a:r>
              <a:rPr lang="fr-FR" dirty="0"/>
              <a:t>...) et leur utilisation. Extension des objets prédéfinis.</a:t>
            </a:r>
          </a:p>
          <a:p>
            <a:r>
              <a:rPr lang="fr-FR" sz="3600" dirty="0">
                <a:solidFill>
                  <a:srgbClr val="00B0F0"/>
                </a:solidFill>
              </a:rPr>
              <a:t>Exercices d’application</a:t>
            </a:r>
          </a:p>
        </p:txBody>
      </p:sp>
      <p:sp>
        <p:nvSpPr>
          <p:cNvPr id="4" name="Espace réservé de la date 3">
            <a:extLst>
              <a:ext uri="{FF2B5EF4-FFF2-40B4-BE49-F238E27FC236}">
                <a16:creationId xmlns:a16="http://schemas.microsoft.com/office/drawing/2014/main" id="{9106B577-E921-4E5F-846A-0E65E27E4AFB}"/>
              </a:ext>
            </a:extLst>
          </p:cNvPr>
          <p:cNvSpPr>
            <a:spLocks noGrp="1"/>
          </p:cNvSpPr>
          <p:nvPr>
            <p:ph type="dt" sz="half" idx="2"/>
          </p:nvPr>
        </p:nvSpPr>
        <p:spPr>
          <a:xfrm>
            <a:off x="254000" y="6203950"/>
            <a:ext cx="1538288" cy="365125"/>
          </a:xfrm>
        </p:spPr>
        <p:txBody>
          <a:bodyPr/>
          <a:lstStyle/>
          <a:p>
            <a:fld id="{5AA53135-54F4-435C-B054-FF94B947ACAF}" type="datetime1">
              <a:rPr lang="fr-FR" smtClean="0"/>
              <a:t>20/01/2021</a:t>
            </a:fld>
            <a:endParaRPr lang="fr-FR" dirty="0"/>
          </a:p>
        </p:txBody>
      </p:sp>
      <p:sp>
        <p:nvSpPr>
          <p:cNvPr id="5" name="Espace réservé du pied de page 4">
            <a:extLst>
              <a:ext uri="{FF2B5EF4-FFF2-40B4-BE49-F238E27FC236}">
                <a16:creationId xmlns:a16="http://schemas.microsoft.com/office/drawing/2014/main" id="{652813AC-C18B-420C-8064-E2A8D969E63B}"/>
              </a:ext>
            </a:extLst>
          </p:cNvPr>
          <p:cNvSpPr>
            <a:spLocks noGrp="1"/>
          </p:cNvSpPr>
          <p:nvPr>
            <p:ph type="ftr" sz="quarter" idx="3"/>
          </p:nvPr>
        </p:nvSpPr>
        <p:spPr>
          <a:xfrm>
            <a:off x="2187819" y="6169318"/>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9B51308-1187-40CD-9A4C-CD49403FBE34}"/>
              </a:ext>
            </a:extLst>
          </p:cNvPr>
          <p:cNvSpPr>
            <a:spLocks noGrp="1"/>
          </p:cNvSpPr>
          <p:nvPr>
            <p:ph type="sldNum" sz="quarter" idx="4"/>
          </p:nvPr>
        </p:nvSpPr>
        <p:spPr>
          <a:xfrm>
            <a:off x="10199688" y="6203950"/>
            <a:ext cx="1738312" cy="365125"/>
          </a:xfrm>
        </p:spPr>
        <p:txBody>
          <a:bodyPr/>
          <a:lstStyle/>
          <a:p>
            <a:fld id="{8FDE5FCB-0159-4F81-83AE-67C33C270F12}" type="slidenum">
              <a:rPr lang="fr-FR" smtClean="0"/>
              <a:t>19</a:t>
            </a:fld>
            <a:endParaRPr lang="fr-FR"/>
          </a:p>
        </p:txBody>
      </p:sp>
    </p:spTree>
    <p:extLst>
      <p:ext uri="{BB962C8B-B14F-4D97-AF65-F5344CB8AC3E}">
        <p14:creationId xmlns:p14="http://schemas.microsoft.com/office/powerpoint/2010/main" val="2585813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589C78-4BAE-4E63-8E52-94E41984A3BD}"/>
              </a:ext>
            </a:extLst>
          </p:cNvPr>
          <p:cNvSpPr>
            <a:spLocks noGrp="1"/>
          </p:cNvSpPr>
          <p:nvPr>
            <p:ph type="title"/>
          </p:nvPr>
        </p:nvSpPr>
        <p:spPr/>
        <p:txBody>
          <a:bodyPr/>
          <a:lstStyle/>
          <a:p>
            <a:r>
              <a:rPr lang="fr-FR" dirty="0"/>
              <a:t>JSON vs XML</a:t>
            </a:r>
            <a:endParaRPr lang="en-US" dirty="0"/>
          </a:p>
        </p:txBody>
      </p:sp>
      <p:sp>
        <p:nvSpPr>
          <p:cNvPr id="3" name="Espace réservé du contenu 2">
            <a:extLst>
              <a:ext uri="{FF2B5EF4-FFF2-40B4-BE49-F238E27FC236}">
                <a16:creationId xmlns:a16="http://schemas.microsoft.com/office/drawing/2014/main" id="{FA65ECAD-2BEB-49E5-A9C6-1AD9D19A9AD2}"/>
              </a:ext>
            </a:extLst>
          </p:cNvPr>
          <p:cNvSpPr>
            <a:spLocks noGrp="1"/>
          </p:cNvSpPr>
          <p:nvPr>
            <p:ph idx="1"/>
          </p:nvPr>
        </p:nvSpPr>
        <p:spPr>
          <a:xfrm>
            <a:off x="838200" y="1825625"/>
            <a:ext cx="6596466" cy="4351338"/>
          </a:xfrm>
        </p:spPr>
        <p:txBody>
          <a:bodyPr>
            <a:normAutofit/>
          </a:bodyPr>
          <a:lstStyle/>
          <a:p>
            <a:pPr marL="285750" indent="-285750">
              <a:buFont typeface="Arial" panose="020B0604020202020204" pitchFamily="34" charset="0"/>
              <a:buChar char="•"/>
            </a:pPr>
            <a:r>
              <a:rPr lang="fr-FR" dirty="0"/>
              <a:t>JSON et XML peuvent être utilisés pour recevoir des données à partir d’un serveur Web.
Les exemples JSON et XML suivants définissent tous deux un objet employé, avec un éventail de 3 employés :
Pourquoi JSON est meilleur que XML:</a:t>
            </a:r>
          </a:p>
          <a:p>
            <a:pPr lvl="2"/>
            <a:r>
              <a:rPr lang="fr-FR" dirty="0"/>
              <a:t>XML est beaucoup plus difficile à </a:t>
            </a:r>
            <a:r>
              <a:rPr lang="fr-FR" dirty="0" err="1"/>
              <a:t>parser</a:t>
            </a:r>
            <a:r>
              <a:rPr lang="fr-FR" dirty="0"/>
              <a:t> que JSON</a:t>
            </a:r>
          </a:p>
          <a:p>
            <a:pPr lvl="2"/>
            <a:r>
              <a:rPr lang="fr-FR" dirty="0"/>
              <a:t>JSON est automatiquement traduit en un objet JavaScript prêt à l’emploi.</a:t>
            </a:r>
            <a:endParaRPr lang="en-US" dirty="0"/>
          </a:p>
        </p:txBody>
      </p:sp>
      <p:sp>
        <p:nvSpPr>
          <p:cNvPr id="9" name="Rectangle 8">
            <a:extLst>
              <a:ext uri="{FF2B5EF4-FFF2-40B4-BE49-F238E27FC236}">
                <a16:creationId xmlns:a16="http://schemas.microsoft.com/office/drawing/2014/main" id="{DC3DB90D-D467-49ED-8EE9-3CCEABAEA0B0}"/>
              </a:ext>
            </a:extLst>
          </p:cNvPr>
          <p:cNvSpPr/>
          <p:nvPr/>
        </p:nvSpPr>
        <p:spPr>
          <a:xfrm>
            <a:off x="7434664" y="5014770"/>
            <a:ext cx="4608163" cy="1354217"/>
          </a:xfrm>
          <a:prstGeom prst="rect">
            <a:avLst/>
          </a:prstGeom>
          <a:ln>
            <a:solidFill>
              <a:schemeClr val="accent1"/>
            </a:solidFill>
          </a:ln>
        </p:spPr>
        <p:txBody>
          <a:bodyPr wrap="square">
            <a:spAutoFit/>
          </a:bodyPr>
          <a:lstStyle/>
          <a:p>
            <a:r>
              <a:rPr lang="en-US" sz="1600" dirty="0"/>
              <a:t>{"employees":[</a:t>
            </a:r>
          </a:p>
          <a:p>
            <a:r>
              <a:rPr lang="en-US" sz="1600" dirty="0"/>
              <a:t>  { "</a:t>
            </a:r>
            <a:r>
              <a:rPr lang="en-US" sz="1600" dirty="0" err="1"/>
              <a:t>firstName</a:t>
            </a:r>
            <a:r>
              <a:rPr lang="en-US" sz="1600" dirty="0"/>
              <a:t>":"John", "</a:t>
            </a:r>
            <a:r>
              <a:rPr lang="en-US" sz="1600" dirty="0" err="1"/>
              <a:t>lastName</a:t>
            </a:r>
            <a:r>
              <a:rPr lang="en-US" sz="1600" dirty="0"/>
              <a:t>":"Doe" },</a:t>
            </a:r>
          </a:p>
          <a:p>
            <a:r>
              <a:rPr lang="en-US" sz="1600" dirty="0"/>
              <a:t>  { "</a:t>
            </a:r>
            <a:r>
              <a:rPr lang="en-US" sz="1600" dirty="0" err="1"/>
              <a:t>firstName</a:t>
            </a:r>
            <a:r>
              <a:rPr lang="en-US" sz="1600" dirty="0"/>
              <a:t>":"Anna", "</a:t>
            </a:r>
            <a:r>
              <a:rPr lang="en-US" sz="1600" dirty="0" err="1"/>
              <a:t>lastName</a:t>
            </a:r>
            <a:r>
              <a:rPr lang="en-US" sz="1600" dirty="0"/>
              <a:t>":"Smith" },</a:t>
            </a:r>
          </a:p>
          <a:p>
            <a:r>
              <a:rPr lang="en-US" sz="1600" dirty="0"/>
              <a:t>  { "</a:t>
            </a:r>
            <a:r>
              <a:rPr lang="en-US" sz="1600" dirty="0" err="1"/>
              <a:t>firstName</a:t>
            </a:r>
            <a:r>
              <a:rPr lang="en-US" sz="1600" dirty="0"/>
              <a:t>":"Peter", "</a:t>
            </a:r>
            <a:r>
              <a:rPr lang="en-US" sz="1600" dirty="0" err="1"/>
              <a:t>lastName</a:t>
            </a:r>
            <a:r>
              <a:rPr lang="en-US" sz="1600" dirty="0"/>
              <a:t>":"Jones" }</a:t>
            </a:r>
          </a:p>
          <a:p>
            <a:r>
              <a:rPr lang="en-US" sz="1600" dirty="0"/>
              <a:t>]}</a:t>
            </a:r>
          </a:p>
        </p:txBody>
      </p:sp>
      <p:sp>
        <p:nvSpPr>
          <p:cNvPr id="10" name="Rectangle 9">
            <a:extLst>
              <a:ext uri="{FF2B5EF4-FFF2-40B4-BE49-F238E27FC236}">
                <a16:creationId xmlns:a16="http://schemas.microsoft.com/office/drawing/2014/main" id="{D4B9D2C2-4310-4A53-B708-C32C277C8530}"/>
              </a:ext>
            </a:extLst>
          </p:cNvPr>
          <p:cNvSpPr/>
          <p:nvPr/>
        </p:nvSpPr>
        <p:spPr>
          <a:xfrm>
            <a:off x="7434665" y="1314083"/>
            <a:ext cx="4608163" cy="3662541"/>
          </a:xfrm>
          <a:prstGeom prst="rect">
            <a:avLst/>
          </a:prstGeom>
          <a:ln>
            <a:solidFill>
              <a:schemeClr val="accent1"/>
            </a:solidFill>
          </a:ln>
        </p:spPr>
        <p:txBody>
          <a:bodyPr wrap="square">
            <a:spAutoFit/>
          </a:bodyPr>
          <a:lstStyle/>
          <a:p>
            <a:r>
              <a:rPr lang="en-US" sz="1600" dirty="0"/>
              <a:t>&lt;employees&gt;</a:t>
            </a:r>
          </a:p>
          <a:p>
            <a:r>
              <a:rPr lang="en-US" sz="1600" dirty="0"/>
              <a:t>  &lt;employee&gt;</a:t>
            </a:r>
          </a:p>
          <a:p>
            <a:r>
              <a:rPr lang="en-US" sz="1600" dirty="0"/>
              <a:t>    &lt;</a:t>
            </a:r>
            <a:r>
              <a:rPr lang="en-US" sz="1600" dirty="0" err="1"/>
              <a:t>firstName</a:t>
            </a:r>
            <a:r>
              <a:rPr lang="en-US" sz="1600" dirty="0"/>
              <a:t>&gt;John&lt;/</a:t>
            </a:r>
            <a:r>
              <a:rPr lang="en-US" sz="1600" dirty="0" err="1"/>
              <a:t>firstName</a:t>
            </a:r>
            <a:r>
              <a:rPr lang="en-US" sz="1600" dirty="0"/>
              <a:t>&gt; &lt;</a:t>
            </a:r>
            <a:r>
              <a:rPr lang="en-US" sz="1600" dirty="0" err="1"/>
              <a:t>lastName</a:t>
            </a:r>
            <a:r>
              <a:rPr lang="en-US" sz="1600" dirty="0"/>
              <a:t>&gt;Doe&lt;/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&gt;Anna&lt;/</a:t>
            </a:r>
            <a:r>
              <a:rPr lang="en-US" sz="1600" dirty="0" err="1"/>
              <a:t>firstName</a:t>
            </a:r>
            <a:r>
              <a:rPr lang="en-US" sz="1600" dirty="0"/>
              <a:t>&gt; &lt;</a:t>
            </a:r>
            <a:r>
              <a:rPr lang="en-US" sz="1600" dirty="0" err="1"/>
              <a:t>lastName</a:t>
            </a:r>
            <a:r>
              <a:rPr lang="en-US" sz="1600" dirty="0"/>
              <a:t>&gt;Smith&lt;/</a:t>
            </a:r>
            <a:r>
              <a:rPr lang="en-US" sz="1600" dirty="0" err="1"/>
              <a:t>lastName</a:t>
            </a:r>
            <a:r>
              <a:rPr lang="en-US" sz="1600" dirty="0"/>
              <a:t>&gt;</a:t>
            </a:r>
          </a:p>
          <a:p>
            <a:r>
              <a:rPr lang="en-US" sz="1600" dirty="0"/>
              <a:t>  &lt;/employee&gt;</a:t>
            </a:r>
          </a:p>
          <a:p>
            <a:r>
              <a:rPr lang="en-US" sz="1600" dirty="0"/>
              <a:t>  &lt;employee&gt;</a:t>
            </a:r>
          </a:p>
          <a:p>
            <a:r>
              <a:rPr lang="en-US" sz="1600" dirty="0"/>
              <a:t>    &lt;</a:t>
            </a:r>
            <a:r>
              <a:rPr lang="en-US" sz="1600" dirty="0" err="1"/>
              <a:t>firstName</a:t>
            </a:r>
            <a:r>
              <a:rPr lang="en-US" sz="1600" dirty="0"/>
              <a:t>&gt;Peter&lt;/</a:t>
            </a:r>
            <a:r>
              <a:rPr lang="en-US" sz="1600" dirty="0" err="1"/>
              <a:t>firstName</a:t>
            </a:r>
            <a:r>
              <a:rPr lang="en-US" sz="1600" dirty="0"/>
              <a:t>&gt; &lt;</a:t>
            </a:r>
            <a:r>
              <a:rPr lang="en-US" sz="1600" dirty="0" err="1"/>
              <a:t>lastName</a:t>
            </a:r>
            <a:r>
              <a:rPr lang="en-US" sz="1600" dirty="0"/>
              <a:t>&gt;Jones&lt;/</a:t>
            </a:r>
            <a:r>
              <a:rPr lang="en-US" sz="1600" dirty="0" err="1"/>
              <a:t>lastName</a:t>
            </a:r>
            <a:r>
              <a:rPr lang="en-US" sz="1600" dirty="0"/>
              <a:t>&gt;</a:t>
            </a:r>
          </a:p>
          <a:p>
            <a:r>
              <a:rPr lang="en-US" sz="1600" dirty="0"/>
              <a:t>  &lt;/employee&gt;</a:t>
            </a:r>
          </a:p>
          <a:p>
            <a:r>
              <a:rPr lang="en-US" sz="1600" dirty="0"/>
              <a:t>&lt;/employees&gt;</a:t>
            </a:r>
          </a:p>
        </p:txBody>
      </p:sp>
      <p:sp>
        <p:nvSpPr>
          <p:cNvPr id="4" name="Espace réservé de la date 3">
            <a:extLst>
              <a:ext uri="{FF2B5EF4-FFF2-40B4-BE49-F238E27FC236}">
                <a16:creationId xmlns:a16="http://schemas.microsoft.com/office/drawing/2014/main" id="{C3B7BD9F-396E-4E7A-881B-1C68DBD4EF90}"/>
              </a:ext>
            </a:extLst>
          </p:cNvPr>
          <p:cNvSpPr>
            <a:spLocks noGrp="1"/>
          </p:cNvSpPr>
          <p:nvPr>
            <p:ph type="dt" sz="half" idx="10"/>
          </p:nvPr>
        </p:nvSpPr>
        <p:spPr/>
        <p:txBody>
          <a:bodyPr/>
          <a:lstStyle/>
          <a:p>
            <a:fld id="{9055B1A3-C03E-4B98-B128-411C4D9930E4}" type="datetime1">
              <a:rPr lang="fr-FR" smtClean="0"/>
              <a:t>20/01/2021</a:t>
            </a:fld>
            <a:endParaRPr lang="fr-FR"/>
          </a:p>
        </p:txBody>
      </p:sp>
      <p:sp>
        <p:nvSpPr>
          <p:cNvPr id="5" name="Espace réservé du pied de page 4">
            <a:extLst>
              <a:ext uri="{FF2B5EF4-FFF2-40B4-BE49-F238E27FC236}">
                <a16:creationId xmlns:a16="http://schemas.microsoft.com/office/drawing/2014/main" id="{48CB5EFF-344C-4C25-817D-14F4C42853F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3CF177E-1154-4612-A362-71548CD8D727}"/>
              </a:ext>
            </a:extLst>
          </p:cNvPr>
          <p:cNvSpPr>
            <a:spLocks noGrp="1"/>
          </p:cNvSpPr>
          <p:nvPr>
            <p:ph type="sldNum" sz="quarter" idx="12"/>
          </p:nvPr>
        </p:nvSpPr>
        <p:spPr/>
        <p:txBody>
          <a:bodyPr/>
          <a:lstStyle/>
          <a:p>
            <a:fld id="{8FDE5FCB-0159-4F81-83AE-67C33C270F12}" type="slidenum">
              <a:rPr lang="fr-FR" smtClean="0"/>
              <a:t>190</a:t>
            </a:fld>
            <a:endParaRPr lang="fr-FR"/>
          </a:p>
        </p:txBody>
      </p:sp>
    </p:spTree>
    <p:extLst>
      <p:ext uri="{BB962C8B-B14F-4D97-AF65-F5344CB8AC3E}">
        <p14:creationId xmlns:p14="http://schemas.microsoft.com/office/powerpoint/2010/main" val="183760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9F8E-9FA1-465D-AAA5-86EF8A372859}"/>
              </a:ext>
            </a:extLst>
          </p:cNvPr>
          <p:cNvSpPr>
            <a:spLocks noGrp="1"/>
          </p:cNvSpPr>
          <p:nvPr>
            <p:ph type="title"/>
          </p:nvPr>
        </p:nvSpPr>
        <p:spPr/>
        <p:txBody>
          <a:bodyPr/>
          <a:lstStyle/>
          <a:p>
            <a:r>
              <a:rPr lang="en-US" dirty="0"/>
              <a:t>JSON et JavaScript</a:t>
            </a:r>
          </a:p>
        </p:txBody>
      </p:sp>
      <p:sp>
        <p:nvSpPr>
          <p:cNvPr id="3" name="Espace réservé du contenu 2">
            <a:extLst>
              <a:ext uri="{FF2B5EF4-FFF2-40B4-BE49-F238E27FC236}">
                <a16:creationId xmlns:a16="http://schemas.microsoft.com/office/drawing/2014/main" id="{3C3DCFD5-C50C-4DCC-ACEA-088B1E1677FC}"/>
              </a:ext>
            </a:extLst>
          </p:cNvPr>
          <p:cNvSpPr>
            <a:spLocks noGrp="1"/>
          </p:cNvSpPr>
          <p:nvPr>
            <p:ph sz="quarter" idx="10"/>
          </p:nvPr>
        </p:nvSpPr>
        <p:spPr>
          <a:xfrm>
            <a:off x="539495" y="1435607"/>
            <a:ext cx="9199591" cy="4521841"/>
          </a:xfrm>
        </p:spPr>
        <p:txBody>
          <a:bodyPr>
            <a:normAutofit fontScale="92500" lnSpcReduction="10000"/>
          </a:bodyPr>
          <a:lstStyle/>
          <a:p>
            <a:r>
              <a:rPr lang="fr-FR" sz="1600" dirty="0"/>
              <a:t>JavaScript Object Notation</a:t>
            </a:r>
          </a:p>
          <a:p>
            <a:pPr marL="285750" indent="-285750">
              <a:buFont typeface="Arial" panose="020B0604020202020204" pitchFamily="34" charset="0"/>
              <a:buChar char="•"/>
            </a:pPr>
            <a:r>
              <a:rPr lang="fr-FR" sz="1600" dirty="0"/>
              <a:t>Un format de représentation des données</a:t>
            </a:r>
          </a:p>
          <a:p>
            <a:r>
              <a:rPr lang="fr-FR" sz="1600" dirty="0"/>
              <a:t>Très utilisé pour faire des échanges de données entre les API </a:t>
            </a:r>
          </a:p>
          <a:p>
            <a:pPr marL="285750" indent="-285750">
              <a:buFont typeface="Arial" panose="020B0604020202020204" pitchFamily="34" charset="0"/>
              <a:buChar char="•"/>
            </a:pPr>
            <a:r>
              <a:rPr lang="fr-FR" sz="1600" dirty="0"/>
              <a:t>Transmettre des configurations, </a:t>
            </a:r>
          </a:p>
          <a:p>
            <a:pPr marL="285750" indent="-285750">
              <a:buFont typeface="Arial" panose="020B0604020202020204" pitchFamily="34" charset="0"/>
              <a:buChar char="•"/>
            </a:pPr>
            <a:r>
              <a:rPr lang="fr-FR" sz="1600" dirty="0"/>
              <a:t>Echanger les données sur le Web, </a:t>
            </a:r>
          </a:p>
          <a:p>
            <a:pPr marL="285750" indent="-285750">
              <a:buFont typeface="Arial" panose="020B0604020202020204" pitchFamily="34" charset="0"/>
              <a:buChar char="•"/>
            </a:pPr>
            <a:r>
              <a:rPr lang="fr-FR" sz="1600" dirty="0"/>
              <a:t>Enregistrer les avancées dans un jeux, etc. </a:t>
            </a:r>
          </a:p>
          <a:p>
            <a:pPr marL="285750" indent="-285750">
              <a:buFont typeface="Arial" panose="020B0604020202020204" pitchFamily="34" charset="0"/>
              <a:buChar char="•"/>
            </a:pPr>
            <a:endParaRPr lang="fr-FR" sz="1600" dirty="0"/>
          </a:p>
          <a:p>
            <a:r>
              <a:rPr lang="fr-FR" sz="1600" dirty="0"/>
              <a:t>Très léger et plus facile à comprendre que les notations XML qui ont trop de balises ouvrantes/fermantes</a:t>
            </a:r>
          </a:p>
          <a:p>
            <a:r>
              <a:rPr lang="fr-FR" sz="1600" dirty="0"/>
              <a:t>C’est un super-set de JavaScript qui offre le mêmes types de base de </a:t>
            </a:r>
            <a:r>
              <a:rPr lang="fr-FR" sz="1600" dirty="0" err="1"/>
              <a:t>JavaSript</a:t>
            </a:r>
            <a:endParaRPr lang="fr-FR" sz="1600" dirty="0"/>
          </a:p>
          <a:p>
            <a:pPr marL="285750" indent="-285750">
              <a:buFont typeface="Arial" panose="020B0604020202020204" pitchFamily="34" charset="0"/>
              <a:buChar char="•"/>
            </a:pPr>
            <a:r>
              <a:rPr lang="fr-FR" sz="1600" dirty="0"/>
              <a:t>Les Types sous JSON: String, </a:t>
            </a:r>
            <a:r>
              <a:rPr lang="fr-FR" sz="1600" dirty="0" err="1"/>
              <a:t>numer</a:t>
            </a:r>
            <a:r>
              <a:rPr lang="fr-FR" sz="1600" dirty="0"/>
              <a:t>, Boolean, </a:t>
            </a:r>
            <a:r>
              <a:rPr lang="fr-FR" sz="1600" dirty="0" err="1"/>
              <a:t>null</a:t>
            </a:r>
            <a:r>
              <a:rPr lang="fr-FR" sz="1600" dirty="0"/>
              <a:t>, </a:t>
            </a:r>
            <a:r>
              <a:rPr lang="fr-FR" sz="1600" dirty="0" err="1"/>
              <a:t>Array</a:t>
            </a:r>
            <a:r>
              <a:rPr lang="fr-FR" sz="1600" dirty="0"/>
              <a:t>, Object</a:t>
            </a:r>
          </a:p>
          <a:p>
            <a:pPr marL="285750" indent="-285750">
              <a:buFont typeface="Arial" panose="020B0604020202020204" pitchFamily="34" charset="0"/>
              <a:buChar char="•"/>
            </a:pPr>
            <a:endParaRPr lang="fr-FR" sz="1600" dirty="0"/>
          </a:p>
          <a:p>
            <a:r>
              <a:rPr lang="fr-FR" sz="1600" dirty="0"/>
              <a:t>Tout ce qu’on a faire, c’est de créer un </a:t>
            </a:r>
            <a:r>
              <a:rPr lang="fr-FR" sz="1600" b="1" dirty="0" err="1">
                <a:solidFill>
                  <a:srgbClr val="0070C0"/>
                </a:solidFill>
              </a:rPr>
              <a:t>fichier.json</a:t>
            </a:r>
            <a:r>
              <a:rPr lang="fr-FR" sz="1600" b="1" dirty="0">
                <a:solidFill>
                  <a:srgbClr val="0070C0"/>
                </a:solidFill>
              </a:rPr>
              <a:t> </a:t>
            </a:r>
            <a:r>
              <a:rPr lang="fr-FR" sz="1600" dirty="0"/>
              <a:t>qui contient soit un objet ou un tableau à la racine pour servir de conteneur pour les reste des données</a:t>
            </a:r>
          </a:p>
          <a:p>
            <a:endParaRPr lang="fr-FR" sz="1600" dirty="0"/>
          </a:p>
        </p:txBody>
      </p:sp>
      <p:sp>
        <p:nvSpPr>
          <p:cNvPr id="4" name="Espace réservé de la date 3">
            <a:extLst>
              <a:ext uri="{FF2B5EF4-FFF2-40B4-BE49-F238E27FC236}">
                <a16:creationId xmlns:a16="http://schemas.microsoft.com/office/drawing/2014/main" id="{9440D5B4-0795-454F-A582-BCFC24DEB573}"/>
              </a:ext>
            </a:extLst>
          </p:cNvPr>
          <p:cNvSpPr>
            <a:spLocks noGrp="1"/>
          </p:cNvSpPr>
          <p:nvPr>
            <p:ph type="dt" sz="half" idx="2"/>
          </p:nvPr>
        </p:nvSpPr>
        <p:spPr/>
        <p:txBody>
          <a:bodyPr/>
          <a:lstStyle/>
          <a:p>
            <a:pPr rtl="0"/>
            <a:fld id="{B6A2222A-A210-4B99-A741-12CB91FA068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AC27ECA-8E25-4EA7-8A1F-8EA0C2813B1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EC3DE1B-575D-4875-929C-389A39079A90}"/>
              </a:ext>
            </a:extLst>
          </p:cNvPr>
          <p:cNvSpPr>
            <a:spLocks noGrp="1"/>
          </p:cNvSpPr>
          <p:nvPr>
            <p:ph type="sldNum" sz="quarter" idx="4"/>
          </p:nvPr>
        </p:nvSpPr>
        <p:spPr/>
        <p:txBody>
          <a:bodyPr/>
          <a:lstStyle/>
          <a:p>
            <a:pPr rtl="0"/>
            <a:fld id="{9860EDB8-5305-433F-BE41-D7A86D811DB3}" type="slidenum">
              <a:rPr lang="fr-FR" noProof="0" smtClean="0"/>
              <a:pPr rtl="0"/>
              <a:t>191</a:t>
            </a:fld>
            <a:endParaRPr lang="fr-FR" noProof="0" dirty="0"/>
          </a:p>
        </p:txBody>
      </p:sp>
      <p:pic>
        <p:nvPicPr>
          <p:cNvPr id="7" name="Image 6">
            <a:extLst>
              <a:ext uri="{FF2B5EF4-FFF2-40B4-BE49-F238E27FC236}">
                <a16:creationId xmlns:a16="http://schemas.microsoft.com/office/drawing/2014/main" id="{5A7761AE-3E87-4D27-82AF-3499044205AC}"/>
              </a:ext>
            </a:extLst>
          </p:cNvPr>
          <p:cNvPicPr>
            <a:picLocks noChangeAspect="1"/>
          </p:cNvPicPr>
          <p:nvPr/>
        </p:nvPicPr>
        <p:blipFill>
          <a:blip r:embed="rId2"/>
          <a:stretch>
            <a:fillRect/>
          </a:stretch>
        </p:blipFill>
        <p:spPr>
          <a:xfrm>
            <a:off x="6792683" y="1334640"/>
            <a:ext cx="4711656" cy="1993393"/>
          </a:xfrm>
          <a:prstGeom prst="rect">
            <a:avLst/>
          </a:prstGeom>
        </p:spPr>
      </p:pic>
      <p:pic>
        <p:nvPicPr>
          <p:cNvPr id="8" name="Image 7">
            <a:extLst>
              <a:ext uri="{FF2B5EF4-FFF2-40B4-BE49-F238E27FC236}">
                <a16:creationId xmlns:a16="http://schemas.microsoft.com/office/drawing/2014/main" id="{51C846D5-DF64-4E1F-B161-8DE6A6B7B90E}"/>
              </a:ext>
            </a:extLst>
          </p:cNvPr>
          <p:cNvPicPr>
            <a:picLocks noChangeAspect="1"/>
          </p:cNvPicPr>
          <p:nvPr/>
        </p:nvPicPr>
        <p:blipFill>
          <a:blip r:embed="rId3"/>
          <a:stretch>
            <a:fillRect/>
          </a:stretch>
        </p:blipFill>
        <p:spPr>
          <a:xfrm>
            <a:off x="9463314" y="3590073"/>
            <a:ext cx="2041025" cy="1407603"/>
          </a:xfrm>
          <a:prstGeom prst="rect">
            <a:avLst/>
          </a:prstGeom>
        </p:spPr>
      </p:pic>
    </p:spTree>
    <p:extLst>
      <p:ext uri="{BB962C8B-B14F-4D97-AF65-F5344CB8AC3E}">
        <p14:creationId xmlns:p14="http://schemas.microsoft.com/office/powerpoint/2010/main" val="340905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0AAB33-27C1-4B52-BA47-EDD905AC741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0195339-3601-4953-8D4A-22210AF5CBB4}"/>
              </a:ext>
            </a:extLst>
          </p:cNvPr>
          <p:cNvSpPr>
            <a:spLocks noGrp="1"/>
          </p:cNvSpPr>
          <p:nvPr>
            <p:ph sz="quarter" idx="10"/>
          </p:nvPr>
        </p:nvSpPr>
        <p:spPr>
          <a:xfrm>
            <a:off x="539497" y="1435607"/>
            <a:ext cx="6775704" cy="4521841"/>
          </a:xfrm>
        </p:spPr>
        <p:txBody>
          <a:bodyPr>
            <a:normAutofit fontScale="92500" lnSpcReduction="10000"/>
          </a:bodyPr>
          <a:lstStyle/>
          <a:p>
            <a:r>
              <a:rPr lang="fr-FR" sz="1600" dirty="0"/>
              <a:t>On peut bien sûr avoir des sous objet et des sous-tableaux dans notre structure JSON, par exemple:</a:t>
            </a:r>
          </a:p>
          <a:p>
            <a:pPr marL="285750" indent="-285750">
              <a:buFont typeface="Arial" panose="020B0604020202020204" pitchFamily="34" charset="0"/>
              <a:buChar char="•"/>
            </a:pPr>
            <a:r>
              <a:rPr lang="fr-FR" sz="1600" dirty="0"/>
              <a:t>un objet nommé Personne, </a:t>
            </a:r>
          </a:p>
          <a:p>
            <a:pPr marL="285750" indent="-285750">
              <a:buFont typeface="Arial" panose="020B0604020202020204" pitchFamily="34" charset="0"/>
              <a:buChar char="•"/>
            </a:pPr>
            <a:r>
              <a:rPr lang="fr-FR" sz="1600" dirty="0"/>
              <a:t>une liste d’amis sous la clés "</a:t>
            </a:r>
            <a:r>
              <a:rPr lang="fr-FR" sz="1600" dirty="0" err="1"/>
              <a:t>freinds</a:t>
            </a:r>
            <a:r>
              <a:rPr lang="fr-FR" sz="1600" dirty="0"/>
              <a:t>" , etc.</a:t>
            </a:r>
          </a:p>
          <a:p>
            <a:endParaRPr lang="fr-FR" sz="1600" dirty="0"/>
          </a:p>
          <a:p>
            <a:r>
              <a:rPr lang="fr-FR" sz="1600" dirty="0"/>
              <a:t>Presque tout langage de programmation actuellement est capable de “</a:t>
            </a:r>
            <a:r>
              <a:rPr lang="fr-FR" sz="1600" b="1" dirty="0" err="1">
                <a:solidFill>
                  <a:srgbClr val="0070C0"/>
                </a:solidFill>
              </a:rPr>
              <a:t>parser</a:t>
            </a:r>
            <a:r>
              <a:rPr lang="fr-FR" sz="1600" dirty="0"/>
              <a:t>” ses Objets dans le format JSON</a:t>
            </a:r>
          </a:p>
          <a:p>
            <a:endParaRPr lang="fr-FR" sz="1600" dirty="0"/>
          </a:p>
          <a:p>
            <a:r>
              <a:rPr lang="fr-FR" sz="1600" dirty="0" err="1"/>
              <a:t>Parsing</a:t>
            </a:r>
            <a:r>
              <a:rPr lang="fr-FR" sz="1600" dirty="0"/>
              <a:t> des fichiers JSON sous JavaScript</a:t>
            </a:r>
          </a:p>
          <a:p>
            <a:pPr marL="285750" indent="-285750">
              <a:buFont typeface="Arial" panose="020B0604020202020204" pitchFamily="34" charset="0"/>
              <a:buChar char="•"/>
            </a:pPr>
            <a:r>
              <a:rPr lang="fr-FR" sz="1600" dirty="0"/>
              <a:t>JSON accepte le fait d’avoir des valeurs différentes pour les mêmes clés </a:t>
            </a:r>
          </a:p>
          <a:p>
            <a:pPr marL="285750" indent="-285750">
              <a:buFont typeface="Arial" panose="020B0604020202020204" pitchFamily="34" charset="0"/>
              <a:buChar char="•"/>
            </a:pPr>
            <a:r>
              <a:rPr lang="fr-FR" sz="1600" dirty="0"/>
              <a:t>Sous JavaScript, il n’est pas obligatoire d’avoir des doubles-cotes pour les nom de clés</a:t>
            </a:r>
          </a:p>
          <a:p>
            <a:pPr marL="285750" indent="-285750">
              <a:buFont typeface="Arial" panose="020B0604020202020204" pitchFamily="34" charset="0"/>
              <a:buChar char="•"/>
            </a:pPr>
            <a:r>
              <a:rPr lang="fr-FR" sz="1600" dirty="0"/>
              <a:t>Sous JSON, elles sont obligatoires</a:t>
            </a:r>
          </a:p>
          <a:p>
            <a:endParaRPr lang="fr-FR" sz="1600" dirty="0"/>
          </a:p>
          <a:p>
            <a:endParaRPr lang="fr-FR" sz="1600" dirty="0"/>
          </a:p>
          <a:p>
            <a:endParaRPr lang="fr-FR" sz="1600" dirty="0"/>
          </a:p>
        </p:txBody>
      </p:sp>
      <p:sp>
        <p:nvSpPr>
          <p:cNvPr id="4" name="Espace réservé de la date 3">
            <a:extLst>
              <a:ext uri="{FF2B5EF4-FFF2-40B4-BE49-F238E27FC236}">
                <a16:creationId xmlns:a16="http://schemas.microsoft.com/office/drawing/2014/main" id="{06B2B40F-FB49-43D2-B966-42C4887FA2A4}"/>
              </a:ext>
            </a:extLst>
          </p:cNvPr>
          <p:cNvSpPr>
            <a:spLocks noGrp="1"/>
          </p:cNvSpPr>
          <p:nvPr>
            <p:ph type="dt" sz="half" idx="2"/>
          </p:nvPr>
        </p:nvSpPr>
        <p:spPr/>
        <p:txBody>
          <a:bodyPr/>
          <a:lstStyle/>
          <a:p>
            <a:pPr rtl="0"/>
            <a:fld id="{A57E10DF-B8CC-480B-8029-B9660505DAD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F4CCE92-473E-4A60-87FC-12F9F2D2F66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068641B-8A73-4614-B80A-0F6317E986BB}"/>
              </a:ext>
            </a:extLst>
          </p:cNvPr>
          <p:cNvSpPr>
            <a:spLocks noGrp="1"/>
          </p:cNvSpPr>
          <p:nvPr>
            <p:ph type="sldNum" sz="quarter" idx="4"/>
          </p:nvPr>
        </p:nvSpPr>
        <p:spPr/>
        <p:txBody>
          <a:bodyPr/>
          <a:lstStyle/>
          <a:p>
            <a:pPr rtl="0"/>
            <a:fld id="{9860EDB8-5305-433F-BE41-D7A86D811DB3}" type="slidenum">
              <a:rPr lang="fr-FR" noProof="0" smtClean="0"/>
              <a:pPr rtl="0"/>
              <a:t>192</a:t>
            </a:fld>
            <a:endParaRPr lang="fr-FR" noProof="0" dirty="0"/>
          </a:p>
        </p:txBody>
      </p:sp>
      <p:pic>
        <p:nvPicPr>
          <p:cNvPr id="7" name="Image 6">
            <a:extLst>
              <a:ext uri="{FF2B5EF4-FFF2-40B4-BE49-F238E27FC236}">
                <a16:creationId xmlns:a16="http://schemas.microsoft.com/office/drawing/2014/main" id="{1CC848F3-8DB7-4BA0-A0C2-0F40A51CFAA3}"/>
              </a:ext>
            </a:extLst>
          </p:cNvPr>
          <p:cNvPicPr>
            <a:picLocks noChangeAspect="1"/>
          </p:cNvPicPr>
          <p:nvPr/>
        </p:nvPicPr>
        <p:blipFill>
          <a:blip r:embed="rId2"/>
          <a:stretch>
            <a:fillRect/>
          </a:stretch>
        </p:blipFill>
        <p:spPr>
          <a:xfrm>
            <a:off x="7104372" y="1595896"/>
            <a:ext cx="4827679" cy="3208331"/>
          </a:xfrm>
          <a:prstGeom prst="rect">
            <a:avLst/>
          </a:prstGeom>
        </p:spPr>
      </p:pic>
    </p:spTree>
    <p:extLst>
      <p:ext uri="{BB962C8B-B14F-4D97-AF65-F5344CB8AC3E}">
        <p14:creationId xmlns:p14="http://schemas.microsoft.com/office/powerpoint/2010/main" val="144230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9C77D874-C89A-421A-91D7-868497D032ED}"/>
              </a:ext>
            </a:extLst>
          </p:cNvPr>
          <p:cNvSpPr>
            <a:spLocks noGrp="1"/>
          </p:cNvSpPr>
          <p:nvPr>
            <p:ph type="title"/>
          </p:nvPr>
        </p:nvSpPr>
        <p:spPr/>
        <p:txBody>
          <a:bodyPr/>
          <a:lstStyle/>
          <a:p>
            <a:endParaRPr lang="en-US"/>
          </a:p>
        </p:txBody>
      </p:sp>
      <p:sp>
        <p:nvSpPr>
          <p:cNvPr id="14" name="Espace réservé du contenu 13">
            <a:extLst>
              <a:ext uri="{FF2B5EF4-FFF2-40B4-BE49-F238E27FC236}">
                <a16:creationId xmlns:a16="http://schemas.microsoft.com/office/drawing/2014/main" id="{ACED7C13-1167-4C23-B7A0-D487C400C0D9}"/>
              </a:ext>
            </a:extLst>
          </p:cNvPr>
          <p:cNvSpPr>
            <a:spLocks noGrp="1"/>
          </p:cNvSpPr>
          <p:nvPr>
            <p:ph sz="quarter" idx="10"/>
          </p:nvPr>
        </p:nvSpPr>
        <p:spPr/>
        <p:txBody>
          <a:bodyPr>
            <a:normAutofit/>
          </a:bodyPr>
          <a:lstStyle/>
          <a:p>
            <a:r>
              <a:rPr lang="en-US" sz="1600" dirty="0" err="1"/>
              <a:t>Devinez</a:t>
            </a:r>
            <a:r>
              <a:rPr lang="en-US" sz="1600" dirty="0"/>
              <a:t> les </a:t>
            </a:r>
            <a:r>
              <a:rPr lang="en-US" sz="1600" dirty="0" err="1"/>
              <a:t>résultats</a:t>
            </a:r>
            <a:endParaRPr lang="en-US" sz="1600" dirty="0"/>
          </a:p>
        </p:txBody>
      </p:sp>
      <p:sp>
        <p:nvSpPr>
          <p:cNvPr id="4" name="Espace réservé de la date 3">
            <a:extLst>
              <a:ext uri="{FF2B5EF4-FFF2-40B4-BE49-F238E27FC236}">
                <a16:creationId xmlns:a16="http://schemas.microsoft.com/office/drawing/2014/main" id="{D935987F-E482-4D4C-91A4-CE5EBC7630C2}"/>
              </a:ext>
            </a:extLst>
          </p:cNvPr>
          <p:cNvSpPr>
            <a:spLocks noGrp="1"/>
          </p:cNvSpPr>
          <p:nvPr>
            <p:ph type="dt" sz="half" idx="2"/>
          </p:nvPr>
        </p:nvSpPr>
        <p:spPr/>
        <p:txBody>
          <a:bodyPr/>
          <a:lstStyle/>
          <a:p>
            <a:fld id="{B4A25CFA-D339-47FF-9B53-81296D7F964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CC10435-008F-45A3-9677-19D02E46F298}"/>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7838175-A843-46D8-8515-4D760FC54AFE}"/>
              </a:ext>
            </a:extLst>
          </p:cNvPr>
          <p:cNvSpPr>
            <a:spLocks noGrp="1"/>
          </p:cNvSpPr>
          <p:nvPr>
            <p:ph type="sldNum" sz="quarter" idx="4"/>
          </p:nvPr>
        </p:nvSpPr>
        <p:spPr/>
        <p:txBody>
          <a:bodyPr/>
          <a:lstStyle/>
          <a:p>
            <a:fld id="{9860EDB8-5305-433F-BE41-D7A86D811DB3}" type="slidenum">
              <a:rPr lang="fr-FR" noProof="0" smtClean="0"/>
              <a:pPr/>
              <a:t>193</a:t>
            </a:fld>
            <a:endParaRPr lang="fr-FR" noProof="0" dirty="0"/>
          </a:p>
        </p:txBody>
      </p:sp>
      <p:sp>
        <p:nvSpPr>
          <p:cNvPr id="8" name="Rectangle 7">
            <a:extLst>
              <a:ext uri="{FF2B5EF4-FFF2-40B4-BE49-F238E27FC236}">
                <a16:creationId xmlns:a16="http://schemas.microsoft.com/office/drawing/2014/main" id="{F4341ECC-84FD-4DA6-95F4-AA1C0B953476}"/>
              </a:ext>
            </a:extLst>
          </p:cNvPr>
          <p:cNvSpPr/>
          <p:nvPr/>
        </p:nvSpPr>
        <p:spPr>
          <a:xfrm>
            <a:off x="7121025" y="1435607"/>
            <a:ext cx="4383314"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let formation = </a:t>
            </a:r>
          </a:p>
          <a:p>
            <a:r>
              <a:rPr lang="fr-FR" dirty="0"/>
              <a:t>[</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"Bassem Seddik"</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10</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"ORSYS"</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9.5</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"nom"</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"Autre formateur"</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nombreFormes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13</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"centre"</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null</a:t>
            </a:r>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"qualité"</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9</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    }</a:t>
            </a:r>
          </a:p>
          <a:p>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5A7B0458-E0C4-4D29-A758-FB91BF00B783}"/>
              </a:ext>
            </a:extLst>
          </p:cNvPr>
          <p:cNvSpPr/>
          <p:nvPr/>
        </p:nvSpPr>
        <p:spPr>
          <a:xfrm>
            <a:off x="521207" y="2088750"/>
            <a:ext cx="6371771"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1</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console.log(</a:t>
            </a:r>
            <a:r>
              <a:rPr lang="fr-FR" dirty="0" err="1">
                <a:solidFill>
                  <a:srgbClr val="000000"/>
                </a:solidFill>
                <a:latin typeface="Consolas" panose="020B0609020204030204" pitchFamily="49" charset="0"/>
              </a:rPr>
              <a:t>JSON.parse</a:t>
            </a:r>
            <a:r>
              <a:rPr lang="fr-FR" dirty="0">
                <a:solidFill>
                  <a:srgbClr val="000000"/>
                </a:solidFill>
                <a:latin typeface="Consolas" panose="020B0609020204030204" pitchFamily="49" charset="0"/>
              </a:rPr>
              <a:t>(formation)[</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"nom"</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415576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0FEA95-F6D7-4A74-ABC0-17F697BE9CCA}"/>
              </a:ext>
            </a:extLst>
          </p:cNvPr>
          <p:cNvSpPr>
            <a:spLocks noGrp="1"/>
          </p:cNvSpPr>
          <p:nvPr>
            <p:ph type="title"/>
          </p:nvPr>
        </p:nvSpPr>
        <p:spPr/>
        <p:txBody>
          <a:bodyPr>
            <a:normAutofit fontScale="90000"/>
          </a:bodyPr>
          <a:lstStyle/>
          <a:p>
            <a:r>
              <a:rPr lang="fr-FR" dirty="0"/>
              <a:t>Implémentation des parseurs XML chez Microsoft IE et les autres : variantes entre les navigateurs</a:t>
            </a:r>
            <a:r>
              <a:rPr lang="fr-FR" sz="1600" b="1" dirty="0"/>
              <a:t> </a:t>
            </a:r>
            <a:r>
              <a:rPr lang="en-US" sz="1800" dirty="0"/>
              <a:t>(</a:t>
            </a:r>
            <a:r>
              <a:rPr lang="en-US" sz="1800" dirty="0">
                <a:hlinkClick r:id="rId2"/>
              </a:rPr>
              <a:t>Ref</a:t>
            </a:r>
            <a:r>
              <a:rPr lang="en-US" sz="1800" dirty="0"/>
              <a:t>)</a:t>
            </a:r>
            <a:endParaRPr lang="en-US" dirty="0"/>
          </a:p>
        </p:txBody>
      </p:sp>
      <p:sp>
        <p:nvSpPr>
          <p:cNvPr id="3" name="Espace réservé du contenu 2">
            <a:extLst>
              <a:ext uri="{FF2B5EF4-FFF2-40B4-BE49-F238E27FC236}">
                <a16:creationId xmlns:a16="http://schemas.microsoft.com/office/drawing/2014/main" id="{4F2450B4-71FF-4BB5-A7BD-51246CAD92EC}"/>
              </a:ext>
            </a:extLst>
          </p:cNvPr>
          <p:cNvSpPr>
            <a:spLocks noGrp="1"/>
          </p:cNvSpPr>
          <p:nvPr>
            <p:ph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AF8E9A44-0741-4960-BA7A-7EFB011C1F9D}"/>
              </a:ext>
            </a:extLst>
          </p:cNvPr>
          <p:cNvSpPr>
            <a:spLocks noGrp="1"/>
          </p:cNvSpPr>
          <p:nvPr>
            <p:ph type="dt" sz="half" idx="2"/>
          </p:nvPr>
        </p:nvSpPr>
        <p:spPr/>
        <p:txBody>
          <a:bodyPr/>
          <a:lstStyle/>
          <a:p>
            <a:pPr rtl="0"/>
            <a:fld id="{2EFC4F52-87FC-4218-B414-067C197176A2}"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27B3CAD-2835-435D-8106-E1A28CB8DE5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DA715E4-25B5-4D89-9F55-56E8248A8964}"/>
              </a:ext>
            </a:extLst>
          </p:cNvPr>
          <p:cNvSpPr>
            <a:spLocks noGrp="1"/>
          </p:cNvSpPr>
          <p:nvPr>
            <p:ph type="sldNum" sz="quarter" idx="4"/>
          </p:nvPr>
        </p:nvSpPr>
        <p:spPr/>
        <p:txBody>
          <a:bodyPr/>
          <a:lstStyle/>
          <a:p>
            <a:pPr rtl="0"/>
            <a:fld id="{9860EDB8-5305-433F-BE41-D7A86D811DB3}" type="slidenum">
              <a:rPr lang="fr-FR" noProof="0" smtClean="0"/>
              <a:pPr rtl="0"/>
              <a:t>194</a:t>
            </a:fld>
            <a:endParaRPr lang="fr-FR" noProof="0" dirty="0"/>
          </a:p>
        </p:txBody>
      </p:sp>
      <p:pic>
        <p:nvPicPr>
          <p:cNvPr id="9" name="Image 8">
            <a:extLst>
              <a:ext uri="{FF2B5EF4-FFF2-40B4-BE49-F238E27FC236}">
                <a16:creationId xmlns:a16="http://schemas.microsoft.com/office/drawing/2014/main" id="{A56DA71B-6285-453E-BDB1-7E285D465AB1}"/>
              </a:ext>
            </a:extLst>
          </p:cNvPr>
          <p:cNvPicPr>
            <a:picLocks noChangeAspect="1"/>
          </p:cNvPicPr>
          <p:nvPr/>
        </p:nvPicPr>
        <p:blipFill>
          <a:blip r:embed="rId3"/>
          <a:stretch>
            <a:fillRect/>
          </a:stretch>
        </p:blipFill>
        <p:spPr>
          <a:xfrm>
            <a:off x="521207" y="1535344"/>
            <a:ext cx="10964842" cy="16025538"/>
          </a:xfrm>
          <a:prstGeom prst="rect">
            <a:avLst/>
          </a:prstGeom>
        </p:spPr>
      </p:pic>
      <p:sp>
        <p:nvSpPr>
          <p:cNvPr id="10" name="Rectangle 9">
            <a:extLst>
              <a:ext uri="{FF2B5EF4-FFF2-40B4-BE49-F238E27FC236}">
                <a16:creationId xmlns:a16="http://schemas.microsoft.com/office/drawing/2014/main" id="{89C5756E-291E-4223-9071-DF43A6C6574D}"/>
              </a:ext>
            </a:extLst>
          </p:cNvPr>
          <p:cNvSpPr/>
          <p:nvPr/>
        </p:nvSpPr>
        <p:spPr>
          <a:xfrm>
            <a:off x="367876" y="5751072"/>
            <a:ext cx="11271504" cy="515663"/>
          </a:xfrm>
          <a:prstGeom prst="rect">
            <a:avLst/>
          </a:prstGeom>
          <a:noFill/>
          <a:ln w="38100">
            <a:solidFill>
              <a:srgbClr val="007A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9167E-6 3.7037E-7 L 2.29167E-6 -1.59769 " pathEditMode="relative" rAng="0" ptsTypes="AA">
                                      <p:cBhvr>
                                        <p:cTn id="6" dur="10000" fill="hold"/>
                                        <p:tgtEl>
                                          <p:spTgt spid="9"/>
                                        </p:tgtEl>
                                        <p:attrNameLst>
                                          <p:attrName>ppt_x</p:attrName>
                                          <p:attrName>ppt_y</p:attrName>
                                        </p:attrNameLst>
                                      </p:cBhvr>
                                      <p:rCtr x="0" y="-79884"/>
                                    </p:animMotion>
                                  </p:childTnLst>
                                </p:cTn>
                              </p:par>
                            </p:childTnLst>
                          </p:cTn>
                        </p:par>
                        <p:par>
                          <p:cTn id="7" fill="hold">
                            <p:stCondLst>
                              <p:cond delay="10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XML: Introduction</a:t>
            </a:r>
          </a:p>
        </p:txBody>
      </p:sp>
      <p:sp>
        <p:nvSpPr>
          <p:cNvPr id="3" name="Espace réservé du contenu 2"/>
          <p:cNvSpPr>
            <a:spLocks noGrp="1"/>
          </p:cNvSpPr>
          <p:nvPr>
            <p:ph idx="1"/>
          </p:nvPr>
        </p:nvSpPr>
        <p:spPr>
          <a:xfrm>
            <a:off x="539496" y="1435607"/>
            <a:ext cx="7969758" cy="4549549"/>
          </a:xfrm>
        </p:spPr>
        <p:txBody>
          <a:bodyPr>
            <a:normAutofit lnSpcReduction="10000"/>
          </a:bodyPr>
          <a:lstStyle/>
          <a:p>
            <a:pPr>
              <a:lnSpc>
                <a:spcPct val="100000"/>
              </a:lnSpc>
              <a:spcBef>
                <a:spcPts val="600"/>
              </a:spcBef>
            </a:pPr>
            <a:r>
              <a:rPr lang="fr-FR" sz="2000" b="1" dirty="0"/>
              <a:t>XML</a:t>
            </a:r>
            <a:r>
              <a:rPr lang="fr-FR" sz="2000" dirty="0"/>
              <a:t>: </a:t>
            </a:r>
            <a:r>
              <a:rPr lang="fr-FR" sz="2000" dirty="0" err="1"/>
              <a:t>e</a:t>
            </a:r>
            <a:r>
              <a:rPr lang="fr-FR" sz="2000" b="1" dirty="0" err="1"/>
              <a:t>X</a:t>
            </a:r>
            <a:r>
              <a:rPr lang="fr-FR" sz="2000" dirty="0" err="1"/>
              <a:t>tensible</a:t>
            </a:r>
            <a:r>
              <a:rPr lang="fr-FR" sz="2000" dirty="0"/>
              <a:t> </a:t>
            </a:r>
            <a:r>
              <a:rPr lang="fr-FR" sz="2000" b="1" dirty="0" err="1"/>
              <a:t>M</a:t>
            </a:r>
            <a:r>
              <a:rPr lang="fr-FR" sz="2000" dirty="0" err="1"/>
              <a:t>arkup</a:t>
            </a:r>
            <a:r>
              <a:rPr lang="fr-FR" sz="2000" dirty="0"/>
              <a:t> </a:t>
            </a:r>
            <a:r>
              <a:rPr lang="fr-FR" sz="2000" b="1" dirty="0" err="1"/>
              <a:t>L</a:t>
            </a:r>
            <a:r>
              <a:rPr lang="fr-FR" sz="2000" dirty="0" err="1"/>
              <a:t>anguage</a:t>
            </a:r>
            <a:r>
              <a:rPr lang="fr-FR" sz="2000" dirty="0"/>
              <a:t> est </a:t>
            </a:r>
          </a:p>
          <a:p>
            <a:pPr lvl="1">
              <a:lnSpc>
                <a:spcPct val="100000"/>
              </a:lnSpc>
              <a:spcBef>
                <a:spcPts val="600"/>
              </a:spcBef>
            </a:pPr>
            <a:r>
              <a:rPr lang="fr-FR" sz="1800" dirty="0"/>
              <a:t>un </a:t>
            </a:r>
            <a:r>
              <a:rPr lang="fr-FR" sz="1800" b="1" dirty="0"/>
              <a:t>langage</a:t>
            </a:r>
            <a:r>
              <a:rPr lang="fr-FR" sz="1800" dirty="0"/>
              <a:t> informatique de </a:t>
            </a:r>
            <a:r>
              <a:rPr lang="fr-FR" sz="1800" b="1" dirty="0"/>
              <a:t>balisage générique</a:t>
            </a:r>
            <a:endParaRPr lang="fr-FR" sz="1800" dirty="0"/>
          </a:p>
          <a:p>
            <a:pPr lvl="1">
              <a:lnSpc>
                <a:spcPct val="100000"/>
              </a:lnSpc>
              <a:spcBef>
                <a:spcPts val="600"/>
              </a:spcBef>
            </a:pPr>
            <a:r>
              <a:rPr lang="fr-FR" sz="1800" dirty="0"/>
              <a:t>Technologie maintenant âgée de plus de 10 ans</a:t>
            </a:r>
          </a:p>
          <a:p>
            <a:pPr lvl="1">
              <a:lnSpc>
                <a:spcPct val="100000"/>
              </a:lnSpc>
              <a:spcBef>
                <a:spcPts val="600"/>
              </a:spcBef>
            </a:pPr>
            <a:endParaRPr lang="fr-FR" sz="1800" dirty="0"/>
          </a:p>
          <a:p>
            <a:pPr>
              <a:lnSpc>
                <a:spcPct val="100000"/>
              </a:lnSpc>
              <a:spcBef>
                <a:spcPts val="600"/>
              </a:spcBef>
            </a:pPr>
            <a:r>
              <a:rPr lang="fr-FR" sz="2000" b="1" dirty="0"/>
              <a:t>langage de description</a:t>
            </a:r>
            <a:r>
              <a:rPr lang="fr-FR" sz="2000" dirty="0"/>
              <a:t> </a:t>
            </a:r>
          </a:p>
          <a:p>
            <a:pPr lvl="1">
              <a:lnSpc>
                <a:spcPct val="100000"/>
              </a:lnSpc>
              <a:spcBef>
                <a:spcPts val="600"/>
              </a:spcBef>
            </a:pPr>
            <a:r>
              <a:rPr lang="fr-FR" sz="1800" dirty="0"/>
              <a:t>Permet de décrire et structurer un ensemble de données selon des règles et des contraintes prédéfinies</a:t>
            </a:r>
          </a:p>
          <a:p>
            <a:pPr lvl="1">
              <a:lnSpc>
                <a:spcPct val="100000"/>
              </a:lnSpc>
              <a:spcBef>
                <a:spcPts val="600"/>
              </a:spcBef>
            </a:pPr>
            <a:r>
              <a:rPr lang="fr-FR" sz="1800" dirty="0"/>
              <a:t>Exemples</a:t>
            </a:r>
          </a:p>
          <a:p>
            <a:pPr lvl="2">
              <a:lnSpc>
                <a:spcPct val="100000"/>
              </a:lnSpc>
              <a:spcBef>
                <a:spcPts val="600"/>
              </a:spcBef>
            </a:pPr>
            <a:r>
              <a:rPr lang="fr-FR" sz="1800" dirty="0"/>
              <a:t>SGML, </a:t>
            </a:r>
            <a:r>
              <a:rPr lang="fr-FR" sz="1800" b="1" dirty="0"/>
              <a:t>XML</a:t>
            </a:r>
            <a:r>
              <a:rPr lang="fr-FR" sz="1800" dirty="0"/>
              <a:t> et HTML</a:t>
            </a:r>
          </a:p>
          <a:p>
            <a:pPr lvl="2">
              <a:lnSpc>
                <a:spcPct val="100000"/>
              </a:lnSpc>
              <a:spcBef>
                <a:spcPts val="600"/>
              </a:spcBef>
            </a:pPr>
            <a:endParaRPr lang="fr-FR" sz="1800" dirty="0"/>
          </a:p>
          <a:p>
            <a:pPr>
              <a:lnSpc>
                <a:spcPct val="100000"/>
              </a:lnSpc>
              <a:spcBef>
                <a:spcPts val="600"/>
              </a:spcBef>
            </a:pPr>
            <a:r>
              <a:rPr lang="fr-FR" sz="2000" dirty="0"/>
              <a:t>Application</a:t>
            </a:r>
          </a:p>
          <a:p>
            <a:pPr lvl="1">
              <a:lnSpc>
                <a:spcPct val="100000"/>
              </a:lnSpc>
              <a:spcBef>
                <a:spcPts val="600"/>
              </a:spcBef>
            </a:pPr>
            <a:r>
              <a:rPr lang="fr-FR" sz="1800" dirty="0"/>
              <a:t>décrire l'ensemble des livres d'une bibliothèque, </a:t>
            </a:r>
          </a:p>
          <a:p>
            <a:pPr lvl="1">
              <a:lnSpc>
                <a:spcPct val="100000"/>
              </a:lnSpc>
              <a:spcBef>
                <a:spcPts val="600"/>
              </a:spcBef>
            </a:pPr>
            <a:r>
              <a:rPr lang="fr-FR" sz="1800" dirty="0"/>
              <a:t>la liste des chansons d'un CD, </a:t>
            </a:r>
            <a:r>
              <a:rPr lang="fr-FR" sz="1800" dirty="0" err="1"/>
              <a:t>etc</a:t>
            </a:r>
            <a:endParaRPr lang="fr-FR" sz="18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195</a:t>
            </a:fld>
            <a:endParaRPr lang="fr-FR"/>
          </a:p>
        </p:txBody>
      </p:sp>
      <p:sp>
        <p:nvSpPr>
          <p:cNvPr id="6" name="Espace réservé de la date 5">
            <a:extLst>
              <a:ext uri="{FF2B5EF4-FFF2-40B4-BE49-F238E27FC236}">
                <a16:creationId xmlns:a16="http://schemas.microsoft.com/office/drawing/2014/main" id="{C02254FA-6A6E-4E94-8828-8B6B5308EC62}"/>
              </a:ext>
            </a:extLst>
          </p:cNvPr>
          <p:cNvSpPr>
            <a:spLocks noGrp="1"/>
          </p:cNvSpPr>
          <p:nvPr>
            <p:ph type="dt" sz="half" idx="10"/>
          </p:nvPr>
        </p:nvSpPr>
        <p:spPr/>
        <p:txBody>
          <a:bodyPr/>
          <a:lstStyle/>
          <a:p>
            <a:fld id="{00298865-B9B6-4057-8806-31032DC1982E}" type="datetime1">
              <a:rPr lang="fr-FR" smtClean="0"/>
              <a:t>20/01/2021</a:t>
            </a:fld>
            <a:endParaRPr lang="fr-FR"/>
          </a:p>
        </p:txBody>
      </p:sp>
      <p:pic>
        <p:nvPicPr>
          <p:cNvPr id="7" name="Picture 2" descr="XML fr.svg">
            <a:extLst>
              <a:ext uri="{FF2B5EF4-FFF2-40B4-BE49-F238E27FC236}">
                <a16:creationId xmlns:a16="http://schemas.microsoft.com/office/drawing/2014/main" id="{03F7C994-19B5-4B96-A395-CC249A16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254" y="1435607"/>
            <a:ext cx="3143250" cy="3577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en-US" b="1" dirty="0" err="1"/>
              <a:t>langage</a:t>
            </a:r>
            <a:r>
              <a:rPr lang="en-US" b="1" dirty="0"/>
              <a:t> de balisage</a:t>
            </a:r>
          </a:p>
          <a:p>
            <a:pPr lvl="1"/>
            <a:r>
              <a:rPr lang="fr-FR" dirty="0"/>
              <a:t>un langage qui s'écrit grâce à des </a:t>
            </a:r>
            <a:r>
              <a:rPr lang="fr-FR" b="1" dirty="0"/>
              <a:t>balises</a:t>
            </a:r>
            <a:endParaRPr lang="fr-FR" dirty="0"/>
          </a:p>
          <a:p>
            <a:pPr lvl="1"/>
            <a:r>
              <a:rPr lang="fr-FR" dirty="0"/>
              <a:t>permettent de structurer de manière hiérarchisée et organisée les données d'un document</a:t>
            </a:r>
          </a:p>
          <a:p>
            <a:r>
              <a:rPr lang="fr-FR" b="1" dirty="0"/>
              <a:t>Langage générique</a:t>
            </a:r>
          </a:p>
          <a:p>
            <a:pPr lvl="1"/>
            <a:r>
              <a:rPr lang="fr-FR" dirty="0"/>
              <a:t>Nous allons pouvoir créer nos propres balises</a:t>
            </a:r>
          </a:p>
          <a:p>
            <a:pPr lvl="1"/>
            <a:r>
              <a:rPr lang="fr-FR" dirty="0"/>
              <a:t>Nous ne sommes pas obligés d'utiliser un ensemble de balises existantes comme c'est par exemple le cas en HTML</a:t>
            </a:r>
          </a:p>
          <a:p>
            <a:pPr marL="137160" algn="just"/>
            <a:r>
              <a:rPr lang="en-US" dirty="0">
                <a:sym typeface="Wingdings" panose="05000000000000000000" pitchFamily="2" charset="2"/>
              </a:rPr>
              <a:t> </a:t>
            </a:r>
            <a:r>
              <a:rPr lang="fr-FR" i="1" dirty="0"/>
              <a:t>le </a:t>
            </a:r>
            <a:r>
              <a:rPr lang="fr-FR" b="1" i="1" dirty="0"/>
              <a:t>langage XML </a:t>
            </a:r>
            <a:r>
              <a:rPr lang="fr-FR" i="1" dirty="0"/>
              <a:t>est un langage qui permet de décrire des données à l'aide de </a:t>
            </a:r>
            <a:r>
              <a:rPr lang="fr-FR" b="1" i="1" dirty="0"/>
              <a:t>balises</a:t>
            </a:r>
            <a:r>
              <a:rPr lang="fr-FR" i="1" dirty="0"/>
              <a:t> et de règles que l'on peut personnaliser</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196</a:t>
            </a:fld>
            <a:endParaRPr lang="fr-FR"/>
          </a:p>
        </p:txBody>
      </p:sp>
      <p:sp>
        <p:nvSpPr>
          <p:cNvPr id="6" name="Espace réservé de la date 5">
            <a:extLst>
              <a:ext uri="{FF2B5EF4-FFF2-40B4-BE49-F238E27FC236}">
                <a16:creationId xmlns:a16="http://schemas.microsoft.com/office/drawing/2014/main" id="{8E7D0597-BE03-4D4F-9455-F9E25597E86E}"/>
              </a:ext>
            </a:extLst>
          </p:cNvPr>
          <p:cNvSpPr>
            <a:spLocks noGrp="1"/>
          </p:cNvSpPr>
          <p:nvPr>
            <p:ph type="dt" sz="half" idx="10"/>
          </p:nvPr>
        </p:nvSpPr>
        <p:spPr/>
        <p:txBody>
          <a:bodyPr/>
          <a:lstStyle/>
          <a:p>
            <a:fld id="{971478E9-21D3-4455-A5B1-3D801661721B}" type="datetime1">
              <a:rPr lang="fr-FR" smtClean="0"/>
              <a:t>20/01/2021</a:t>
            </a:fld>
            <a:endParaRPr lang="fr-FR"/>
          </a:p>
        </p:txBody>
      </p:sp>
    </p:spTree>
    <p:extLst>
      <p:ext uri="{BB962C8B-B14F-4D97-AF65-F5344CB8AC3E}">
        <p14:creationId xmlns:p14="http://schemas.microsoft.com/office/powerpoint/2010/main" val="277510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 calcmode="lin" valueType="num">
                                      <p:cBhvr additive="base">
                                        <p:cTn id="1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83130" cy="4549549"/>
          </a:xfrm>
        </p:spPr>
        <p:txBody>
          <a:bodyPr/>
          <a:lstStyle/>
          <a:p>
            <a:r>
              <a:rPr lang="fr-FR" dirty="0"/>
              <a:t>La généralisation du XML permet, entre autres:  </a:t>
            </a:r>
          </a:p>
          <a:p>
            <a:pPr lvl="1"/>
            <a:r>
              <a:rPr lang="fr-FR" dirty="0"/>
              <a:t>D'échanger des informations entre diverses applications (ex: SOAP: </a:t>
            </a:r>
            <a:r>
              <a:rPr lang="en-US" i="1" dirty="0"/>
              <a:t>Simple Object Access Protocol</a:t>
            </a:r>
            <a:r>
              <a:rPr lang="fr-FR" dirty="0"/>
              <a:t>)</a:t>
            </a:r>
          </a:p>
          <a:p>
            <a:pPr lvl="2"/>
            <a:r>
              <a:rPr lang="fr-FR" dirty="0"/>
              <a:t>protocole orienté objet bâti sur </a:t>
            </a:r>
            <a:r>
              <a:rPr lang="fr-FR" dirty="0">
                <a:hlinkClick r:id="rId2" tooltip="Extensible markup language"/>
              </a:rPr>
              <a:t>XML</a:t>
            </a:r>
            <a:endParaRPr lang="fr-FR" dirty="0"/>
          </a:p>
          <a:p>
            <a:pPr lvl="2"/>
            <a:r>
              <a:rPr lang="fr-FR" dirty="0"/>
              <a:t>permet la transmission de </a:t>
            </a:r>
            <a:r>
              <a:rPr lang="fr-FR" dirty="0">
                <a:hlinkClick r:id="rId3" tooltip="Message"/>
              </a:rPr>
              <a:t>messages</a:t>
            </a:r>
            <a:r>
              <a:rPr lang="fr-FR" dirty="0"/>
              <a:t> entre objets distants: autorise un objet à invoquer des méthodes d'objets physiquement situés sur un autre </a:t>
            </a:r>
            <a:r>
              <a:rPr lang="fr-FR" dirty="0">
                <a:hlinkClick r:id="rId4" tooltip="Serveur informatique"/>
              </a:rPr>
              <a:t>serveur</a:t>
            </a:r>
            <a:endParaRPr lang="fr-FR" dirty="0"/>
          </a:p>
          <a:p>
            <a:pPr lvl="1"/>
            <a:r>
              <a:rPr lang="fr-FR" dirty="0"/>
              <a:t>De  générer,  à  partir  d'une  seule  source  XML,  des  documents  (HTML  par  exemple)  ayant différents aspects selon l'utilisateur</a:t>
            </a:r>
          </a:p>
          <a:p>
            <a:pPr lvl="1"/>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197</a:t>
            </a:fld>
            <a:endParaRPr lang="fr-FR"/>
          </a:p>
        </p:txBody>
      </p:sp>
      <p:sp>
        <p:nvSpPr>
          <p:cNvPr id="6" name="Espace réservé de la date 5">
            <a:extLst>
              <a:ext uri="{FF2B5EF4-FFF2-40B4-BE49-F238E27FC236}">
                <a16:creationId xmlns:a16="http://schemas.microsoft.com/office/drawing/2014/main" id="{79165BBD-1391-4057-888A-E51AB0A12966}"/>
              </a:ext>
            </a:extLst>
          </p:cNvPr>
          <p:cNvSpPr>
            <a:spLocks noGrp="1"/>
          </p:cNvSpPr>
          <p:nvPr>
            <p:ph type="dt" sz="half" idx="10"/>
          </p:nvPr>
        </p:nvSpPr>
        <p:spPr/>
        <p:txBody>
          <a:bodyPr/>
          <a:lstStyle/>
          <a:p>
            <a:fld id="{8AC1956A-9095-4F0B-9AA3-B91DC73EAD36}" type="datetime1">
              <a:rPr lang="fr-FR" smtClean="0"/>
              <a:t>20/01/2021</a:t>
            </a:fld>
            <a:endParaRPr lang="fr-FR"/>
          </a:p>
        </p:txBody>
      </p:sp>
    </p:spTree>
    <p:extLst>
      <p:ext uri="{BB962C8B-B14F-4D97-AF65-F5344CB8AC3E}">
        <p14:creationId xmlns:p14="http://schemas.microsoft.com/office/powerpoint/2010/main" val="313615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4800" dirty="0"/>
              <a:t>Composition d’un document XML</a:t>
            </a:r>
          </a:p>
        </p:txBody>
      </p:sp>
      <p:sp>
        <p:nvSpPr>
          <p:cNvPr id="3" name="Espace réservé du contenu 2"/>
          <p:cNvSpPr>
            <a:spLocks noGrp="1"/>
          </p:cNvSpPr>
          <p:nvPr>
            <p:ph idx="1"/>
          </p:nvPr>
        </p:nvSpPr>
        <p:spPr>
          <a:xfrm>
            <a:off x="1158240" y="1600200"/>
            <a:ext cx="5801856" cy="4800600"/>
          </a:xfrm>
        </p:spPr>
        <p:txBody>
          <a:bodyPr>
            <a:normAutofit/>
          </a:bodyPr>
          <a:lstStyle/>
          <a:p>
            <a:r>
              <a:rPr lang="fr-FR" dirty="0"/>
              <a:t>Un document XML commence par </a:t>
            </a:r>
            <a:r>
              <a:rPr lang="fr-FR" b="1" dirty="0"/>
              <a:t>&lt;?</a:t>
            </a:r>
            <a:r>
              <a:rPr lang="fr-FR" b="1" dirty="0" err="1"/>
              <a:t>xml</a:t>
            </a:r>
            <a:r>
              <a:rPr lang="fr-FR" b="1" dirty="0"/>
              <a:t> </a:t>
            </a:r>
            <a:r>
              <a:rPr lang="fr-FR" dirty="0"/>
              <a:t>afin  de  préciser  qu'il  s'agit  en  effet  d'un  document  XML</a:t>
            </a:r>
          </a:p>
          <a:p>
            <a:pPr lvl="1"/>
            <a:r>
              <a:rPr lang="fr-FR" dirty="0"/>
              <a:t>Cette  ligne  terminera par </a:t>
            </a:r>
            <a:r>
              <a:rPr lang="fr-FR" b="1" dirty="0"/>
              <a:t>?&gt;</a:t>
            </a:r>
            <a:r>
              <a:rPr lang="fr-FR" dirty="0"/>
              <a:t>  </a:t>
            </a:r>
          </a:p>
          <a:p>
            <a:r>
              <a:rPr lang="fr-FR" dirty="0"/>
              <a:t>Balises  délimitées  par  les  </a:t>
            </a:r>
            <a:r>
              <a:rPr lang="fr-FR" dirty="0" err="1"/>
              <a:t>caratères</a:t>
            </a:r>
            <a:r>
              <a:rPr lang="fr-FR" dirty="0"/>
              <a:t>  "inférieur"  '</a:t>
            </a:r>
            <a:r>
              <a:rPr lang="fr-FR" b="1" dirty="0"/>
              <a:t>&lt;</a:t>
            </a:r>
            <a:r>
              <a:rPr lang="fr-FR" dirty="0"/>
              <a:t>'  et  "supérieur"  '</a:t>
            </a:r>
            <a:r>
              <a:rPr lang="fr-FR" b="1" dirty="0"/>
              <a:t>&gt;</a:t>
            </a:r>
            <a:r>
              <a:rPr lang="fr-FR" dirty="0"/>
              <a:t>'</a:t>
            </a:r>
          </a:p>
          <a:p>
            <a:pPr lvl="1"/>
            <a:r>
              <a:rPr lang="fr-FR" dirty="0"/>
              <a:t>peuvent éventuellement contenir des attributs et/ou englober du texte libre</a:t>
            </a:r>
          </a:p>
          <a:p>
            <a:r>
              <a:rPr lang="fr-FR" dirty="0"/>
              <a:t>En  HTML,  toutes  les  balises  sont  définies.  En  XML  il  n'existe aucune  balise  prédéfinie</a:t>
            </a:r>
          </a:p>
          <a:p>
            <a:pPr lvl="1"/>
            <a:r>
              <a:rPr lang="fr-FR" dirty="0"/>
              <a:t>c'est à nous de les définir ainsi que les attributs. </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198</a:t>
            </a:fld>
            <a:endParaRPr lang="fr-F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363"/>
          <a:stretch/>
        </p:blipFill>
        <p:spPr bwMode="auto">
          <a:xfrm>
            <a:off x="7559041" y="1862838"/>
            <a:ext cx="3661410" cy="3829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Espace réservé de la date 5">
            <a:extLst>
              <a:ext uri="{FF2B5EF4-FFF2-40B4-BE49-F238E27FC236}">
                <a16:creationId xmlns:a16="http://schemas.microsoft.com/office/drawing/2014/main" id="{E29BF488-E62F-455F-A673-63FBAE9AB584}"/>
              </a:ext>
            </a:extLst>
          </p:cNvPr>
          <p:cNvSpPr>
            <a:spLocks noGrp="1"/>
          </p:cNvSpPr>
          <p:nvPr>
            <p:ph type="dt" sz="half" idx="10"/>
          </p:nvPr>
        </p:nvSpPr>
        <p:spPr/>
        <p:txBody>
          <a:bodyPr/>
          <a:lstStyle/>
          <a:p>
            <a:fld id="{1A764355-3754-4F1E-8FF4-8D25A0069622}" type="datetime1">
              <a:rPr lang="fr-FR" smtClean="0"/>
              <a:t>20/01/2021</a:t>
            </a:fld>
            <a:endParaRPr lang="fr-FR"/>
          </a:p>
        </p:txBody>
      </p:sp>
    </p:spTree>
    <p:extLst>
      <p:ext uri="{BB962C8B-B14F-4D97-AF65-F5344CB8AC3E}">
        <p14:creationId xmlns:p14="http://schemas.microsoft.com/office/powerpoint/2010/main" val="114013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dirty="0"/>
              <a:t>Règles construction fichier XML </a:t>
            </a:r>
            <a:endParaRPr lang="en-US" sz="5280" dirty="0"/>
          </a:p>
        </p:txBody>
      </p:sp>
      <p:sp>
        <p:nvSpPr>
          <p:cNvPr id="3" name="Espace réservé du contenu 2"/>
          <p:cNvSpPr>
            <a:spLocks noGrp="1"/>
          </p:cNvSpPr>
          <p:nvPr>
            <p:ph idx="1"/>
          </p:nvPr>
        </p:nvSpPr>
        <p:spPr/>
        <p:txBody>
          <a:bodyPr>
            <a:normAutofit/>
          </a:bodyPr>
          <a:lstStyle/>
          <a:p>
            <a:r>
              <a:rPr lang="fr-FR" dirty="0"/>
              <a:t>Règles  à  respecter  lorsque  l'on  construit  un document XML:  </a:t>
            </a:r>
          </a:p>
          <a:p>
            <a:pPr lvl="1"/>
            <a:r>
              <a:rPr lang="fr-FR" dirty="0"/>
              <a:t>Le    document     doit   commencer       par   une    ligne   déclarative </a:t>
            </a:r>
            <a:r>
              <a:rPr lang="fr-FR" b="1" dirty="0"/>
              <a:t>&lt;?</a:t>
            </a:r>
            <a:r>
              <a:rPr lang="fr-FR" b="1" dirty="0" err="1"/>
              <a:t>xml</a:t>
            </a:r>
            <a:r>
              <a:rPr lang="fr-FR" b="1" dirty="0"/>
              <a:t>  </a:t>
            </a:r>
          </a:p>
          <a:p>
            <a:pPr lvl="1"/>
            <a:r>
              <a:rPr lang="fr-FR" dirty="0"/>
              <a:t>Le document doit être </a:t>
            </a:r>
            <a:r>
              <a:rPr lang="fr-FR" b="1" dirty="0"/>
              <a:t>bien-formé</a:t>
            </a:r>
            <a:r>
              <a:rPr lang="fr-FR" dirty="0"/>
              <a:t>  </a:t>
            </a:r>
          </a:p>
          <a:p>
            <a:pPr lvl="1"/>
            <a:r>
              <a:rPr lang="fr-FR" dirty="0"/>
              <a:t>Le document doit être valide (si des règles de validation ont été définies)</a:t>
            </a:r>
          </a:p>
          <a:p>
            <a:r>
              <a:rPr lang="fr-FR" b="1" dirty="0"/>
              <a:t>Noms des balises</a:t>
            </a:r>
          </a:p>
          <a:p>
            <a:pPr lvl="1"/>
            <a:r>
              <a:rPr lang="fr-FR" dirty="0"/>
              <a:t>Les balises peuvent être en majuscules ou minuscules (voire un mix) </a:t>
            </a:r>
          </a:p>
          <a:p>
            <a:pPr lvl="2"/>
            <a:r>
              <a:rPr lang="fr-FR" dirty="0"/>
              <a:t>mais sont, dans la plupart des normes, en minuscules</a:t>
            </a:r>
          </a:p>
          <a:p>
            <a:pPr lvl="1"/>
            <a:r>
              <a:rPr lang="fr-FR" dirty="0"/>
              <a:t>Les noms des balises ne doivent pas commencer par "</a:t>
            </a:r>
            <a:r>
              <a:rPr lang="fr-FR" dirty="0" err="1"/>
              <a:t>xml</a:t>
            </a:r>
            <a:r>
              <a:rPr lang="fr-FR" dirty="0"/>
              <a:t>"  </a:t>
            </a:r>
            <a:endParaRPr lang="en-US" dirty="0"/>
          </a:p>
          <a:p>
            <a:pPr lvl="1"/>
            <a:r>
              <a:rPr lang="fr-FR" dirty="0"/>
              <a:t>Les  noms  des  balises  doivent  commencer  par  une  lettre  ou  "_",  </a:t>
            </a:r>
          </a:p>
          <a:p>
            <a:pPr lvl="2"/>
            <a:r>
              <a:rPr lang="fr-FR" dirty="0"/>
              <a:t>les  caractères  suivants peuvent être des chiffres, des lettres, "_", "." ou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199</a:t>
            </a:fld>
            <a:endParaRPr lang="fr-FR"/>
          </a:p>
        </p:txBody>
      </p:sp>
      <p:sp>
        <p:nvSpPr>
          <p:cNvPr id="6" name="Espace réservé de la date 5">
            <a:extLst>
              <a:ext uri="{FF2B5EF4-FFF2-40B4-BE49-F238E27FC236}">
                <a16:creationId xmlns:a16="http://schemas.microsoft.com/office/drawing/2014/main" id="{D0837E5D-2419-43A9-A834-85E38AD7827A}"/>
              </a:ext>
            </a:extLst>
          </p:cNvPr>
          <p:cNvSpPr>
            <a:spLocks noGrp="1"/>
          </p:cNvSpPr>
          <p:nvPr>
            <p:ph type="dt" sz="half" idx="10"/>
          </p:nvPr>
        </p:nvSpPr>
        <p:spPr/>
        <p:txBody>
          <a:bodyPr/>
          <a:lstStyle/>
          <a:p>
            <a:fld id="{47681908-D4C5-42BD-B3FD-8545CE87472B}" type="datetime1">
              <a:rPr lang="fr-FR" smtClean="0"/>
              <a:t>20/01/2021</a:t>
            </a:fld>
            <a:endParaRPr lang="fr-FR"/>
          </a:p>
        </p:txBody>
      </p:sp>
    </p:spTree>
    <p:extLst>
      <p:ext uri="{BB962C8B-B14F-4D97-AF65-F5344CB8AC3E}">
        <p14:creationId xmlns:p14="http://schemas.microsoft.com/office/powerpoint/2010/main" val="48815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7099DC-4583-40B7-8B8C-DD72886F6ED6}"/>
              </a:ext>
            </a:extLst>
          </p:cNvPr>
          <p:cNvSpPr>
            <a:spLocks noGrp="1"/>
          </p:cNvSpPr>
          <p:nvPr>
            <p:ph type="title"/>
          </p:nvPr>
        </p:nvSpPr>
        <p:spPr/>
        <p:txBody>
          <a:bodyPr/>
          <a:lstStyle/>
          <a:p>
            <a:r>
              <a:rPr lang="en-US" dirty="0"/>
              <a:t>A </a:t>
            </a:r>
            <a:r>
              <a:rPr lang="en-US" dirty="0" err="1"/>
              <a:t>propos</a:t>
            </a:r>
            <a:r>
              <a:rPr lang="en-US" dirty="0"/>
              <a:t> du </a:t>
            </a:r>
            <a:r>
              <a:rPr lang="en-US" dirty="0" err="1"/>
              <a:t>formateur</a:t>
            </a:r>
            <a:endParaRPr lang="en-US" dirty="0"/>
          </a:p>
        </p:txBody>
      </p:sp>
      <p:sp>
        <p:nvSpPr>
          <p:cNvPr id="3" name="Espace réservé du contenu 2">
            <a:extLst>
              <a:ext uri="{FF2B5EF4-FFF2-40B4-BE49-F238E27FC236}">
                <a16:creationId xmlns:a16="http://schemas.microsoft.com/office/drawing/2014/main" id="{FDF2F412-110C-4FDD-8945-24D1B6709755}"/>
              </a:ext>
            </a:extLst>
          </p:cNvPr>
          <p:cNvSpPr>
            <a:spLocks noGrp="1"/>
          </p:cNvSpPr>
          <p:nvPr>
            <p:ph sz="quarter" idx="10"/>
          </p:nvPr>
        </p:nvSpPr>
        <p:spPr>
          <a:xfrm>
            <a:off x="539496" y="1435607"/>
            <a:ext cx="11347704" cy="4521841"/>
          </a:xfrm>
        </p:spPr>
        <p:txBody>
          <a:bodyPr/>
          <a:lstStyle/>
          <a:p>
            <a:pPr marL="342900" indent="-342900">
              <a:buFont typeface="Arial" panose="020B0604020202020204" pitchFamily="34" charset="0"/>
              <a:buChar char="•"/>
            </a:pPr>
            <a:r>
              <a:rPr lang="en-US" sz="2000" b="1" dirty="0"/>
              <a:t>Bassem Seddik:</a:t>
            </a:r>
          </a:p>
          <a:p>
            <a:pPr marL="571500" lvl="1" indent="-342900"/>
            <a:r>
              <a:rPr lang="en-US" sz="2000" dirty="0" err="1"/>
              <a:t>Docteur</a:t>
            </a:r>
            <a:r>
              <a:rPr lang="en-US" sz="2000" dirty="0"/>
              <a:t> </a:t>
            </a:r>
            <a:r>
              <a:rPr lang="en-US" sz="2000" dirty="0" err="1"/>
              <a:t>en</a:t>
            </a:r>
            <a:r>
              <a:rPr lang="en-US" sz="2000" dirty="0"/>
              <a:t> </a:t>
            </a:r>
            <a:r>
              <a:rPr lang="en-US" sz="2000" dirty="0" err="1"/>
              <a:t>informatique</a:t>
            </a:r>
            <a:r>
              <a:rPr lang="en-US" sz="2000" dirty="0"/>
              <a:t>, </a:t>
            </a:r>
          </a:p>
          <a:p>
            <a:pPr marL="571500" lvl="1" indent="-342900"/>
            <a:r>
              <a:rPr lang="en-US" sz="2000" dirty="0"/>
              <a:t>15 </a:t>
            </a:r>
            <a:r>
              <a:rPr lang="en-US" sz="2000" dirty="0" err="1"/>
              <a:t>ans</a:t>
            </a:r>
            <a:r>
              <a:rPr lang="en-US" sz="2000" dirty="0"/>
              <a:t> </a:t>
            </a:r>
            <a:r>
              <a:rPr lang="en-US" sz="2000" dirty="0" err="1"/>
              <a:t>d’expérience</a:t>
            </a:r>
            <a:r>
              <a:rPr lang="en-US" sz="2000" dirty="0"/>
              <a:t> </a:t>
            </a:r>
            <a:r>
              <a:rPr lang="en-US" sz="2000" dirty="0" err="1"/>
              <a:t>professionnelle</a:t>
            </a:r>
            <a:r>
              <a:rPr lang="en-US" sz="2000" dirty="0"/>
              <a:t>  </a:t>
            </a:r>
          </a:p>
          <a:p>
            <a:pPr marL="1028700" lvl="2" indent="-342900"/>
            <a:r>
              <a:rPr lang="en-US" sz="2000" dirty="0"/>
              <a:t>10 </a:t>
            </a:r>
            <a:r>
              <a:rPr lang="en-US" sz="2000" dirty="0" err="1"/>
              <a:t>ans</a:t>
            </a:r>
            <a:r>
              <a:rPr lang="en-US" sz="2000" dirty="0"/>
              <a:t> </a:t>
            </a:r>
            <a:r>
              <a:rPr lang="en-US" sz="2000" dirty="0" err="1"/>
              <a:t>comme</a:t>
            </a:r>
            <a:r>
              <a:rPr lang="en-US" sz="2000" dirty="0"/>
              <a:t> </a:t>
            </a:r>
            <a:r>
              <a:rPr lang="en-US" sz="2000" dirty="0" err="1"/>
              <a:t>enseignant</a:t>
            </a:r>
            <a:r>
              <a:rPr lang="en-US" sz="2000" dirty="0"/>
              <a:t> </a:t>
            </a:r>
            <a:r>
              <a:rPr lang="en-US" sz="2000" dirty="0" err="1"/>
              <a:t>universitaire</a:t>
            </a:r>
            <a:r>
              <a:rPr lang="en-US" sz="2000" dirty="0"/>
              <a:t> </a:t>
            </a:r>
            <a:r>
              <a:rPr lang="en-US" sz="2000" dirty="0" err="1"/>
              <a:t>spécialisé</a:t>
            </a:r>
            <a:r>
              <a:rPr lang="en-US" sz="2000" dirty="0"/>
              <a:t> </a:t>
            </a:r>
            <a:r>
              <a:rPr lang="en-US" sz="2000" dirty="0" err="1"/>
              <a:t>en</a:t>
            </a:r>
            <a:r>
              <a:rPr lang="en-US" sz="2000" dirty="0"/>
              <a:t> </a:t>
            </a:r>
            <a:r>
              <a:rPr lang="en-US" sz="2000" dirty="0" err="1"/>
              <a:t>Développement</a:t>
            </a:r>
            <a:r>
              <a:rPr lang="en-US" sz="2000" dirty="0"/>
              <a:t> Web et </a:t>
            </a:r>
            <a:r>
              <a:rPr lang="en-US" sz="2000" dirty="0" err="1"/>
              <a:t>Multimédia</a:t>
            </a:r>
            <a:endParaRPr lang="en-US" sz="2000" dirty="0"/>
          </a:p>
          <a:p>
            <a:pPr marL="571500" lvl="1" indent="-342900"/>
            <a:r>
              <a:rPr lang="en-US" sz="2000" dirty="0" err="1"/>
              <a:t>Formateur</a:t>
            </a:r>
            <a:r>
              <a:rPr lang="en-US" sz="2000" dirty="0"/>
              <a:t> et consultant IT</a:t>
            </a:r>
          </a:p>
          <a:p>
            <a:pPr marL="571500" lvl="1" indent="-342900"/>
            <a:endParaRPr lang="en-US" sz="2000" dirty="0"/>
          </a:p>
          <a:p>
            <a:endParaRPr lang="en-US" dirty="0"/>
          </a:p>
        </p:txBody>
      </p:sp>
      <p:sp>
        <p:nvSpPr>
          <p:cNvPr id="4" name="Espace réservé de la date 3">
            <a:extLst>
              <a:ext uri="{FF2B5EF4-FFF2-40B4-BE49-F238E27FC236}">
                <a16:creationId xmlns:a16="http://schemas.microsoft.com/office/drawing/2014/main" id="{85DABD8C-0459-4EDB-BD5E-3B44FEB13972}"/>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A8A9A7D2-EF5C-41FB-9459-B7EF26FE8A5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956E55A8-8293-46AE-B4DC-A865FFE33384}"/>
              </a:ext>
            </a:extLst>
          </p:cNvPr>
          <p:cNvSpPr>
            <a:spLocks noGrp="1"/>
          </p:cNvSpPr>
          <p:nvPr>
            <p:ph type="sldNum" sz="quarter" idx="4"/>
          </p:nvPr>
        </p:nvSpPr>
        <p:spPr/>
        <p:txBody>
          <a:bodyPr/>
          <a:lstStyle/>
          <a:p>
            <a:pPr rtl="0"/>
            <a:fld id="{9860EDB8-5305-433F-BE41-D7A86D811DB3}" type="slidenum">
              <a:rPr lang="fr-FR" noProof="0" smtClean="0"/>
              <a:pPr rtl="0"/>
              <a:t>2</a:t>
            </a:fld>
            <a:endParaRPr lang="fr-FR" noProof="0" dirty="0"/>
          </a:p>
        </p:txBody>
      </p:sp>
      <p:pic>
        <p:nvPicPr>
          <p:cNvPr id="9218" name="Picture 2" descr="MTA: HTML5 Application Development Fundamentals - Certified 2017 - Acclaim">
            <a:extLst>
              <a:ext uri="{FF2B5EF4-FFF2-40B4-BE49-F238E27FC236}">
                <a16:creationId xmlns:a16="http://schemas.microsoft.com/office/drawing/2014/main" id="{92644450-D330-4D59-A288-4A9398D4A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534" y="3499579"/>
            <a:ext cx="2274518" cy="22745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TA: Introduction to Programming Using Python - Certified 2018 - Acclaim">
            <a:extLst>
              <a:ext uri="{FF2B5EF4-FFF2-40B4-BE49-F238E27FC236}">
                <a16:creationId xmlns:a16="http://schemas.microsoft.com/office/drawing/2014/main" id="{AC304A7A-42F2-4CC7-8B92-114DB2864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9" r="23264"/>
          <a:stretch/>
        </p:blipFill>
        <p:spPr bwMode="auto">
          <a:xfrm>
            <a:off x="9345748" y="3540117"/>
            <a:ext cx="2306756" cy="223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2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6F2E9-A56F-459F-B57B-6366037CEB72}"/>
              </a:ext>
            </a:extLst>
          </p:cNvPr>
          <p:cNvSpPr>
            <a:spLocks noGrp="1"/>
          </p:cNvSpPr>
          <p:nvPr>
            <p:ph type="title"/>
          </p:nvPr>
        </p:nvSpPr>
        <p:spPr/>
        <p:txBody>
          <a:bodyPr>
            <a:normAutofit/>
          </a:bodyPr>
          <a:lstStyle/>
          <a:p>
            <a:r>
              <a:rPr lang="fr-FR" b="1" dirty="0"/>
              <a:t>1.1- Déclaration et portée des variables</a:t>
            </a:r>
            <a:endParaRPr lang="en-US" dirty="0"/>
          </a:p>
        </p:txBody>
      </p:sp>
      <p:sp>
        <p:nvSpPr>
          <p:cNvPr id="3" name="Espace réservé du contenu 2">
            <a:extLst>
              <a:ext uri="{FF2B5EF4-FFF2-40B4-BE49-F238E27FC236}">
                <a16:creationId xmlns:a16="http://schemas.microsoft.com/office/drawing/2014/main" id="{1FE8AC24-8AB8-4E0A-9760-5F79AA9A2290}"/>
              </a:ext>
            </a:extLst>
          </p:cNvPr>
          <p:cNvSpPr>
            <a:spLocks noGrp="1"/>
          </p:cNvSpPr>
          <p:nvPr>
            <p:ph sz="quarter" idx="10"/>
          </p:nvPr>
        </p:nvSpPr>
        <p:spPr/>
        <p:txBody>
          <a:bodyPr/>
          <a:lstStyle/>
          <a:p>
            <a:endParaRPr lang="en-US" dirty="0"/>
          </a:p>
          <a:p>
            <a:r>
              <a:rPr lang="en-US" dirty="0" err="1"/>
              <a:t>Voir</a:t>
            </a:r>
            <a:r>
              <a:rPr lang="en-US" dirty="0"/>
              <a:t> codes sur  </a:t>
            </a:r>
            <a:r>
              <a:rPr lang="fr-FR" dirty="0">
                <a:hlinkClick r:id="rId2"/>
              </a:rPr>
              <a:t>https://github.com/bassemSeddik/formationDHL</a:t>
            </a:r>
            <a:endParaRPr lang="fr-FR" dirty="0"/>
          </a:p>
          <a:p>
            <a:pPr marL="285750" indent="-285750">
              <a:buFont typeface="Arial" panose="020B0604020202020204" pitchFamily="34" charset="0"/>
              <a:buChar char="•"/>
            </a:pPr>
            <a:r>
              <a:rPr lang="fr-FR" dirty="0"/>
              <a:t>Les instructions se terminent pas un </a:t>
            </a:r>
            <a:r>
              <a:rPr lang="fr-FR" b="1" dirty="0">
                <a:solidFill>
                  <a:srgbClr val="002060"/>
                </a:solidFill>
              </a:rPr>
              <a:t>";"</a:t>
            </a:r>
          </a:p>
          <a:p>
            <a:pPr marL="285750" indent="-285750">
              <a:buFont typeface="Arial" panose="020B0604020202020204" pitchFamily="34" charset="0"/>
              <a:buChar char="•"/>
            </a:pPr>
            <a:r>
              <a:rPr lang="fr-FR" dirty="0"/>
              <a:t>Les commentaire sur une ligne commence par </a:t>
            </a:r>
            <a:r>
              <a:rPr lang="fr-FR" b="1" dirty="0">
                <a:solidFill>
                  <a:srgbClr val="002060"/>
                </a:solidFill>
              </a:rPr>
              <a:t>"//"</a:t>
            </a:r>
          </a:p>
          <a:p>
            <a:pPr marL="285750" indent="-285750">
              <a:buFont typeface="Arial" panose="020B0604020202020204" pitchFamily="34" charset="0"/>
              <a:buChar char="•"/>
            </a:pPr>
            <a:r>
              <a:rPr lang="fr-FR" dirty="0"/>
              <a:t>Les commentaires sur plusieurs lignes sont entre </a:t>
            </a:r>
            <a:r>
              <a:rPr lang="fr-FR" b="1" dirty="0">
                <a:solidFill>
                  <a:srgbClr val="002060"/>
                </a:solidFill>
              </a:rPr>
              <a:t>"/*" </a:t>
            </a:r>
            <a:r>
              <a:rPr lang="fr-FR" dirty="0">
                <a:solidFill>
                  <a:srgbClr val="002060"/>
                </a:solidFill>
              </a:rPr>
              <a:t>et</a:t>
            </a:r>
            <a:r>
              <a:rPr lang="fr-FR" b="1" dirty="0">
                <a:solidFill>
                  <a:srgbClr val="002060"/>
                </a:solidFill>
              </a:rPr>
              <a:t> "*/"</a:t>
            </a:r>
          </a:p>
          <a:p>
            <a:pPr marL="285750" indent="-285750">
              <a:buFont typeface="Arial" panose="020B0604020202020204" pitchFamily="34" charset="0"/>
              <a:buChar char="•"/>
            </a:pPr>
            <a:r>
              <a:rPr lang="fr-FR" dirty="0"/>
              <a:t>Les blocs sont délimités par </a:t>
            </a:r>
            <a:r>
              <a:rPr lang="fr-FR" b="1" dirty="0">
                <a:solidFill>
                  <a:srgbClr val="002060"/>
                </a:solidFill>
              </a:rPr>
              <a:t>"{" </a:t>
            </a:r>
            <a:r>
              <a:rPr lang="fr-FR" dirty="0"/>
              <a:t>et </a:t>
            </a:r>
            <a:r>
              <a:rPr lang="fr-FR" b="1" dirty="0">
                <a:solidFill>
                  <a:srgbClr val="002060"/>
                </a:solidFill>
              </a:rPr>
              <a:t>"}"</a:t>
            </a:r>
          </a:p>
          <a:p>
            <a:endParaRPr lang="en-US" dirty="0"/>
          </a:p>
          <a:p>
            <a:r>
              <a:rPr lang="en-US" dirty="0" err="1"/>
              <a:t>Constante</a:t>
            </a:r>
            <a:r>
              <a:rPr lang="en-US" dirty="0"/>
              <a:t>: </a:t>
            </a:r>
          </a:p>
          <a:p>
            <a:pPr marL="285750" indent="-285750">
              <a:buFont typeface="Arial" panose="020B0604020202020204" pitchFamily="34" charset="0"/>
              <a:buChar char="•"/>
            </a:pPr>
            <a:r>
              <a:rPr lang="fr-FR" dirty="0"/>
              <a:t>Mot clé : </a:t>
            </a:r>
            <a:r>
              <a:rPr lang="fr-FR" b="1" dirty="0" err="1">
                <a:solidFill>
                  <a:srgbClr val="002060"/>
                </a:solidFill>
              </a:rPr>
              <a:t>const</a:t>
            </a:r>
            <a:endParaRPr lang="fr-FR" b="1" dirty="0">
              <a:solidFill>
                <a:srgbClr val="002060"/>
              </a:solidFill>
            </a:endParaRPr>
          </a:p>
          <a:p>
            <a:pPr marL="285750" indent="-285750">
              <a:buFont typeface="Arial" panose="020B0604020202020204" pitchFamily="34" charset="0"/>
              <a:buChar char="•"/>
            </a:pPr>
            <a:r>
              <a:rPr lang="fr-FR" dirty="0"/>
              <a:t>Nécessite une initialisation au moment de la création</a:t>
            </a:r>
          </a:p>
          <a:p>
            <a:pPr marL="285750" indent="-285750">
              <a:buFont typeface="Arial" panose="020B0604020202020204" pitchFamily="34" charset="0"/>
              <a:buChar char="•"/>
            </a:pPr>
            <a:r>
              <a:rPr lang="fr-FR" dirty="0"/>
              <a:t>Ne peut pas changer de valeur après initialisation</a:t>
            </a:r>
          </a:p>
          <a:p>
            <a:endParaRPr lang="en-US" dirty="0"/>
          </a:p>
        </p:txBody>
      </p:sp>
      <p:sp>
        <p:nvSpPr>
          <p:cNvPr id="4" name="Espace réservé de la date 3">
            <a:extLst>
              <a:ext uri="{FF2B5EF4-FFF2-40B4-BE49-F238E27FC236}">
                <a16:creationId xmlns:a16="http://schemas.microsoft.com/office/drawing/2014/main" id="{D348B5C9-7612-4DC3-AF50-2520C3EF6A58}"/>
              </a:ext>
            </a:extLst>
          </p:cNvPr>
          <p:cNvSpPr>
            <a:spLocks noGrp="1"/>
          </p:cNvSpPr>
          <p:nvPr>
            <p:ph type="dt" sz="half" idx="2"/>
          </p:nvPr>
        </p:nvSpPr>
        <p:spPr/>
        <p:txBody>
          <a:bodyPr/>
          <a:lstStyle/>
          <a:p>
            <a:pPr rtl="0"/>
            <a:fld id="{956F2AEB-F525-4F5F-9634-C182FD448D2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6A0DDF4-3DDB-4AB9-B872-250F6FAFB55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A9F6A84-0052-4B99-95A7-F3EDF7893B1D}"/>
              </a:ext>
            </a:extLst>
          </p:cNvPr>
          <p:cNvSpPr>
            <a:spLocks noGrp="1"/>
          </p:cNvSpPr>
          <p:nvPr>
            <p:ph type="sldNum" sz="quarter" idx="4"/>
          </p:nvPr>
        </p:nvSpPr>
        <p:spPr/>
        <p:txBody>
          <a:bodyPr/>
          <a:lstStyle/>
          <a:p>
            <a:pPr rtl="0"/>
            <a:fld id="{9860EDB8-5305-433F-BE41-D7A86D811DB3}" type="slidenum">
              <a:rPr lang="fr-FR" noProof="0" smtClean="0"/>
              <a:pPr rtl="0"/>
              <a:t>20</a:t>
            </a:fld>
            <a:endParaRPr lang="fr-FR" noProof="0" dirty="0"/>
          </a:p>
        </p:txBody>
      </p:sp>
      <p:sp>
        <p:nvSpPr>
          <p:cNvPr id="7" name="object 5">
            <a:extLst>
              <a:ext uri="{FF2B5EF4-FFF2-40B4-BE49-F238E27FC236}">
                <a16:creationId xmlns:a16="http://schemas.microsoft.com/office/drawing/2014/main" id="{B350656A-BD8E-4CBD-BB8E-7AA05DF87DC8}"/>
              </a:ext>
            </a:extLst>
          </p:cNvPr>
          <p:cNvSpPr/>
          <p:nvPr/>
        </p:nvSpPr>
        <p:spPr>
          <a:xfrm>
            <a:off x="6217105" y="3641441"/>
            <a:ext cx="5435399" cy="2316007"/>
          </a:xfrm>
          <a:prstGeom prst="rect">
            <a:avLst/>
          </a:prstGeom>
          <a:blipFill>
            <a:blip r:embed="rId3" cstate="print"/>
            <a:stretch>
              <a:fillRect/>
            </a:stretch>
          </a:blipFill>
        </p:spPr>
        <p:txBody>
          <a:bodyPr wrap="square" lIns="0" tIns="0" rIns="0" bIns="0" rtlCol="0"/>
          <a:lstStyle/>
          <a:p>
            <a:endParaRPr/>
          </a:p>
        </p:txBody>
      </p:sp>
      <p:pic>
        <p:nvPicPr>
          <p:cNvPr id="9" name="Image 8">
            <a:extLst>
              <a:ext uri="{FF2B5EF4-FFF2-40B4-BE49-F238E27FC236}">
                <a16:creationId xmlns:a16="http://schemas.microsoft.com/office/drawing/2014/main" id="{7D6E9021-8613-48AF-ADCD-6B1E7B6BE545}"/>
              </a:ext>
            </a:extLst>
          </p:cNvPr>
          <p:cNvPicPr>
            <a:picLocks noChangeAspect="1"/>
          </p:cNvPicPr>
          <p:nvPr/>
        </p:nvPicPr>
        <p:blipFill>
          <a:blip r:embed="rId4"/>
          <a:stretch>
            <a:fillRect/>
          </a:stretch>
        </p:blipFill>
        <p:spPr>
          <a:xfrm>
            <a:off x="6217105" y="1410306"/>
            <a:ext cx="4638675" cy="2057400"/>
          </a:xfrm>
          <a:prstGeom prst="rect">
            <a:avLst/>
          </a:prstGeom>
          <a:ln>
            <a:solidFill>
              <a:schemeClr val="accent1"/>
            </a:solidFill>
          </a:ln>
        </p:spPr>
      </p:pic>
    </p:spTree>
    <p:extLst>
      <p:ext uri="{BB962C8B-B14F-4D97-AF65-F5344CB8AC3E}">
        <p14:creationId xmlns:p14="http://schemas.microsoft.com/office/powerpoint/2010/main" val="29896713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Ducument</a:t>
            </a:r>
            <a:r>
              <a:rPr lang="en-US" dirty="0"/>
              <a:t> XML </a:t>
            </a:r>
            <a:r>
              <a:rPr lang="en-US" b="1" dirty="0" err="1"/>
              <a:t>bien-formé</a:t>
            </a:r>
            <a:r>
              <a:rPr lang="en-US" dirty="0"/>
              <a:t> </a:t>
            </a:r>
          </a:p>
        </p:txBody>
      </p:sp>
      <p:sp>
        <p:nvSpPr>
          <p:cNvPr id="3" name="Espace réservé du contenu 2"/>
          <p:cNvSpPr>
            <a:spLocks noGrp="1"/>
          </p:cNvSpPr>
          <p:nvPr>
            <p:ph idx="1"/>
          </p:nvPr>
        </p:nvSpPr>
        <p:spPr/>
        <p:txBody>
          <a:bodyPr>
            <a:normAutofit/>
          </a:bodyPr>
          <a:lstStyle/>
          <a:p>
            <a:r>
              <a:rPr lang="fr-FR" dirty="0"/>
              <a:t>Il ne doit exister qu'une seule balise racine, son nom est laissé libre</a:t>
            </a:r>
          </a:p>
          <a:p>
            <a:pPr lvl="1"/>
            <a:r>
              <a:rPr lang="fr-FR" dirty="0"/>
              <a:t>si  l'on  choisi  "</a:t>
            </a:r>
            <a:r>
              <a:rPr lang="fr-FR" b="1" dirty="0" err="1"/>
              <a:t>baliseracine</a:t>
            </a:r>
            <a:r>
              <a:rPr lang="fr-FR" dirty="0"/>
              <a:t>"  comme  balise  racine  </a:t>
            </a:r>
          </a:p>
          <a:p>
            <a:pPr lvl="1"/>
            <a:r>
              <a:rPr lang="fr-FR" dirty="0"/>
              <a:t>alors  l'ensemble  des  balises  du  document doit être compris entre </a:t>
            </a:r>
            <a:r>
              <a:rPr lang="fr-FR" b="1" dirty="0"/>
              <a:t>&lt;</a:t>
            </a:r>
            <a:r>
              <a:rPr lang="fr-FR" b="1" dirty="0" err="1"/>
              <a:t>baliseracine</a:t>
            </a:r>
            <a:r>
              <a:rPr lang="fr-FR" b="1" dirty="0"/>
              <a:t>&gt; </a:t>
            </a:r>
            <a:r>
              <a:rPr lang="fr-FR" dirty="0"/>
              <a:t>et </a:t>
            </a:r>
            <a:r>
              <a:rPr lang="fr-FR" b="1" dirty="0"/>
              <a:t>&lt;/</a:t>
            </a:r>
            <a:r>
              <a:rPr lang="fr-FR" b="1" dirty="0" err="1"/>
              <a:t>baliseracine</a:t>
            </a:r>
            <a:r>
              <a:rPr lang="fr-FR" b="1" dirty="0"/>
              <a:t>&gt;  </a:t>
            </a:r>
          </a:p>
          <a:p>
            <a:r>
              <a:rPr lang="fr-FR" dirty="0"/>
              <a:t>Toute balise ouverte doit être  fermée </a:t>
            </a:r>
          </a:p>
          <a:p>
            <a:pPr lvl="1"/>
            <a:r>
              <a:rPr lang="fr-FR" b="1" dirty="0"/>
              <a:t>&lt;balise&gt; </a:t>
            </a:r>
            <a:r>
              <a:rPr lang="fr-FR" dirty="0"/>
              <a:t>doit être associé </a:t>
            </a:r>
            <a:r>
              <a:rPr lang="fr-FR" b="1" dirty="0"/>
              <a:t>&lt;/balise&gt;</a:t>
            </a:r>
          </a:p>
          <a:p>
            <a:pPr lvl="1"/>
            <a:r>
              <a:rPr lang="fr-FR" dirty="0"/>
              <a:t>Si une  balise  est  vide  (i.e. n'englobe  pas de  texte) alors elle pourra être simplifiée  en une balise auto-fermante et s'écrira </a:t>
            </a:r>
            <a:r>
              <a:rPr lang="fr-FR" b="1" dirty="0"/>
              <a:t>&lt;balise /&gt;  </a:t>
            </a:r>
          </a:p>
          <a:p>
            <a:r>
              <a:rPr lang="fr-FR" dirty="0"/>
              <a:t>Les balises doivent-être </a:t>
            </a:r>
            <a:r>
              <a:rPr lang="fr-FR" b="1" dirty="0"/>
              <a:t>imbriquées</a:t>
            </a:r>
            <a:r>
              <a:rPr lang="fr-FR" dirty="0"/>
              <a:t> les unes dans les autres </a:t>
            </a:r>
          </a:p>
          <a:p>
            <a:pPr lvl="1"/>
            <a:r>
              <a:rPr lang="fr-FR" dirty="0"/>
              <a:t>une balise ouverte  ne  peut  pas  être  fermée  tant  que  toutes  les  balises  incluses  dedans  n'ont  pas  été  fermées</a:t>
            </a: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200</a:t>
            </a:fld>
            <a:endParaRPr lang="fr-FR"/>
          </a:p>
        </p:txBody>
      </p:sp>
      <p:sp>
        <p:nvSpPr>
          <p:cNvPr id="6" name="Espace réservé de la date 5">
            <a:extLst>
              <a:ext uri="{FF2B5EF4-FFF2-40B4-BE49-F238E27FC236}">
                <a16:creationId xmlns:a16="http://schemas.microsoft.com/office/drawing/2014/main" id="{5C3A39D9-57AC-4169-A998-3A1E7025218F}"/>
              </a:ext>
            </a:extLst>
          </p:cNvPr>
          <p:cNvSpPr>
            <a:spLocks noGrp="1"/>
          </p:cNvSpPr>
          <p:nvPr>
            <p:ph type="dt" sz="half" idx="10"/>
          </p:nvPr>
        </p:nvSpPr>
        <p:spPr/>
        <p:txBody>
          <a:bodyPr/>
          <a:lstStyle/>
          <a:p>
            <a:fld id="{D05E0328-158F-4DCA-B452-CB8A21395467}" type="datetime1">
              <a:rPr lang="fr-FR" smtClean="0"/>
              <a:t>20/01/2021</a:t>
            </a:fld>
            <a:endParaRPr lang="fr-FR"/>
          </a:p>
        </p:txBody>
      </p:sp>
    </p:spTree>
    <p:extLst>
      <p:ext uri="{BB962C8B-B14F-4D97-AF65-F5344CB8AC3E}">
        <p14:creationId xmlns:p14="http://schemas.microsoft.com/office/powerpoint/2010/main" val="39552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Documents XML </a:t>
            </a:r>
            <a:r>
              <a:rPr lang="en-US" dirty="0" err="1"/>
              <a:t>comme</a:t>
            </a:r>
            <a:r>
              <a:rPr lang="en-US" dirty="0"/>
              <a:t> </a:t>
            </a:r>
            <a:r>
              <a:rPr lang="en-US" dirty="0" err="1"/>
              <a:t>arbre</a:t>
            </a:r>
            <a:endParaRPr lang="en-US" dirty="0"/>
          </a:p>
        </p:txBody>
      </p:sp>
      <p:sp>
        <p:nvSpPr>
          <p:cNvPr id="3" name="Espace réservé du contenu 2"/>
          <p:cNvSpPr>
            <a:spLocks noGrp="1"/>
          </p:cNvSpPr>
          <p:nvPr>
            <p:ph idx="1"/>
          </p:nvPr>
        </p:nvSpPr>
        <p:spPr/>
        <p:txBody>
          <a:bodyPr/>
          <a:lstStyle/>
          <a:p>
            <a:r>
              <a:rPr lang="fr-FR" dirty="0"/>
              <a:t>l'arbre correspondant au document donné en exemple est le suivant :</a:t>
            </a: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201</a:t>
            </a:fld>
            <a:endParaRPr lang="fr-F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649" y="2301848"/>
            <a:ext cx="6024702" cy="3120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66EE9EC-D88B-4ABF-A0AA-159DFDA51394}"/>
              </a:ext>
            </a:extLst>
          </p:cNvPr>
          <p:cNvSpPr>
            <a:spLocks noGrp="1"/>
          </p:cNvSpPr>
          <p:nvPr>
            <p:ph type="dt" sz="half" idx="10"/>
          </p:nvPr>
        </p:nvSpPr>
        <p:spPr/>
        <p:txBody>
          <a:bodyPr/>
          <a:lstStyle/>
          <a:p>
            <a:fld id="{416535C1-2893-47EE-849B-6CAA9FAB38DD}" type="datetime1">
              <a:rPr lang="fr-FR" smtClean="0"/>
              <a:t>20/01/2021</a:t>
            </a:fld>
            <a:endParaRPr lang="fr-FR"/>
          </a:p>
        </p:txBody>
      </p:sp>
    </p:spTree>
    <p:extLst>
      <p:ext uri="{BB962C8B-B14F-4D97-AF65-F5344CB8AC3E}">
        <p14:creationId xmlns:p14="http://schemas.microsoft.com/office/powerpoint/2010/main" val="42585501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attributs</a:t>
            </a:r>
            <a:endParaRPr lang="en-US" dirty="0"/>
          </a:p>
        </p:txBody>
      </p:sp>
      <p:sp>
        <p:nvSpPr>
          <p:cNvPr id="3" name="Espace réservé du contenu 2"/>
          <p:cNvSpPr>
            <a:spLocks noGrp="1"/>
          </p:cNvSpPr>
          <p:nvPr>
            <p:ph idx="1"/>
          </p:nvPr>
        </p:nvSpPr>
        <p:spPr/>
        <p:txBody>
          <a:bodyPr>
            <a:normAutofit/>
          </a:bodyPr>
          <a:lstStyle/>
          <a:p>
            <a:r>
              <a:rPr lang="fr-FR" dirty="0"/>
              <a:t>Les valeurs des attributs doivent être précisés, au choix, entre guillemets </a:t>
            </a:r>
            <a:r>
              <a:rPr lang="fr-FR" b="1" dirty="0"/>
              <a:t>"</a:t>
            </a:r>
            <a:r>
              <a:rPr lang="fr-FR" dirty="0"/>
              <a:t> ou entre apostrophes </a:t>
            </a:r>
            <a:r>
              <a:rPr lang="fr-FR" b="1" dirty="0"/>
              <a:t>‘</a:t>
            </a:r>
          </a:p>
          <a:p>
            <a:endParaRPr lang="fr-FR" b="1" dirty="0"/>
          </a:p>
          <a:p>
            <a:endParaRPr lang="fr-FR" b="1" dirty="0"/>
          </a:p>
          <a:p>
            <a:endParaRPr lang="fr-FR" b="1" dirty="0"/>
          </a:p>
          <a:p>
            <a:pPr marL="468630" indent="-285750">
              <a:buClr>
                <a:schemeClr val="accent1"/>
              </a:buClr>
              <a:buFont typeface="Arial" panose="020B0604020202020204" pitchFamily="34" charset="0"/>
              <a:buChar char="•"/>
            </a:pPr>
            <a:r>
              <a:rPr lang="fr-FR" dirty="0"/>
              <a:t>Une valeur précisée entre </a:t>
            </a:r>
            <a:r>
              <a:rPr lang="fr-FR" b="1" dirty="0"/>
              <a:t>apostrophes</a:t>
            </a:r>
            <a:r>
              <a:rPr lang="fr-FR" dirty="0"/>
              <a:t> peut contenir des </a:t>
            </a:r>
            <a:r>
              <a:rPr lang="fr-FR" b="1" dirty="0"/>
              <a:t>guillemets</a:t>
            </a:r>
            <a:r>
              <a:rPr lang="fr-FR" dirty="0"/>
              <a:t>: ' …"…" … ‘</a:t>
            </a:r>
          </a:p>
          <a:p>
            <a:pPr marL="468630" indent="-285750">
              <a:buClr>
                <a:schemeClr val="accent1"/>
              </a:buClr>
              <a:buFont typeface="Arial" panose="020B0604020202020204" pitchFamily="34" charset="0"/>
              <a:buChar char="•"/>
            </a:pPr>
            <a:r>
              <a:rPr lang="fr-FR" dirty="0"/>
              <a:t>Une valeur précisée entre </a:t>
            </a:r>
            <a:r>
              <a:rPr lang="fr-FR" b="1" dirty="0"/>
              <a:t>guillemets</a:t>
            </a:r>
            <a:r>
              <a:rPr lang="fr-FR" dirty="0"/>
              <a:t> peut contenir des </a:t>
            </a:r>
            <a:r>
              <a:rPr lang="fr-FR" b="1" dirty="0"/>
              <a:t>apostrophes</a:t>
            </a:r>
            <a:r>
              <a:rPr lang="fr-FR" dirty="0"/>
              <a:t> : "…' … ' …"</a:t>
            </a:r>
          </a:p>
          <a:p>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endParaRPr lang="fr-FR"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202</a:t>
            </a:fld>
            <a:endParaRPr lang="fr-F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388" y="1875667"/>
            <a:ext cx="41719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86" y="4571646"/>
            <a:ext cx="5566410" cy="1245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4AFBE9E4-8958-44FE-A5F7-574641C49734}"/>
              </a:ext>
            </a:extLst>
          </p:cNvPr>
          <p:cNvSpPr>
            <a:spLocks noGrp="1"/>
          </p:cNvSpPr>
          <p:nvPr>
            <p:ph type="dt" sz="half" idx="10"/>
          </p:nvPr>
        </p:nvSpPr>
        <p:spPr/>
        <p:txBody>
          <a:bodyPr/>
          <a:lstStyle/>
          <a:p>
            <a:fld id="{CD9C9E36-3DEE-4A4E-9DB2-779AD4C24B34}" type="datetime1">
              <a:rPr lang="fr-FR" smtClean="0"/>
              <a:t>20/01/2021</a:t>
            </a:fld>
            <a:endParaRPr lang="fr-FR"/>
          </a:p>
        </p:txBody>
      </p:sp>
    </p:spTree>
    <p:extLst>
      <p:ext uri="{BB962C8B-B14F-4D97-AF65-F5344CB8AC3E}">
        <p14:creationId xmlns:p14="http://schemas.microsoft.com/office/powerpoint/2010/main" val="36647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9"/>
                                        </p:tgtEl>
                                        <p:attrNameLst>
                                          <p:attrName>style.visibility</p:attrName>
                                        </p:attrNameLst>
                                      </p:cBhvr>
                                      <p:to>
                                        <p:strVal val="visible"/>
                                      </p:to>
                                    </p:set>
                                    <p:animEffect transition="in" filter="fade">
                                      <p:cBhvr>
                                        <p:cTn id="1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Texte</a:t>
            </a:r>
            <a:r>
              <a:rPr lang="en-US" dirty="0"/>
              <a:t> </a:t>
            </a:r>
            <a:r>
              <a:rPr lang="en-US" dirty="0" err="1"/>
              <a:t>ou</a:t>
            </a:r>
            <a:r>
              <a:rPr lang="en-US" dirty="0"/>
              <a:t> </a:t>
            </a:r>
            <a:r>
              <a:rPr lang="en-US" dirty="0" err="1"/>
              <a:t>attribut</a:t>
            </a:r>
            <a:r>
              <a:rPr lang="en-US" dirty="0"/>
              <a:t> </a:t>
            </a:r>
          </a:p>
        </p:txBody>
      </p:sp>
      <p:sp>
        <p:nvSpPr>
          <p:cNvPr id="3" name="Espace réservé du contenu 2"/>
          <p:cNvSpPr>
            <a:spLocks noGrp="1"/>
          </p:cNvSpPr>
          <p:nvPr>
            <p:ph idx="1"/>
          </p:nvPr>
        </p:nvSpPr>
        <p:spPr/>
        <p:txBody>
          <a:bodyPr/>
          <a:lstStyle/>
          <a:p>
            <a:r>
              <a:rPr lang="fr-FR" dirty="0"/>
              <a:t>Ainsi nous pouvons compléter notre exemple précédent comme suit:</a:t>
            </a:r>
            <a:br>
              <a:rPr lang="fr-FR" dirty="0"/>
            </a:br>
            <a:br>
              <a:rPr lang="fr-FR" dirty="0"/>
            </a:br>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203</a:t>
            </a:fld>
            <a:endParaRPr lang="fr-F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679" y="2010314"/>
            <a:ext cx="5376306" cy="397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A17A324C-5ADD-4C5E-872E-77467B5B66FE}"/>
              </a:ext>
            </a:extLst>
          </p:cNvPr>
          <p:cNvSpPr>
            <a:spLocks noGrp="1"/>
          </p:cNvSpPr>
          <p:nvPr>
            <p:ph type="dt" sz="half" idx="10"/>
          </p:nvPr>
        </p:nvSpPr>
        <p:spPr/>
        <p:txBody>
          <a:bodyPr/>
          <a:lstStyle/>
          <a:p>
            <a:fld id="{FD16CBCB-336D-436F-839A-E0480CD4E504}" type="datetime1">
              <a:rPr lang="fr-FR" smtClean="0"/>
              <a:t>20/01/2021</a:t>
            </a:fld>
            <a:endParaRPr lang="fr-FR"/>
          </a:p>
        </p:txBody>
      </p:sp>
    </p:spTree>
    <p:extLst>
      <p:ext uri="{BB962C8B-B14F-4D97-AF65-F5344CB8AC3E}">
        <p14:creationId xmlns:p14="http://schemas.microsoft.com/office/powerpoint/2010/main" val="4721665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a:t>
            </a:r>
            <a:r>
              <a:rPr lang="en-US" dirty="0" err="1"/>
              <a:t>commentaires</a:t>
            </a:r>
            <a:r>
              <a:rPr lang="en-US" dirty="0"/>
              <a:t> </a:t>
            </a:r>
          </a:p>
        </p:txBody>
      </p:sp>
      <p:sp>
        <p:nvSpPr>
          <p:cNvPr id="3" name="Espace réservé du contenu 2"/>
          <p:cNvSpPr>
            <a:spLocks noGrp="1"/>
          </p:cNvSpPr>
          <p:nvPr>
            <p:ph idx="1"/>
          </p:nvPr>
        </p:nvSpPr>
        <p:spPr/>
        <p:txBody>
          <a:bodyPr/>
          <a:lstStyle/>
          <a:p>
            <a:r>
              <a:rPr lang="fr-FR" dirty="0"/>
              <a:t>Le début de la section de commentaire doit est précisée par </a:t>
            </a:r>
            <a:r>
              <a:rPr lang="fr-FR" b="1" dirty="0"/>
              <a:t>&lt;!-- </a:t>
            </a:r>
            <a:r>
              <a:rPr lang="fr-FR" dirty="0"/>
              <a:t>et la fin par </a:t>
            </a:r>
            <a:r>
              <a:rPr lang="fr-FR" b="1" dirty="0"/>
              <a:t>--&gt; </a:t>
            </a:r>
            <a:endParaRPr lang="fr-FR"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204</a:t>
            </a:fld>
            <a:endParaRPr lang="fr-F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5381" y="2849731"/>
            <a:ext cx="4661237" cy="2419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Espace réservé de la date 5">
            <a:extLst>
              <a:ext uri="{FF2B5EF4-FFF2-40B4-BE49-F238E27FC236}">
                <a16:creationId xmlns:a16="http://schemas.microsoft.com/office/drawing/2014/main" id="{99403ECB-4FA6-4490-8280-BCDD87FB4C1A}"/>
              </a:ext>
            </a:extLst>
          </p:cNvPr>
          <p:cNvSpPr>
            <a:spLocks noGrp="1"/>
          </p:cNvSpPr>
          <p:nvPr>
            <p:ph type="dt" sz="half" idx="10"/>
          </p:nvPr>
        </p:nvSpPr>
        <p:spPr/>
        <p:txBody>
          <a:bodyPr/>
          <a:lstStyle/>
          <a:p>
            <a:fld id="{58EDDC18-DF65-4A0A-9C25-CB6790484271}" type="datetime1">
              <a:rPr lang="fr-FR" smtClean="0"/>
              <a:t>20/01/2021</a:t>
            </a:fld>
            <a:endParaRPr lang="fr-FR"/>
          </a:p>
        </p:txBody>
      </p:sp>
    </p:spTree>
    <p:extLst>
      <p:ext uri="{BB962C8B-B14F-4D97-AF65-F5344CB8AC3E}">
        <p14:creationId xmlns:p14="http://schemas.microsoft.com/office/powerpoint/2010/main" val="3878348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Document </a:t>
            </a:r>
            <a:r>
              <a:rPr lang="en-US" b="1" dirty="0" err="1"/>
              <a:t>valide</a:t>
            </a:r>
            <a:endParaRPr lang="en-US" b="1" dirty="0"/>
          </a:p>
        </p:txBody>
      </p:sp>
      <p:sp>
        <p:nvSpPr>
          <p:cNvPr id="3" name="Espace réservé du contenu 2"/>
          <p:cNvSpPr>
            <a:spLocks noGrp="1"/>
          </p:cNvSpPr>
          <p:nvPr>
            <p:ph idx="1"/>
          </p:nvPr>
        </p:nvSpPr>
        <p:spPr/>
        <p:txBody>
          <a:bodyPr>
            <a:normAutofit/>
          </a:bodyPr>
          <a:lstStyle/>
          <a:p>
            <a:r>
              <a:rPr lang="fr-FR" dirty="0"/>
              <a:t>Afin d’être traité correctement un fichier XML doit répondre à  une   structure   donnée afin retrouver  les informations</a:t>
            </a:r>
          </a:p>
          <a:p>
            <a:r>
              <a:rPr lang="fr-FR" dirty="0"/>
              <a:t>On peut attendre </a:t>
            </a:r>
          </a:p>
          <a:p>
            <a:pPr lvl="1"/>
            <a:r>
              <a:rPr lang="fr-FR" dirty="0"/>
              <a:t>telle ou telle information à telle endroit,  </a:t>
            </a:r>
          </a:p>
          <a:p>
            <a:pPr lvl="1"/>
            <a:r>
              <a:rPr lang="fr-FR" dirty="0"/>
              <a:t>telle  ou  telle  type  de  valeur  dans  tel  ou  tel  attribut,  </a:t>
            </a:r>
          </a:p>
          <a:p>
            <a:pPr marL="137160"/>
            <a:r>
              <a:rPr lang="fr-FR" dirty="0">
                <a:sym typeface="Wingdings" panose="05000000000000000000" pitchFamily="2" charset="2"/>
              </a:rPr>
              <a:t> </a:t>
            </a:r>
            <a:r>
              <a:rPr lang="fr-FR" dirty="0"/>
              <a:t>donc  le  document  XML  doit être </a:t>
            </a:r>
            <a:r>
              <a:rPr lang="fr-FR" b="1" dirty="0"/>
              <a:t>valide</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205</a:t>
            </a:fld>
            <a:endParaRPr lang="fr-FR"/>
          </a:p>
        </p:txBody>
      </p:sp>
      <p:sp>
        <p:nvSpPr>
          <p:cNvPr id="6" name="Espace réservé de la date 5">
            <a:extLst>
              <a:ext uri="{FF2B5EF4-FFF2-40B4-BE49-F238E27FC236}">
                <a16:creationId xmlns:a16="http://schemas.microsoft.com/office/drawing/2014/main" id="{1EC630F1-9AB0-42F7-A5BA-828EC6FEE501}"/>
              </a:ext>
            </a:extLst>
          </p:cNvPr>
          <p:cNvSpPr>
            <a:spLocks noGrp="1"/>
          </p:cNvSpPr>
          <p:nvPr>
            <p:ph type="dt" sz="half" idx="10"/>
          </p:nvPr>
        </p:nvSpPr>
        <p:spPr/>
        <p:txBody>
          <a:bodyPr/>
          <a:lstStyle/>
          <a:p>
            <a:fld id="{A89E23FB-F454-4815-9203-B5FC180AB89A}" type="datetime1">
              <a:rPr lang="fr-FR" smtClean="0"/>
              <a:t>20/01/2021</a:t>
            </a:fld>
            <a:endParaRPr lang="fr-FR"/>
          </a:p>
        </p:txBody>
      </p:sp>
    </p:spTree>
    <p:extLst>
      <p:ext uri="{BB962C8B-B14F-4D97-AF65-F5344CB8AC3E}">
        <p14:creationId xmlns:p14="http://schemas.microsoft.com/office/powerpoint/2010/main" val="141935532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lnSpcReduction="10000"/>
          </a:bodyPr>
          <a:lstStyle/>
          <a:p>
            <a:r>
              <a:rPr lang="fr-FR" dirty="0"/>
              <a:t>Si l'on fait la comparaison avec l'HTML, on sait que:</a:t>
            </a:r>
          </a:p>
          <a:p>
            <a:endParaRPr lang="fr-FR" dirty="0"/>
          </a:p>
          <a:p>
            <a:endParaRPr lang="fr-FR" dirty="0"/>
          </a:p>
          <a:p>
            <a:endParaRPr lang="fr-FR" dirty="0"/>
          </a:p>
          <a:p>
            <a:endParaRPr lang="fr-FR" dirty="0"/>
          </a:p>
          <a:p>
            <a:endParaRPr lang="fr-FR" dirty="0"/>
          </a:p>
          <a:p>
            <a:r>
              <a:rPr lang="fr-FR" dirty="0"/>
              <a:t>Il y a certaines règles à respecter même si les navigateurs ont été programmés pour comprendre à peu près n'importe quoi. </a:t>
            </a:r>
          </a:p>
          <a:p>
            <a:pPr lvl="1"/>
            <a:r>
              <a:rPr lang="fr-FR" dirty="0"/>
              <a:t>la balise </a:t>
            </a:r>
            <a:r>
              <a:rPr lang="fr-FR" i="1" dirty="0"/>
              <a:t>&lt;html&gt; </a:t>
            </a:r>
            <a:r>
              <a:rPr lang="fr-FR" dirty="0"/>
              <a:t>doit contenir les balises </a:t>
            </a:r>
            <a:r>
              <a:rPr lang="fr-FR" i="1" dirty="0"/>
              <a:t>&lt;</a:t>
            </a:r>
            <a:r>
              <a:rPr lang="fr-FR" i="1" dirty="0" err="1"/>
              <a:t>head</a:t>
            </a:r>
            <a:r>
              <a:rPr lang="fr-FR" i="1" dirty="0"/>
              <a:t>&gt; </a:t>
            </a:r>
            <a:r>
              <a:rPr lang="fr-FR" dirty="0"/>
              <a:t>et </a:t>
            </a:r>
            <a:r>
              <a:rPr lang="fr-FR" i="1" dirty="0"/>
              <a:t>&lt;body&gt;</a:t>
            </a:r>
            <a:r>
              <a:rPr lang="fr-FR" dirty="0"/>
              <a:t>. </a:t>
            </a:r>
          </a:p>
          <a:p>
            <a:pPr lvl="1"/>
            <a:r>
              <a:rPr lang="fr-FR" dirty="0"/>
              <a:t>La balise </a:t>
            </a:r>
            <a:r>
              <a:rPr lang="fr-FR" i="1" dirty="0"/>
              <a:t>&lt;h1&gt; </a:t>
            </a:r>
            <a:r>
              <a:rPr lang="fr-FR" dirty="0"/>
              <a:t>ne peut apparaître directement après </a:t>
            </a:r>
            <a:r>
              <a:rPr lang="fr-FR" i="1" dirty="0"/>
              <a:t>&lt;</a:t>
            </a:r>
            <a:r>
              <a:rPr lang="fr-FR" i="1" dirty="0" err="1"/>
              <a:t>head</a:t>
            </a:r>
            <a:r>
              <a:rPr lang="fr-FR" i="1" dirty="0"/>
              <a:t>&gt;</a:t>
            </a:r>
            <a:r>
              <a:rPr lang="fr-FR" dirty="0"/>
              <a: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206</a:t>
            </a:fld>
            <a:endParaRPr lang="fr-F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837" y="2205990"/>
            <a:ext cx="3554730" cy="172593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726" y="2205990"/>
            <a:ext cx="3051810" cy="122301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4625240" y="1762791"/>
            <a:ext cx="1285352" cy="424732"/>
          </a:xfrm>
          <a:prstGeom prst="rect">
            <a:avLst/>
          </a:prstGeom>
        </p:spPr>
        <p:txBody>
          <a:bodyPr wrap="none">
            <a:spAutoFit/>
          </a:bodyPr>
          <a:lstStyle/>
          <a:p>
            <a:r>
              <a:rPr lang="fr-FR" sz="2160" b="1" dirty="0">
                <a:solidFill>
                  <a:srgbClr val="00B050"/>
                </a:solidFill>
              </a:rPr>
              <a:t>Correcte</a:t>
            </a:r>
            <a:endParaRPr lang="en-US" sz="2160" b="1" dirty="0">
              <a:solidFill>
                <a:srgbClr val="00B050"/>
              </a:solidFill>
            </a:endParaRPr>
          </a:p>
        </p:txBody>
      </p:sp>
      <p:sp>
        <p:nvSpPr>
          <p:cNvPr id="9" name="Rectangle 8"/>
          <p:cNvSpPr/>
          <p:nvPr/>
        </p:nvSpPr>
        <p:spPr>
          <a:xfrm>
            <a:off x="7994449" y="1762791"/>
            <a:ext cx="1920141" cy="424732"/>
          </a:xfrm>
          <a:prstGeom prst="rect">
            <a:avLst/>
          </a:prstGeom>
        </p:spPr>
        <p:txBody>
          <a:bodyPr wrap="none">
            <a:spAutoFit/>
          </a:bodyPr>
          <a:lstStyle/>
          <a:p>
            <a:r>
              <a:rPr lang="fr-FR" sz="2160" b="1" dirty="0">
                <a:solidFill>
                  <a:srgbClr val="FF0000"/>
                </a:solidFill>
              </a:rPr>
              <a:t>Non Correcte</a:t>
            </a:r>
            <a:endParaRPr lang="en-US" sz="2160" b="1" dirty="0">
              <a:solidFill>
                <a:srgbClr val="FF0000"/>
              </a:solidFill>
            </a:endParaRPr>
          </a:p>
        </p:txBody>
      </p:sp>
      <p:sp>
        <p:nvSpPr>
          <p:cNvPr id="10" name="Espace réservé de la date 9">
            <a:extLst>
              <a:ext uri="{FF2B5EF4-FFF2-40B4-BE49-F238E27FC236}">
                <a16:creationId xmlns:a16="http://schemas.microsoft.com/office/drawing/2014/main" id="{21824412-0707-4BE1-ADB6-7C08394E1414}"/>
              </a:ext>
            </a:extLst>
          </p:cNvPr>
          <p:cNvSpPr>
            <a:spLocks noGrp="1"/>
          </p:cNvSpPr>
          <p:nvPr>
            <p:ph type="dt" sz="half" idx="10"/>
          </p:nvPr>
        </p:nvSpPr>
        <p:spPr/>
        <p:txBody>
          <a:bodyPr/>
          <a:lstStyle/>
          <a:p>
            <a:fld id="{EA99B4BC-414E-4DA1-91A1-53C18B15B659}" type="datetime1">
              <a:rPr lang="fr-FR" smtClean="0"/>
              <a:t>20/01/2021</a:t>
            </a:fld>
            <a:endParaRPr lang="fr-FR"/>
          </a:p>
        </p:txBody>
      </p:sp>
    </p:spTree>
    <p:extLst>
      <p:ext uri="{BB962C8B-B14F-4D97-AF65-F5344CB8AC3E}">
        <p14:creationId xmlns:p14="http://schemas.microsoft.com/office/powerpoint/2010/main" val="41388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Vérifier</a:t>
            </a:r>
            <a:r>
              <a:rPr lang="en-US" dirty="0"/>
              <a:t> la </a:t>
            </a:r>
            <a:r>
              <a:rPr lang="en-US" dirty="0" err="1"/>
              <a:t>validité</a:t>
            </a:r>
            <a:endParaRPr lang="en-US" dirty="0"/>
          </a:p>
        </p:txBody>
      </p:sp>
      <p:sp>
        <p:nvSpPr>
          <p:cNvPr id="3" name="Espace réservé du contenu 2"/>
          <p:cNvSpPr>
            <a:spLocks noGrp="1"/>
          </p:cNvSpPr>
          <p:nvPr>
            <p:ph idx="1"/>
          </p:nvPr>
        </p:nvSpPr>
        <p:spPr/>
        <p:txBody>
          <a:bodyPr>
            <a:normAutofit/>
          </a:bodyPr>
          <a:lstStyle/>
          <a:p>
            <a:pPr marL="685800" indent="-548640">
              <a:buFont typeface="+mj-lt"/>
              <a:buAutoNum type="arabicPeriod"/>
            </a:pPr>
            <a:r>
              <a:rPr lang="fr-FR" dirty="0"/>
              <a:t>Définir une ensemble de règles explicites</a:t>
            </a:r>
          </a:p>
          <a:p>
            <a:pPr marL="685800" indent="-548640">
              <a:buFont typeface="+mj-lt"/>
              <a:buAutoNum type="arabicPeriod"/>
            </a:pPr>
            <a:r>
              <a:rPr lang="fr-FR" dirty="0"/>
              <a:t>Décrire ces règles dans un document à part </a:t>
            </a:r>
          </a:p>
          <a:p>
            <a:pPr lvl="1"/>
            <a:r>
              <a:rPr lang="fr-FR" dirty="0"/>
              <a:t>pourra servir au contrôle automatique du document XML par un outil approprié</a:t>
            </a:r>
          </a:p>
          <a:p>
            <a:r>
              <a:rPr lang="fr-FR" dirty="0"/>
              <a:t>Il existe 2 normes de documents de validation:  </a:t>
            </a:r>
          </a:p>
          <a:p>
            <a:pPr lvl="1"/>
            <a:r>
              <a:rPr lang="fr-FR" b="1" dirty="0"/>
              <a:t>DTD : </a:t>
            </a:r>
            <a:r>
              <a:rPr lang="en-US" b="1" dirty="0"/>
              <a:t>Document Type Definition</a:t>
            </a:r>
            <a:endParaRPr lang="fr-FR" b="1" dirty="0"/>
          </a:p>
          <a:p>
            <a:pPr lvl="1"/>
            <a:r>
              <a:rPr lang="fr-FR" dirty="0"/>
              <a:t>XML </a:t>
            </a:r>
            <a:r>
              <a:rPr lang="fr-FR" dirty="0" err="1"/>
              <a:t>Schema</a:t>
            </a:r>
            <a:r>
              <a:rPr lang="fr-FR" dirty="0"/>
              <a:t>  </a:t>
            </a:r>
          </a:p>
          <a:p>
            <a:endParaRPr lang="fr-FR"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207</a:t>
            </a:fld>
            <a:endParaRPr lang="fr-FR"/>
          </a:p>
        </p:txBody>
      </p:sp>
      <p:sp>
        <p:nvSpPr>
          <p:cNvPr id="6" name="Espace réservé de la date 5">
            <a:extLst>
              <a:ext uri="{FF2B5EF4-FFF2-40B4-BE49-F238E27FC236}">
                <a16:creationId xmlns:a16="http://schemas.microsoft.com/office/drawing/2014/main" id="{0E7DCBE4-DD0F-48D9-B0D8-6166608CED6B}"/>
              </a:ext>
            </a:extLst>
          </p:cNvPr>
          <p:cNvSpPr>
            <a:spLocks noGrp="1"/>
          </p:cNvSpPr>
          <p:nvPr>
            <p:ph type="dt" sz="half" idx="10"/>
          </p:nvPr>
        </p:nvSpPr>
        <p:spPr/>
        <p:txBody>
          <a:bodyPr/>
          <a:lstStyle/>
          <a:p>
            <a:fld id="{D4109D40-52C5-45A2-8F83-E2FB5993D3D4}" type="datetime1">
              <a:rPr lang="fr-FR" smtClean="0"/>
              <a:t>20/01/2021</a:t>
            </a:fld>
            <a:endParaRPr lang="fr-FR"/>
          </a:p>
        </p:txBody>
      </p:sp>
    </p:spTree>
    <p:extLst>
      <p:ext uri="{BB962C8B-B14F-4D97-AF65-F5344CB8AC3E}">
        <p14:creationId xmlns:p14="http://schemas.microsoft.com/office/powerpoint/2010/main" val="3199036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DTD: Un </a:t>
            </a:r>
            <a:r>
              <a:rPr lang="en-US" dirty="0" err="1"/>
              <a:t>exemple</a:t>
            </a:r>
            <a:endParaRPr lang="en-US" dirty="0"/>
          </a:p>
        </p:txBody>
      </p:sp>
      <p:sp>
        <p:nvSpPr>
          <p:cNvPr id="3" name="Espace réservé du contenu 2"/>
          <p:cNvSpPr>
            <a:spLocks noGrp="1"/>
          </p:cNvSpPr>
          <p:nvPr>
            <p:ph idx="1"/>
          </p:nvPr>
        </p:nvSpPr>
        <p:spPr/>
        <p:txBody>
          <a:bodyPr/>
          <a:lstStyle/>
          <a:p>
            <a:r>
              <a:rPr lang="fr-FR" dirty="0"/>
              <a:t>Une DTD </a:t>
            </a:r>
            <a:r>
              <a:rPr lang="fr-FR" sz="1800" dirty="0"/>
              <a:t>peut être défini soit à </a:t>
            </a:r>
          </a:p>
          <a:p>
            <a:pPr lvl="1"/>
            <a:r>
              <a:rPr lang="fr-FR" sz="1600" dirty="0"/>
              <a:t>l'intérieur d'un document XML </a:t>
            </a:r>
          </a:p>
          <a:p>
            <a:pPr lvl="1"/>
            <a:r>
              <a:rPr lang="fr-FR" sz="1600" dirty="0"/>
              <a:t>dans un fichier à part: Plus fréquente car la plus pratique</a:t>
            </a:r>
          </a:p>
          <a:p>
            <a:r>
              <a:rPr lang="fr-FR" sz="1800" dirty="0"/>
              <a:t>Pour définir une DTD externe, il suffit de:</a:t>
            </a:r>
          </a:p>
          <a:p>
            <a:pPr lvl="1"/>
            <a:r>
              <a:rPr lang="fr-FR" sz="1600" dirty="0"/>
              <a:t>écrire </a:t>
            </a:r>
            <a:r>
              <a:rPr lang="fr-FR" sz="1600" b="1" i="1" dirty="0"/>
              <a:t>&lt;!DOCTYPE racine SYSTEM "nomdufichier.dtd"&gt; </a:t>
            </a:r>
          </a:p>
          <a:p>
            <a:pPr lvl="2"/>
            <a:r>
              <a:rPr lang="fr-FR" sz="1600" i="1" dirty="0"/>
              <a:t>racine </a:t>
            </a:r>
            <a:r>
              <a:rPr lang="fr-FR" sz="1600" dirty="0"/>
              <a:t>est le nom de la balise racine de l'arbre XML</a:t>
            </a:r>
            <a:endParaRPr lang="fr-FR" sz="1600" b="1" i="1" dirty="0"/>
          </a:p>
          <a:p>
            <a:pPr lvl="1"/>
            <a:r>
              <a:rPr lang="fr-FR" sz="1600" dirty="0"/>
              <a:t>juste après </a:t>
            </a:r>
            <a:r>
              <a:rPr lang="fr-FR" sz="1600" i="1" dirty="0"/>
              <a:t>&lt;?</a:t>
            </a:r>
            <a:r>
              <a:rPr lang="fr-FR" sz="1600" i="1" dirty="0" err="1"/>
              <a:t>xml</a:t>
            </a:r>
            <a:r>
              <a:rPr lang="fr-FR" sz="1600" i="1" dirty="0"/>
              <a:t> version="1.0" ?&gt;</a:t>
            </a:r>
            <a:br>
              <a:rPr lang="fr-FR" sz="1600" dirty="0"/>
            </a:br>
            <a:endParaRPr lang="en-US" sz="1600"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208</a:t>
            </a:fld>
            <a:endParaRPr lang="fr-FR"/>
          </a:p>
        </p:txBody>
      </p:sp>
      <p:sp>
        <p:nvSpPr>
          <p:cNvPr id="6" name="Espace réservé de la date 5">
            <a:extLst>
              <a:ext uri="{FF2B5EF4-FFF2-40B4-BE49-F238E27FC236}">
                <a16:creationId xmlns:a16="http://schemas.microsoft.com/office/drawing/2014/main" id="{918BFB52-5421-4179-8F91-43EC65386C62}"/>
              </a:ext>
            </a:extLst>
          </p:cNvPr>
          <p:cNvSpPr>
            <a:spLocks noGrp="1"/>
          </p:cNvSpPr>
          <p:nvPr>
            <p:ph type="dt" sz="half" idx="10"/>
          </p:nvPr>
        </p:nvSpPr>
        <p:spPr/>
        <p:txBody>
          <a:bodyPr/>
          <a:lstStyle/>
          <a:p>
            <a:fld id="{62070795-ED40-42CB-92E7-9B0195F0D35D}" type="datetime1">
              <a:rPr lang="fr-FR" smtClean="0"/>
              <a:t>20/01/2021</a:t>
            </a:fld>
            <a:endParaRPr lang="fr-FR"/>
          </a:p>
        </p:txBody>
      </p:sp>
    </p:spTree>
    <p:extLst>
      <p:ext uri="{BB962C8B-B14F-4D97-AF65-F5344CB8AC3E}">
        <p14:creationId xmlns:p14="http://schemas.microsoft.com/office/powerpoint/2010/main" val="36324627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209</a:t>
            </a:fld>
            <a:endParaRPr lang="fr-FR"/>
          </a:p>
        </p:txBody>
      </p:sp>
      <p:sp>
        <p:nvSpPr>
          <p:cNvPr id="6" name="Accolade fermante 5"/>
          <p:cNvSpPr/>
          <p:nvPr/>
        </p:nvSpPr>
        <p:spPr>
          <a:xfrm>
            <a:off x="8861107" y="318254"/>
            <a:ext cx="561662" cy="4320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Accolade fermante 8"/>
          <p:cNvSpPr/>
          <p:nvPr/>
        </p:nvSpPr>
        <p:spPr>
          <a:xfrm flipH="1">
            <a:off x="4611034" y="5043683"/>
            <a:ext cx="307442" cy="160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1" name="Rectangle 10"/>
          <p:cNvSpPr/>
          <p:nvPr/>
        </p:nvSpPr>
        <p:spPr>
          <a:xfrm>
            <a:off x="9162470" y="2046446"/>
            <a:ext cx="1465466" cy="757130"/>
          </a:xfrm>
          <a:prstGeom prst="rect">
            <a:avLst/>
          </a:prstGeom>
        </p:spPr>
        <p:txBody>
          <a:bodyPr wrap="none">
            <a:spAutoFit/>
          </a:bodyPr>
          <a:lstStyle/>
          <a:p>
            <a:pPr algn="ctr"/>
            <a:r>
              <a:rPr lang="fr-FR" sz="2160" b="1" i="1" dirty="0"/>
              <a:t>document</a:t>
            </a:r>
          </a:p>
          <a:p>
            <a:pPr algn="ctr"/>
            <a:r>
              <a:rPr lang="fr-FR" sz="2160" b="1" i="1" dirty="0"/>
              <a:t>XML</a:t>
            </a:r>
            <a:endParaRPr lang="en-US" sz="2160" b="1" dirty="0"/>
          </a:p>
        </p:txBody>
      </p:sp>
      <p:sp>
        <p:nvSpPr>
          <p:cNvPr id="12" name="Rectangle 11"/>
          <p:cNvSpPr/>
          <p:nvPr/>
        </p:nvSpPr>
        <p:spPr>
          <a:xfrm>
            <a:off x="2763756" y="5456282"/>
            <a:ext cx="2035685" cy="757130"/>
          </a:xfrm>
          <a:prstGeom prst="rect">
            <a:avLst/>
          </a:prstGeom>
        </p:spPr>
        <p:txBody>
          <a:bodyPr wrap="none">
            <a:spAutoFit/>
          </a:bodyPr>
          <a:lstStyle/>
          <a:p>
            <a:pPr algn="ctr"/>
            <a:r>
              <a:rPr lang="fr-FR" sz="2160" b="1" i="1" dirty="0"/>
              <a:t>DTD</a:t>
            </a:r>
          </a:p>
          <a:p>
            <a:pPr algn="ctr"/>
            <a:r>
              <a:rPr lang="fr-FR" sz="2160" b="1" i="1" dirty="0"/>
              <a:t>correspondant</a:t>
            </a:r>
            <a:endParaRPr lang="en-US" sz="2160" b="1" dirty="0"/>
          </a:p>
        </p:txBody>
      </p:sp>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96" y="318254"/>
            <a:ext cx="7949682" cy="46636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63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54" y="4916408"/>
            <a:ext cx="5429250" cy="17945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Espace réservé de la date 6">
            <a:extLst>
              <a:ext uri="{FF2B5EF4-FFF2-40B4-BE49-F238E27FC236}">
                <a16:creationId xmlns:a16="http://schemas.microsoft.com/office/drawing/2014/main" id="{93FFD9FB-4886-495C-BD01-3F3871659807}"/>
              </a:ext>
            </a:extLst>
          </p:cNvPr>
          <p:cNvSpPr>
            <a:spLocks noGrp="1"/>
          </p:cNvSpPr>
          <p:nvPr>
            <p:ph type="dt" sz="half" idx="10"/>
          </p:nvPr>
        </p:nvSpPr>
        <p:spPr/>
        <p:txBody>
          <a:bodyPr/>
          <a:lstStyle/>
          <a:p>
            <a:fld id="{4B3F862C-0B09-4FAC-BD7B-D84A64413093}" type="datetime1">
              <a:rPr lang="fr-FR" smtClean="0"/>
              <a:t>20/01/2021</a:t>
            </a:fld>
            <a:endParaRPr lang="fr-FR"/>
          </a:p>
        </p:txBody>
      </p:sp>
    </p:spTree>
    <p:extLst>
      <p:ext uri="{BB962C8B-B14F-4D97-AF65-F5344CB8AC3E}">
        <p14:creationId xmlns:p14="http://schemas.microsoft.com/office/powerpoint/2010/main" val="1990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 calcmode="lin" valueType="num">
                                      <p:cBhvr additive="base">
                                        <p:cTn id="7" dur="500" fill="hold"/>
                                        <p:tgtEl>
                                          <p:spTgt spid="16389"/>
                                        </p:tgtEl>
                                        <p:attrNameLst>
                                          <p:attrName>ppt_x</p:attrName>
                                        </p:attrNameLst>
                                      </p:cBhvr>
                                      <p:tavLst>
                                        <p:tav tm="0">
                                          <p:val>
                                            <p:strVal val="#ppt_x"/>
                                          </p:val>
                                        </p:tav>
                                        <p:tav tm="100000">
                                          <p:val>
                                            <p:strVal val="#ppt_x"/>
                                          </p:val>
                                        </p:tav>
                                      </p:tavLst>
                                    </p:anim>
                                    <p:anim calcmode="lin" valueType="num">
                                      <p:cBhvr additive="base">
                                        <p:cTn id="8" dur="500" fill="hold"/>
                                        <p:tgtEl>
                                          <p:spTgt spid="163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D2488A-EFEB-49E1-AFF3-3BE46C45E7C4}"/>
              </a:ext>
            </a:extLst>
          </p:cNvPr>
          <p:cNvSpPr>
            <a:spLocks noGrp="1"/>
          </p:cNvSpPr>
          <p:nvPr>
            <p:ph type="title"/>
          </p:nvPr>
        </p:nvSpPr>
        <p:spPr/>
        <p:txBody>
          <a:bodyPr/>
          <a:lstStyle/>
          <a:p>
            <a:r>
              <a:rPr lang="fr-FR" b="1" dirty="0"/>
              <a:t>1.1- Déclaration et portée des variables (suite)</a:t>
            </a:r>
            <a:endParaRPr lang="en-US" dirty="0"/>
          </a:p>
        </p:txBody>
      </p:sp>
      <p:sp>
        <p:nvSpPr>
          <p:cNvPr id="3" name="Espace réservé du contenu 2">
            <a:extLst>
              <a:ext uri="{FF2B5EF4-FFF2-40B4-BE49-F238E27FC236}">
                <a16:creationId xmlns:a16="http://schemas.microsoft.com/office/drawing/2014/main" id="{58D50405-D12F-4F1A-AEFE-0584CB69CAF5}"/>
              </a:ext>
            </a:extLst>
          </p:cNvPr>
          <p:cNvSpPr>
            <a:spLocks noGrp="1"/>
          </p:cNvSpPr>
          <p:nvPr>
            <p:ph sz="quarter" idx="10"/>
          </p:nvPr>
        </p:nvSpPr>
        <p:spPr/>
        <p:txBody>
          <a:bodyPr/>
          <a:lstStyle/>
          <a:p>
            <a:r>
              <a:rPr lang="fr-FR" sz="1800" dirty="0"/>
              <a:t>Variables locales</a:t>
            </a:r>
          </a:p>
          <a:p>
            <a:pPr marL="285750" indent="-285750">
              <a:buFont typeface="Arial" panose="020B0604020202020204" pitchFamily="34" charset="0"/>
              <a:buChar char="•"/>
            </a:pPr>
            <a:r>
              <a:rPr lang="fr-FR" sz="1800" dirty="0"/>
              <a:t>Mot clé:  </a:t>
            </a:r>
            <a:r>
              <a:rPr lang="fr-FR" sz="1800" b="1" dirty="0">
                <a:solidFill>
                  <a:srgbClr val="002060"/>
                </a:solidFill>
              </a:rPr>
              <a:t> let</a:t>
            </a: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pPr marL="285750" indent="-285750">
              <a:buFont typeface="Arial" panose="020B0604020202020204" pitchFamily="34" charset="0"/>
              <a:buChar char="•"/>
            </a:pPr>
            <a:endParaRPr lang="fr-FR" sz="1800" b="1" dirty="0">
              <a:solidFill>
                <a:srgbClr val="002060"/>
              </a:solidFill>
            </a:endParaRPr>
          </a:p>
          <a:p>
            <a:r>
              <a:rPr lang="fr-FR" sz="1800" dirty="0"/>
              <a:t>Variables globales</a:t>
            </a:r>
          </a:p>
          <a:p>
            <a:pPr marL="285750" indent="-285750">
              <a:buFont typeface="Arial" panose="020B0604020202020204" pitchFamily="34" charset="0"/>
              <a:buChar char="•"/>
            </a:pPr>
            <a:r>
              <a:rPr lang="fr-FR" sz="1800" dirty="0"/>
              <a:t>Mot clé:  </a:t>
            </a:r>
            <a:r>
              <a:rPr lang="fr-FR" sz="1800" b="1" dirty="0">
                <a:solidFill>
                  <a:srgbClr val="002060"/>
                </a:solidFill>
              </a:rPr>
              <a:t> var</a:t>
            </a:r>
          </a:p>
          <a:p>
            <a:pPr marL="285750" indent="-285750">
              <a:buFont typeface="Arial" panose="020B0604020202020204" pitchFamily="34" charset="0"/>
              <a:buChar char="•"/>
            </a:pPr>
            <a:endParaRPr lang="fr-FR" sz="1800" b="1" dirty="0">
              <a:solidFill>
                <a:srgbClr val="002060"/>
              </a:solidFill>
            </a:endParaRPr>
          </a:p>
          <a:p>
            <a:endParaRPr lang="en-US" dirty="0"/>
          </a:p>
          <a:p>
            <a:endParaRPr lang="en-US" dirty="0"/>
          </a:p>
          <a:p>
            <a:endParaRPr lang="en-US" dirty="0"/>
          </a:p>
        </p:txBody>
      </p:sp>
      <p:sp>
        <p:nvSpPr>
          <p:cNvPr id="4" name="Espace réservé de la date 3">
            <a:extLst>
              <a:ext uri="{FF2B5EF4-FFF2-40B4-BE49-F238E27FC236}">
                <a16:creationId xmlns:a16="http://schemas.microsoft.com/office/drawing/2014/main" id="{0530593F-4541-4062-9B26-D3FB861E5928}"/>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0DFAEBE-6CEC-48A5-8C1F-39A119227B9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2DF15D44-6B6D-4F1A-A971-75DD7A039AA6}"/>
              </a:ext>
            </a:extLst>
          </p:cNvPr>
          <p:cNvSpPr>
            <a:spLocks noGrp="1"/>
          </p:cNvSpPr>
          <p:nvPr>
            <p:ph type="sldNum" sz="quarter" idx="4"/>
          </p:nvPr>
        </p:nvSpPr>
        <p:spPr/>
        <p:txBody>
          <a:bodyPr/>
          <a:lstStyle/>
          <a:p>
            <a:pPr rtl="0"/>
            <a:fld id="{9860EDB8-5305-433F-BE41-D7A86D811DB3}" type="slidenum">
              <a:rPr lang="fr-FR" noProof="0" smtClean="0"/>
              <a:pPr rtl="0"/>
              <a:t>21</a:t>
            </a:fld>
            <a:endParaRPr lang="fr-FR" noProof="0" dirty="0"/>
          </a:p>
        </p:txBody>
      </p:sp>
      <p:pic>
        <p:nvPicPr>
          <p:cNvPr id="7" name="Image 6">
            <a:extLst>
              <a:ext uri="{FF2B5EF4-FFF2-40B4-BE49-F238E27FC236}">
                <a16:creationId xmlns:a16="http://schemas.microsoft.com/office/drawing/2014/main" id="{58233C86-F991-4916-BFD8-F0C0B31FD898}"/>
              </a:ext>
            </a:extLst>
          </p:cNvPr>
          <p:cNvPicPr>
            <a:picLocks noChangeAspect="1"/>
          </p:cNvPicPr>
          <p:nvPr/>
        </p:nvPicPr>
        <p:blipFill>
          <a:blip r:embed="rId2"/>
          <a:stretch>
            <a:fillRect/>
          </a:stretch>
        </p:blipFill>
        <p:spPr>
          <a:xfrm>
            <a:off x="3586295" y="1334640"/>
            <a:ext cx="4314825" cy="1619250"/>
          </a:xfrm>
          <a:prstGeom prst="rect">
            <a:avLst/>
          </a:prstGeom>
          <a:ln>
            <a:solidFill>
              <a:schemeClr val="accent1"/>
            </a:solidFill>
          </a:ln>
        </p:spPr>
      </p:pic>
      <p:pic>
        <p:nvPicPr>
          <p:cNvPr id="8" name="Image 7">
            <a:extLst>
              <a:ext uri="{FF2B5EF4-FFF2-40B4-BE49-F238E27FC236}">
                <a16:creationId xmlns:a16="http://schemas.microsoft.com/office/drawing/2014/main" id="{A9AE1469-D0B1-4F9C-B557-E83A8B2FD06A}"/>
              </a:ext>
            </a:extLst>
          </p:cNvPr>
          <p:cNvPicPr>
            <a:picLocks noChangeAspect="1"/>
          </p:cNvPicPr>
          <p:nvPr/>
        </p:nvPicPr>
        <p:blipFill rotWithShape="1">
          <a:blip r:embed="rId3"/>
          <a:srcRect r="8100"/>
          <a:stretch/>
        </p:blipFill>
        <p:spPr>
          <a:xfrm>
            <a:off x="7755241" y="1738755"/>
            <a:ext cx="4061620" cy="1495425"/>
          </a:xfrm>
          <a:prstGeom prst="rect">
            <a:avLst/>
          </a:prstGeom>
          <a:ln>
            <a:solidFill>
              <a:schemeClr val="accent1"/>
            </a:solidFill>
          </a:ln>
        </p:spPr>
      </p:pic>
      <p:pic>
        <p:nvPicPr>
          <p:cNvPr id="9" name="Image 8">
            <a:extLst>
              <a:ext uri="{FF2B5EF4-FFF2-40B4-BE49-F238E27FC236}">
                <a16:creationId xmlns:a16="http://schemas.microsoft.com/office/drawing/2014/main" id="{06AD42B9-5C78-4C9B-82A5-BCF1A5046B00}"/>
              </a:ext>
            </a:extLst>
          </p:cNvPr>
          <p:cNvPicPr>
            <a:picLocks noChangeAspect="1"/>
          </p:cNvPicPr>
          <p:nvPr/>
        </p:nvPicPr>
        <p:blipFill>
          <a:blip r:embed="rId4"/>
          <a:stretch>
            <a:fillRect/>
          </a:stretch>
        </p:blipFill>
        <p:spPr>
          <a:xfrm>
            <a:off x="3586295" y="3287175"/>
            <a:ext cx="3857625" cy="2886075"/>
          </a:xfrm>
          <a:prstGeom prst="rect">
            <a:avLst/>
          </a:prstGeom>
          <a:ln>
            <a:solidFill>
              <a:schemeClr val="accent1"/>
            </a:solidFill>
          </a:ln>
        </p:spPr>
      </p:pic>
    </p:spTree>
    <p:extLst>
      <p:ext uri="{BB962C8B-B14F-4D97-AF65-F5344CB8AC3E}">
        <p14:creationId xmlns:p14="http://schemas.microsoft.com/office/powerpoint/2010/main" val="11975243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Pour chacun des éléments, on définit sa composition par </a:t>
            </a:r>
            <a:r>
              <a:rPr lang="fr-FR" b="1" dirty="0"/>
              <a:t>&lt;!ELEMENT </a:t>
            </a:r>
            <a:r>
              <a:rPr lang="fr-FR" b="1" dirty="0" err="1"/>
              <a:t>nom_element</a:t>
            </a:r>
            <a:r>
              <a:rPr lang="fr-FR" b="1" dirty="0"/>
              <a:t> (structure)&gt;  </a:t>
            </a:r>
          </a:p>
          <a:p>
            <a:r>
              <a:rPr lang="fr-FR" dirty="0"/>
              <a:t>Pour chacun des attributs, on définit sa composition par </a:t>
            </a:r>
            <a:r>
              <a:rPr lang="fr-FR" b="1" dirty="0"/>
              <a:t>&lt;!ATTLIST </a:t>
            </a:r>
            <a:r>
              <a:rPr lang="fr-FR" b="1" dirty="0" err="1"/>
              <a:t>nom_element</a:t>
            </a:r>
            <a:r>
              <a:rPr lang="fr-FR" b="1" dirty="0"/>
              <a:t> </a:t>
            </a:r>
            <a:r>
              <a:rPr lang="fr-FR" b="1" dirty="0" err="1"/>
              <a:t>nom_attribut</a:t>
            </a:r>
            <a:r>
              <a:rPr lang="fr-FR" b="1" dirty="0"/>
              <a:t> (structure)&gt;  </a:t>
            </a:r>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210</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7B17E517-2D04-4220-8992-793EBF0A79BD}"/>
              </a:ext>
            </a:extLst>
          </p:cNvPr>
          <p:cNvSpPr>
            <a:spLocks noGrp="1"/>
          </p:cNvSpPr>
          <p:nvPr>
            <p:ph type="dt" sz="half" idx="10"/>
          </p:nvPr>
        </p:nvSpPr>
        <p:spPr/>
        <p:txBody>
          <a:bodyPr/>
          <a:lstStyle/>
          <a:p>
            <a:fld id="{A1EB1A2B-3F6D-40AA-8B0E-24C78967D0EB}" type="datetime1">
              <a:rPr lang="fr-FR" smtClean="0"/>
              <a:t>20/01/2021</a:t>
            </a:fld>
            <a:endParaRPr lang="fr-FR"/>
          </a:p>
        </p:txBody>
      </p:sp>
    </p:spTree>
    <p:extLst>
      <p:ext uri="{BB962C8B-B14F-4D97-AF65-F5344CB8AC3E}">
        <p14:creationId xmlns:p14="http://schemas.microsoft.com/office/powerpoint/2010/main" val="25904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96296E-6 L 3.75E-6 0.03773 " pathEditMode="relative" rAng="0" ptsTypes="AA">
                                      <p:cBhvr>
                                        <p:cTn id="6" dur="2000" fill="hold"/>
                                        <p:tgtEl>
                                          <p:spTgt spid="7"/>
                                        </p:tgtEl>
                                        <p:attrNameLst>
                                          <p:attrName>ppt_x</p:attrName>
                                          <p:attrName>ppt_y</p:attrName>
                                        </p:attrNameLst>
                                      </p:cBhvr>
                                      <p:rCtr x="0" y="187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75E-6 0.03773 L 3.75E-6 0.08843 " pathEditMode="relative" rAng="0" ptsTypes="AA">
                                      <p:cBhvr>
                                        <p:cTn id="10" dur="2000" fill="hold"/>
                                        <p:tgtEl>
                                          <p:spTgt spid="7"/>
                                        </p:tgtEl>
                                        <p:attrNameLst>
                                          <p:attrName>ppt_x</p:attrName>
                                          <p:attrName>ppt_y</p:attrName>
                                        </p:attrNameLst>
                                      </p:cBhvr>
                                      <p:rCtr x="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a:t>personne* </a:t>
            </a:r>
            <a:r>
              <a:rPr lang="fr-FR" dirty="0"/>
              <a:t>signifie que dans un élément &lt;</a:t>
            </a:r>
            <a:r>
              <a:rPr lang="fr-FR" dirty="0" err="1"/>
              <a:t>encyclopedie</a:t>
            </a:r>
            <a:r>
              <a:rPr lang="fr-FR" dirty="0"/>
              <a:t>&gt; on peut trouver </a:t>
            </a:r>
            <a:r>
              <a:rPr lang="fr-FR" b="1" dirty="0"/>
              <a:t>de 0  à plusieurs éléments </a:t>
            </a:r>
            <a:r>
              <a:rPr lang="fr-FR" dirty="0"/>
              <a:t>de type &lt;personne&gt; à l'exclusion de tout autre élément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211</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465915"/>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B310DF55-09B5-4AE8-90D7-2C396FD98B58}"/>
              </a:ext>
            </a:extLst>
          </p:cNvPr>
          <p:cNvSpPr>
            <a:spLocks noGrp="1"/>
          </p:cNvSpPr>
          <p:nvPr>
            <p:ph type="dt" sz="half" idx="10"/>
          </p:nvPr>
        </p:nvSpPr>
        <p:spPr/>
        <p:txBody>
          <a:bodyPr/>
          <a:lstStyle/>
          <a:p>
            <a:fld id="{D20B123A-B0FD-4AA7-A3AE-8CF8900566D3}" type="datetime1">
              <a:rPr lang="fr-FR" smtClean="0"/>
              <a:t>20/01/2021</a:t>
            </a:fld>
            <a:endParaRPr lang="fr-FR"/>
          </a:p>
        </p:txBody>
      </p:sp>
    </p:spTree>
    <p:extLst>
      <p:ext uri="{BB962C8B-B14F-4D97-AF65-F5344CB8AC3E}">
        <p14:creationId xmlns:p14="http://schemas.microsoft.com/office/powerpoint/2010/main" val="349466803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b="1" dirty="0" err="1"/>
              <a:t>nom,prenom,publication</a:t>
            </a:r>
            <a:r>
              <a:rPr lang="fr-FR" b="1" dirty="0"/>
              <a:t>+</a:t>
            </a:r>
            <a:r>
              <a:rPr lang="fr-FR" dirty="0"/>
              <a:t> signifie que dans un élément </a:t>
            </a:r>
            <a:r>
              <a:rPr lang="fr-FR" b="1" dirty="0"/>
              <a:t>personne</a:t>
            </a:r>
            <a:r>
              <a:rPr lang="fr-FR" dirty="0"/>
              <a:t> on doit  trouver </a:t>
            </a:r>
          </a:p>
          <a:p>
            <a:pPr lvl="1"/>
            <a:r>
              <a:rPr lang="fr-FR" dirty="0"/>
              <a:t>un et un seul</a:t>
            </a:r>
            <a:r>
              <a:rPr lang="fr-FR" b="1" dirty="0"/>
              <a:t> </a:t>
            </a:r>
            <a:r>
              <a:rPr lang="fr-FR" dirty="0"/>
              <a:t>élément &lt;nom&gt;, </a:t>
            </a:r>
          </a:p>
          <a:p>
            <a:pPr lvl="1"/>
            <a:r>
              <a:rPr lang="fr-FR" dirty="0"/>
              <a:t>un et un seul  élément &lt;</a:t>
            </a:r>
            <a:r>
              <a:rPr lang="fr-FR" dirty="0" err="1"/>
              <a:t>prenom</a:t>
            </a:r>
            <a:r>
              <a:rPr lang="fr-FR" dirty="0"/>
              <a:t>&gt; </a:t>
            </a:r>
          </a:p>
          <a:p>
            <a:pPr lvl="1"/>
            <a:r>
              <a:rPr lang="fr-FR" dirty="0"/>
              <a:t>et </a:t>
            </a:r>
            <a:r>
              <a:rPr lang="fr-FR" b="1" dirty="0"/>
              <a:t>un ou plusieurs (+) </a:t>
            </a:r>
            <a:r>
              <a:rPr lang="fr-FR" dirty="0"/>
              <a:t>éléments &lt;publication&gt; et dans cet  ordre (imposé par la virgule)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212</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4740384"/>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96333308-C7AF-4F57-B69B-3D9094EA3C1F}"/>
              </a:ext>
            </a:extLst>
          </p:cNvPr>
          <p:cNvSpPr>
            <a:spLocks noGrp="1"/>
          </p:cNvSpPr>
          <p:nvPr>
            <p:ph type="dt" sz="half" idx="10"/>
          </p:nvPr>
        </p:nvSpPr>
        <p:spPr/>
        <p:txBody>
          <a:bodyPr/>
          <a:lstStyle/>
          <a:p>
            <a:fld id="{06709F3D-51C2-468A-A533-4FFD204E6ECC}" type="datetime1">
              <a:rPr lang="fr-FR" smtClean="0"/>
              <a:t>20/01/2021</a:t>
            </a:fld>
            <a:endParaRPr lang="fr-FR"/>
          </a:p>
        </p:txBody>
      </p:sp>
    </p:spTree>
    <p:extLst>
      <p:ext uri="{BB962C8B-B14F-4D97-AF65-F5344CB8AC3E}">
        <p14:creationId xmlns:p14="http://schemas.microsoft.com/office/powerpoint/2010/main" val="33950306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normAutofit/>
          </a:bodyPr>
          <a:lstStyle/>
          <a:p>
            <a:r>
              <a:rPr lang="fr-FR" dirty="0"/>
              <a:t>L'attribut genre de la balise </a:t>
            </a:r>
            <a:r>
              <a:rPr lang="fr-FR" b="1" dirty="0"/>
              <a:t>&lt;personne&gt;</a:t>
            </a:r>
            <a:r>
              <a:rPr lang="fr-FR" dirty="0"/>
              <a:t> est, ici, défini comme étant un choix imposé entre </a:t>
            </a:r>
            <a:r>
              <a:rPr lang="fr-FR" b="1" dirty="0"/>
              <a:t>"H" </a:t>
            </a:r>
            <a:r>
              <a:rPr lang="fr-FR" dirty="0"/>
              <a:t>et </a:t>
            </a:r>
            <a:r>
              <a:rPr lang="fr-FR" b="1" dirty="0"/>
              <a:t>"F"</a:t>
            </a:r>
          </a:p>
          <a:p>
            <a:pPr lvl="1"/>
            <a:r>
              <a:rPr lang="fr-FR" dirty="0"/>
              <a:t>Les valeurs possibles sont séparées par des caractères '|'</a:t>
            </a:r>
          </a:p>
          <a:p>
            <a:pPr lvl="1"/>
            <a:r>
              <a:rPr lang="fr-FR" dirty="0"/>
              <a:t>Cet attribut n'étant pas indiqué comme obligatoire, s'il n'est pas précisé alors il prendra par défaut la valeur "H"   </a:t>
            </a:r>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213</a:t>
            </a:fld>
            <a:endParaRPr lang="fr-F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2380387" y="5060573"/>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Espace réservé de la date 7">
            <a:extLst>
              <a:ext uri="{FF2B5EF4-FFF2-40B4-BE49-F238E27FC236}">
                <a16:creationId xmlns:a16="http://schemas.microsoft.com/office/drawing/2014/main" id="{E610AD6B-76AE-4EEC-8035-E382E2BDBB2F}"/>
              </a:ext>
            </a:extLst>
          </p:cNvPr>
          <p:cNvSpPr>
            <a:spLocks noGrp="1"/>
          </p:cNvSpPr>
          <p:nvPr>
            <p:ph type="dt" sz="half" idx="10"/>
          </p:nvPr>
        </p:nvSpPr>
        <p:spPr/>
        <p:txBody>
          <a:bodyPr/>
          <a:lstStyle/>
          <a:p>
            <a:fld id="{E2C342EC-3E28-41B9-A6F8-C3F464220098}" type="datetime1">
              <a:rPr lang="fr-FR" smtClean="0"/>
              <a:t>20/01/2021</a:t>
            </a:fld>
            <a:endParaRPr lang="fr-FR"/>
          </a:p>
        </p:txBody>
      </p:sp>
    </p:spTree>
    <p:extLst>
      <p:ext uri="{BB962C8B-B14F-4D97-AF65-F5344CB8AC3E}">
        <p14:creationId xmlns:p14="http://schemas.microsoft.com/office/powerpoint/2010/main" val="17221090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r>
              <a:rPr lang="fr-FR" dirty="0"/>
              <a:t>&lt;nom&gt;, &lt;</a:t>
            </a:r>
            <a:r>
              <a:rPr lang="fr-FR" dirty="0" err="1"/>
              <a:t>prenom</a:t>
            </a:r>
            <a:r>
              <a:rPr lang="fr-FR" dirty="0"/>
              <a:t>&gt; et &lt;publication&gt; sont des éléments qui peuvent contenir du texte comme l'indique #PCDATA.</a:t>
            </a:r>
            <a:endParaRPr lang="en-US" dirty="0"/>
          </a:p>
          <a:p>
            <a:endParaRPr lang="en-US" dirty="0"/>
          </a:p>
        </p:txBody>
      </p:sp>
      <p:sp>
        <p:nvSpPr>
          <p:cNvPr id="4" name="Espace réservé du pied de page 3"/>
          <p:cNvSpPr>
            <a:spLocks noGrp="1"/>
          </p:cNvSpPr>
          <p:nvPr>
            <p:ph type="ftr" sz="quarter" idx="11"/>
          </p:nvPr>
        </p:nvSpPr>
        <p:spPr/>
        <p:txBody>
          <a:bodyPr/>
          <a:lstStyle/>
          <a:p>
            <a:r>
              <a:rPr lang="fr-FR"/>
              <a:t>ORSYS Formation - Bassem Seddik - JavaScript pour un HTML dynamique</a:t>
            </a:r>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214</a:t>
            </a:fld>
            <a:endParaRPr lang="fr-F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4206687"/>
            <a:ext cx="6206669" cy="20514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Rectangle 7"/>
          <p:cNvSpPr/>
          <p:nvPr/>
        </p:nvSpPr>
        <p:spPr>
          <a:xfrm>
            <a:off x="2380387" y="5330011"/>
            <a:ext cx="6826358" cy="3456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Espace réservé de la date 5">
            <a:extLst>
              <a:ext uri="{FF2B5EF4-FFF2-40B4-BE49-F238E27FC236}">
                <a16:creationId xmlns:a16="http://schemas.microsoft.com/office/drawing/2014/main" id="{EE38B272-0DC5-486E-8D72-25C16A998FF5}"/>
              </a:ext>
            </a:extLst>
          </p:cNvPr>
          <p:cNvSpPr>
            <a:spLocks noGrp="1"/>
          </p:cNvSpPr>
          <p:nvPr>
            <p:ph type="dt" sz="half" idx="10"/>
          </p:nvPr>
        </p:nvSpPr>
        <p:spPr/>
        <p:txBody>
          <a:bodyPr/>
          <a:lstStyle/>
          <a:p>
            <a:fld id="{0D41C5F0-96DD-406F-AB39-C3905742D3F6}" type="datetime1">
              <a:rPr lang="fr-FR" smtClean="0"/>
              <a:t>20/01/2021</a:t>
            </a:fld>
            <a:endParaRPr lang="fr-FR"/>
          </a:p>
        </p:txBody>
      </p:sp>
    </p:spTree>
    <p:extLst>
      <p:ext uri="{BB962C8B-B14F-4D97-AF65-F5344CB8AC3E}">
        <p14:creationId xmlns:p14="http://schemas.microsoft.com/office/powerpoint/2010/main" val="18321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2.22222E-6 L 4.16667E-6 0.08834 " pathEditMode="relative" rAng="0" ptsTypes="AA">
                                      <p:cBhvr>
                                        <p:cTn id="6" dur="2000" fill="hold"/>
                                        <p:tgtEl>
                                          <p:spTgt spid="8"/>
                                        </p:tgtEl>
                                        <p:attrNameLst>
                                          <p:attrName>ppt_x</p:attrName>
                                          <p:attrName>ppt_y</p:attrName>
                                        </p:attrNameLst>
                                      </p:cBhvr>
                                      <p:rCtr x="0" y="4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9D11A-F642-4F3A-988D-778DD54EBC61}"/>
              </a:ext>
            </a:extLst>
          </p:cNvPr>
          <p:cNvSpPr>
            <a:spLocks noGrp="1"/>
          </p:cNvSpPr>
          <p:nvPr>
            <p:ph type="title"/>
          </p:nvPr>
        </p:nvSpPr>
        <p:spPr/>
        <p:txBody>
          <a:bodyPr/>
          <a:lstStyle/>
          <a:p>
            <a:r>
              <a:rPr lang="fr-FR" b="1" dirty="0"/>
              <a:t>VII- Ajax</a:t>
            </a:r>
            <a:endParaRPr lang="en-US" dirty="0"/>
          </a:p>
        </p:txBody>
      </p:sp>
      <p:sp>
        <p:nvSpPr>
          <p:cNvPr id="3" name="Espace réservé du contenu 2">
            <a:extLst>
              <a:ext uri="{FF2B5EF4-FFF2-40B4-BE49-F238E27FC236}">
                <a16:creationId xmlns:a16="http://schemas.microsoft.com/office/drawing/2014/main" id="{1109E4A4-BE3E-47BE-9371-62BBCDABE490}"/>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Présentation de </a:t>
            </a:r>
            <a:r>
              <a:rPr lang="fr-FR" dirty="0" err="1"/>
              <a:t>Asynchronous</a:t>
            </a:r>
            <a:r>
              <a:rPr lang="fr-FR" dirty="0"/>
              <a:t> JavaScript And Xml.</a:t>
            </a:r>
          </a:p>
          <a:p>
            <a:pPr marL="514350" indent="-514350">
              <a:buFont typeface="+mj-lt"/>
              <a:buAutoNum type="arabicPeriod"/>
            </a:pPr>
            <a:r>
              <a:rPr lang="fr-FR" dirty="0"/>
              <a:t>Enjeux, solutions et alternatives.</a:t>
            </a:r>
          </a:p>
          <a:p>
            <a:pPr marL="514350" indent="-514350">
              <a:buFont typeface="+mj-lt"/>
              <a:buAutoNum type="arabicPeriod"/>
            </a:pPr>
            <a:r>
              <a:rPr lang="fr-FR" dirty="0"/>
              <a:t>Les bibliothèques du marché.</a:t>
            </a:r>
          </a:p>
          <a:p>
            <a:pPr marL="514350" indent="-514350">
              <a:buFont typeface="+mj-lt"/>
              <a:buAutoNum type="arabicPeriod"/>
            </a:pPr>
            <a:r>
              <a:rPr lang="fr-FR" dirty="0"/>
              <a:t>HTTP et Ajax : échanges HTTP et l'objet </a:t>
            </a:r>
            <a:r>
              <a:rPr lang="fr-FR" dirty="0" err="1"/>
              <a:t>XMLHttpRequest</a:t>
            </a:r>
            <a:r>
              <a:rPr lang="fr-FR" dirty="0"/>
              <a:t>.</a:t>
            </a:r>
          </a:p>
          <a:p>
            <a:r>
              <a:rPr lang="fr-FR" b="1" dirty="0">
                <a:solidFill>
                  <a:srgbClr val="00B0F0"/>
                </a:solidFill>
              </a:rPr>
              <a:t>Exercice: </a:t>
            </a:r>
            <a:r>
              <a:rPr lang="fr-FR" i="1" dirty="0">
                <a:solidFill>
                  <a:srgbClr val="00B0F0"/>
                </a:solidFill>
              </a:rPr>
              <a:t>Récupération et affichage de données XML. Interrogation d'une base de données. Création d'un formulaire de connexion.</a:t>
            </a:r>
            <a:br>
              <a:rPr lang="fr-FR" dirty="0"/>
            </a:br>
            <a:endParaRPr lang="en-US" dirty="0"/>
          </a:p>
        </p:txBody>
      </p:sp>
      <p:sp>
        <p:nvSpPr>
          <p:cNvPr id="4" name="Espace réservé de la date 3">
            <a:extLst>
              <a:ext uri="{FF2B5EF4-FFF2-40B4-BE49-F238E27FC236}">
                <a16:creationId xmlns:a16="http://schemas.microsoft.com/office/drawing/2014/main" id="{5A342F74-B49D-47B6-9A51-00E0087A1E62}"/>
              </a:ext>
            </a:extLst>
          </p:cNvPr>
          <p:cNvSpPr>
            <a:spLocks noGrp="1"/>
          </p:cNvSpPr>
          <p:nvPr>
            <p:ph type="dt" sz="half" idx="2"/>
          </p:nvPr>
        </p:nvSpPr>
        <p:spPr/>
        <p:txBody>
          <a:bodyPr/>
          <a:lstStyle/>
          <a:p>
            <a:fld id="{CF638E58-A917-4509-B7C4-8F5F7651437A}" type="datetime1">
              <a:rPr lang="fr-FR" smtClean="0"/>
              <a:t>20/01/2021</a:t>
            </a:fld>
            <a:endParaRPr lang="fr-FR"/>
          </a:p>
        </p:txBody>
      </p:sp>
      <p:sp>
        <p:nvSpPr>
          <p:cNvPr id="5" name="Espace réservé du pied de page 4">
            <a:extLst>
              <a:ext uri="{FF2B5EF4-FFF2-40B4-BE49-F238E27FC236}">
                <a16:creationId xmlns:a16="http://schemas.microsoft.com/office/drawing/2014/main" id="{CFA70412-74FF-4CC9-AE3D-6480628882FB}"/>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DAF969A-29AC-4294-AAB7-303AEA35A50F}"/>
              </a:ext>
            </a:extLst>
          </p:cNvPr>
          <p:cNvSpPr>
            <a:spLocks noGrp="1"/>
          </p:cNvSpPr>
          <p:nvPr>
            <p:ph type="sldNum" sz="quarter" idx="4"/>
          </p:nvPr>
        </p:nvSpPr>
        <p:spPr/>
        <p:txBody>
          <a:bodyPr/>
          <a:lstStyle/>
          <a:p>
            <a:fld id="{8FDE5FCB-0159-4F81-83AE-67C33C270F12}" type="slidenum">
              <a:rPr lang="fr-FR" smtClean="0"/>
              <a:t>215</a:t>
            </a:fld>
            <a:endParaRPr lang="fr-FR"/>
          </a:p>
        </p:txBody>
      </p:sp>
    </p:spTree>
    <p:extLst>
      <p:ext uri="{BB962C8B-B14F-4D97-AF65-F5344CB8AC3E}">
        <p14:creationId xmlns:p14="http://schemas.microsoft.com/office/powerpoint/2010/main" val="17649685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216</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3204818" cy="443690"/>
          </a:xfrm>
          <a:prstGeom prst="rect">
            <a:avLst/>
          </a:prstGeom>
        </p:spPr>
        <p:txBody>
          <a:bodyPr vert="horz" wrap="square" lIns="0" tIns="12679" rIns="0" bIns="0" rtlCol="0" anchor="b" anchorCtr="0">
            <a:spAutoFit/>
          </a:bodyPr>
          <a:lstStyle/>
          <a:p>
            <a:pPr marL="11527">
              <a:spcBef>
                <a:spcPts val="100"/>
              </a:spcBef>
            </a:pPr>
            <a:r>
              <a:rPr spc="-495" dirty="0"/>
              <a:t>AJAX</a:t>
            </a:r>
            <a:r>
              <a:rPr spc="-236" dirty="0"/>
              <a:t> </a:t>
            </a:r>
            <a:r>
              <a:rPr spc="-68" dirty="0"/>
              <a:t>Introduction</a:t>
            </a:r>
          </a:p>
        </p:txBody>
      </p:sp>
      <p:sp>
        <p:nvSpPr>
          <p:cNvPr id="4" name="object 4"/>
          <p:cNvSpPr txBox="1"/>
          <p:nvPr/>
        </p:nvSpPr>
        <p:spPr>
          <a:xfrm>
            <a:off x="1973254" y="2125402"/>
            <a:ext cx="8190988" cy="3436751"/>
          </a:xfrm>
          <a:prstGeom prst="rect">
            <a:avLst/>
          </a:prstGeom>
        </p:spPr>
        <p:txBody>
          <a:bodyPr vert="horz" wrap="square" lIns="0" tIns="50714" rIns="0" bIns="0" rtlCol="0">
            <a:spAutoFit/>
          </a:bodyPr>
          <a:lstStyle/>
          <a:p>
            <a:pPr marL="193646" marR="546357" indent="-182695">
              <a:lnSpc>
                <a:spcPts val="2405"/>
              </a:lnSpc>
              <a:spcBef>
                <a:spcPts val="398"/>
              </a:spcBef>
              <a:buChar char="•"/>
              <a:tabLst>
                <a:tab pos="194222" algn="l"/>
              </a:tabLst>
            </a:pPr>
            <a:r>
              <a:rPr sz="2224" spc="-286" dirty="0">
                <a:latin typeface="Arial"/>
                <a:cs typeface="Arial"/>
              </a:rPr>
              <a:t>AJAX </a:t>
            </a:r>
            <a:r>
              <a:rPr sz="2224" spc="-118" dirty="0">
                <a:latin typeface="Arial"/>
                <a:cs typeface="Arial"/>
              </a:rPr>
              <a:t>(</a:t>
            </a:r>
            <a:r>
              <a:rPr sz="2224" b="1" spc="-118" dirty="0">
                <a:latin typeface="Arial"/>
                <a:cs typeface="Arial"/>
              </a:rPr>
              <a:t>A</a:t>
            </a:r>
            <a:r>
              <a:rPr sz="2224" spc="-118" dirty="0">
                <a:latin typeface="Arial"/>
                <a:cs typeface="Arial"/>
              </a:rPr>
              <a:t>synchronous </a:t>
            </a:r>
            <a:r>
              <a:rPr sz="2224" b="1" spc="-154" dirty="0">
                <a:latin typeface="Arial"/>
                <a:cs typeface="Arial"/>
              </a:rPr>
              <a:t>J</a:t>
            </a:r>
            <a:r>
              <a:rPr sz="2224" spc="-154" dirty="0">
                <a:latin typeface="Arial"/>
                <a:cs typeface="Arial"/>
              </a:rPr>
              <a:t>avaScript </a:t>
            </a:r>
            <a:r>
              <a:rPr sz="2224" spc="-100" dirty="0">
                <a:latin typeface="Arial"/>
                <a:cs typeface="Arial"/>
              </a:rPr>
              <a:t>and </a:t>
            </a:r>
            <a:r>
              <a:rPr sz="2224" b="1" spc="-145" dirty="0">
                <a:latin typeface="Arial"/>
                <a:cs typeface="Arial"/>
              </a:rPr>
              <a:t>X</a:t>
            </a:r>
            <a:r>
              <a:rPr sz="2224" spc="-145" dirty="0">
                <a:latin typeface="Arial"/>
                <a:cs typeface="Arial"/>
              </a:rPr>
              <a:t>ML) </a:t>
            </a:r>
            <a:r>
              <a:rPr sz="2224" spc="-91" dirty="0">
                <a:latin typeface="Arial"/>
                <a:cs typeface="Arial"/>
              </a:rPr>
              <a:t>est </a:t>
            </a:r>
            <a:r>
              <a:rPr sz="2224" spc="-86" dirty="0">
                <a:latin typeface="Arial"/>
                <a:cs typeface="Arial"/>
              </a:rPr>
              <a:t>une </a:t>
            </a:r>
            <a:r>
              <a:rPr sz="2224" spc="-64" dirty="0">
                <a:latin typeface="Arial"/>
                <a:cs typeface="Arial"/>
              </a:rPr>
              <a:t>technique </a:t>
            </a:r>
            <a:r>
              <a:rPr sz="2224" spc="-41" dirty="0">
                <a:latin typeface="Arial"/>
                <a:cs typeface="Arial"/>
              </a:rPr>
              <a:t>pour  </a:t>
            </a:r>
            <a:r>
              <a:rPr sz="2224" spc="-77" dirty="0">
                <a:latin typeface="Arial"/>
                <a:cs typeface="Arial"/>
              </a:rPr>
              <a:t>créer </a:t>
            </a:r>
            <a:r>
              <a:rPr sz="2224" spc="-145" dirty="0">
                <a:latin typeface="Arial"/>
                <a:cs typeface="Arial"/>
              </a:rPr>
              <a:t>des </a:t>
            </a:r>
            <a:r>
              <a:rPr sz="2224" spc="-163" dirty="0">
                <a:latin typeface="Arial"/>
                <a:cs typeface="Arial"/>
              </a:rPr>
              <a:t>pages </a:t>
            </a:r>
            <a:r>
              <a:rPr sz="2224" spc="-73" dirty="0">
                <a:latin typeface="Arial"/>
                <a:cs typeface="Arial"/>
              </a:rPr>
              <a:t>web </a:t>
            </a:r>
            <a:r>
              <a:rPr sz="2224" spc="-95" dirty="0">
                <a:latin typeface="Arial"/>
                <a:cs typeface="Arial"/>
              </a:rPr>
              <a:t>rapides </a:t>
            </a:r>
            <a:r>
              <a:rPr sz="2224" spc="-9" dirty="0">
                <a:latin typeface="Arial"/>
                <a:cs typeface="Arial"/>
              </a:rPr>
              <a:t>et</a:t>
            </a:r>
            <a:r>
              <a:rPr sz="2224" spc="-208" dirty="0">
                <a:latin typeface="Arial"/>
                <a:cs typeface="Arial"/>
              </a:rPr>
              <a:t> </a:t>
            </a:r>
            <a:r>
              <a:rPr sz="2224" spc="-95" dirty="0">
                <a:latin typeface="Arial"/>
                <a:cs typeface="Arial"/>
              </a:rPr>
              <a:t>dynamiques.</a:t>
            </a:r>
            <a:endParaRPr sz="2224">
              <a:latin typeface="Arial"/>
              <a:cs typeface="Arial"/>
            </a:endParaRPr>
          </a:p>
          <a:p>
            <a:pPr marL="193646" marR="164829" indent="-182695">
              <a:lnSpc>
                <a:spcPts val="2405"/>
              </a:lnSpc>
              <a:spcBef>
                <a:spcPts val="799"/>
              </a:spcBef>
              <a:buChar char="•"/>
              <a:tabLst>
                <a:tab pos="194222" algn="l"/>
              </a:tabLst>
            </a:pPr>
            <a:r>
              <a:rPr sz="2224" spc="-286" dirty="0">
                <a:latin typeface="Arial"/>
                <a:cs typeface="Arial"/>
              </a:rPr>
              <a:t>AJAX </a:t>
            </a:r>
            <a:r>
              <a:rPr sz="2224" spc="-41" dirty="0">
                <a:latin typeface="Arial"/>
                <a:cs typeface="Arial"/>
              </a:rPr>
              <a:t>permet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18" dirty="0">
                <a:latin typeface="Arial"/>
                <a:cs typeface="Arial"/>
              </a:rPr>
              <a:t>les </a:t>
            </a:r>
            <a:r>
              <a:rPr sz="2224" spc="-163" dirty="0">
                <a:latin typeface="Arial"/>
                <a:cs typeface="Arial"/>
              </a:rPr>
              <a:t>pages </a:t>
            </a:r>
            <a:r>
              <a:rPr sz="2224" spc="-73" dirty="0">
                <a:latin typeface="Arial"/>
                <a:cs typeface="Arial"/>
              </a:rPr>
              <a:t>web </a:t>
            </a:r>
            <a:r>
              <a:rPr sz="2224" spc="-95" dirty="0">
                <a:latin typeface="Arial"/>
                <a:cs typeface="Arial"/>
              </a:rPr>
              <a:t>de </a:t>
            </a:r>
            <a:r>
              <a:rPr sz="2224" spc="-82" dirty="0">
                <a:latin typeface="Arial"/>
                <a:cs typeface="Arial"/>
              </a:rPr>
              <a:t>manière</a:t>
            </a:r>
            <a:r>
              <a:rPr sz="2224" spc="-322" dirty="0">
                <a:latin typeface="Arial"/>
                <a:cs typeface="Arial"/>
              </a:rPr>
              <a:t> </a:t>
            </a:r>
            <a:r>
              <a:rPr sz="2224" spc="-113" dirty="0">
                <a:latin typeface="Arial"/>
                <a:cs typeface="Arial"/>
              </a:rPr>
              <a:t>asynchrone  </a:t>
            </a:r>
            <a:r>
              <a:rPr sz="2224" spc="-68" dirty="0">
                <a:latin typeface="Arial"/>
                <a:cs typeface="Arial"/>
              </a:rPr>
              <a:t>par </a:t>
            </a:r>
            <a:r>
              <a:rPr sz="2224" spc="-95" dirty="0">
                <a:latin typeface="Arial"/>
                <a:cs typeface="Arial"/>
              </a:rPr>
              <a:t>l'échange de </a:t>
            </a:r>
            <a:r>
              <a:rPr sz="2224" spc="-45" dirty="0">
                <a:latin typeface="Arial"/>
                <a:cs typeface="Arial"/>
              </a:rPr>
              <a:t>petites </a:t>
            </a:r>
            <a:r>
              <a:rPr sz="2224" spc="-59" dirty="0">
                <a:latin typeface="Arial"/>
                <a:cs typeface="Arial"/>
              </a:rPr>
              <a:t>quantités </a:t>
            </a:r>
            <a:r>
              <a:rPr sz="2224" spc="-95" dirty="0">
                <a:latin typeface="Arial"/>
                <a:cs typeface="Arial"/>
              </a:rPr>
              <a:t>de </a:t>
            </a:r>
            <a:r>
              <a:rPr sz="2224" spc="-109" dirty="0">
                <a:latin typeface="Arial"/>
                <a:cs typeface="Arial"/>
              </a:rPr>
              <a:t>données </a:t>
            </a:r>
            <a:r>
              <a:rPr sz="2224" spc="-159" dirty="0">
                <a:latin typeface="Arial"/>
                <a:cs typeface="Arial"/>
              </a:rPr>
              <a:t>avec </a:t>
            </a:r>
            <a:r>
              <a:rPr sz="2224" spc="-59" dirty="0">
                <a:latin typeface="Arial"/>
                <a:cs typeface="Arial"/>
              </a:rPr>
              <a:t>le </a:t>
            </a:r>
            <a:r>
              <a:rPr sz="2224" spc="-86" dirty="0">
                <a:latin typeface="Arial"/>
                <a:cs typeface="Arial"/>
              </a:rPr>
              <a:t>serveur (en  </a:t>
            </a:r>
            <a:r>
              <a:rPr sz="2224" spc="-54" dirty="0">
                <a:latin typeface="Arial"/>
                <a:cs typeface="Arial"/>
              </a:rPr>
              <a:t>arrière </a:t>
            </a:r>
            <a:r>
              <a:rPr sz="2224" spc="-68" dirty="0">
                <a:latin typeface="Arial"/>
                <a:cs typeface="Arial"/>
              </a:rPr>
              <a:t>plan). </a:t>
            </a:r>
            <a:r>
              <a:rPr sz="2224" spc="-177" dirty="0">
                <a:latin typeface="Arial"/>
                <a:cs typeface="Arial"/>
              </a:rPr>
              <a:t>Cela </a:t>
            </a:r>
            <a:r>
              <a:rPr sz="2224" spc="-45" dirty="0">
                <a:latin typeface="Arial"/>
                <a:cs typeface="Arial"/>
              </a:rPr>
              <a:t>veut dire </a:t>
            </a:r>
            <a:r>
              <a:rPr sz="2224" spc="-9" dirty="0">
                <a:latin typeface="Arial"/>
                <a:cs typeface="Arial"/>
              </a:rPr>
              <a:t>qu'il </a:t>
            </a:r>
            <a:r>
              <a:rPr sz="2224" spc="-91" dirty="0">
                <a:latin typeface="Arial"/>
                <a:cs typeface="Arial"/>
              </a:rPr>
              <a:t>est </a:t>
            </a:r>
            <a:r>
              <a:rPr sz="2224" spc="-100" dirty="0">
                <a:latin typeface="Arial"/>
                <a:cs typeface="Arial"/>
              </a:rPr>
              <a:t>possible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45" dirty="0">
                <a:latin typeface="Arial"/>
                <a:cs typeface="Arial"/>
              </a:rPr>
              <a:t>des  </a:t>
            </a:r>
            <a:r>
              <a:rPr sz="2224" spc="-64" dirty="0">
                <a:latin typeface="Arial"/>
                <a:cs typeface="Arial"/>
              </a:rPr>
              <a:t>parties </a:t>
            </a:r>
            <a:r>
              <a:rPr sz="2224" spc="-54" dirty="0">
                <a:latin typeface="Arial"/>
                <a:cs typeface="Arial"/>
              </a:rPr>
              <a:t>d'une </a:t>
            </a:r>
            <a:r>
              <a:rPr sz="2224" spc="-145" dirty="0">
                <a:latin typeface="Arial"/>
                <a:cs typeface="Arial"/>
              </a:rPr>
              <a:t>page </a:t>
            </a:r>
            <a:r>
              <a:rPr sz="2224" spc="-73" dirty="0">
                <a:latin typeface="Arial"/>
                <a:cs typeface="Arial"/>
              </a:rPr>
              <a:t>web, </a:t>
            </a:r>
            <a:r>
              <a:rPr sz="2224" spc="-182" dirty="0">
                <a:latin typeface="Arial"/>
                <a:cs typeface="Arial"/>
              </a:rPr>
              <a:t>sans </a:t>
            </a:r>
            <a:r>
              <a:rPr sz="2224" spc="-68" dirty="0">
                <a:latin typeface="Arial"/>
                <a:cs typeface="Arial"/>
              </a:rPr>
              <a:t>avoir </a:t>
            </a:r>
            <a:r>
              <a:rPr sz="2224" spc="-168" dirty="0">
                <a:latin typeface="Arial"/>
                <a:cs typeface="Arial"/>
              </a:rPr>
              <a:t>à </a:t>
            </a:r>
            <a:r>
              <a:rPr sz="2224" spc="-95" dirty="0">
                <a:latin typeface="Arial"/>
                <a:cs typeface="Arial"/>
              </a:rPr>
              <a:t>recharger </a:t>
            </a:r>
            <a:r>
              <a:rPr sz="2224" spc="-9" dirty="0">
                <a:latin typeface="Arial"/>
                <a:cs typeface="Arial"/>
              </a:rPr>
              <a:t>toute </a:t>
            </a:r>
            <a:r>
              <a:rPr sz="2224" spc="-77" dirty="0">
                <a:latin typeface="Arial"/>
                <a:cs typeface="Arial"/>
              </a:rPr>
              <a:t>la</a:t>
            </a:r>
            <a:r>
              <a:rPr sz="2224" spc="-408" dirty="0">
                <a:latin typeface="Arial"/>
                <a:cs typeface="Arial"/>
              </a:rPr>
              <a:t> </a:t>
            </a:r>
            <a:r>
              <a:rPr sz="2224" spc="-127" dirty="0">
                <a:latin typeface="Arial"/>
                <a:cs typeface="Arial"/>
              </a:rPr>
              <a:t>page.</a:t>
            </a:r>
            <a:endParaRPr sz="2224">
              <a:latin typeface="Arial"/>
              <a:cs typeface="Arial"/>
            </a:endParaRPr>
          </a:p>
          <a:p>
            <a:pPr marL="193646" marR="218428" indent="-182695">
              <a:lnSpc>
                <a:spcPts val="2396"/>
              </a:lnSpc>
              <a:spcBef>
                <a:spcPts val="808"/>
              </a:spcBef>
              <a:buChar char="•"/>
              <a:tabLst>
                <a:tab pos="194222" algn="l"/>
              </a:tabLst>
            </a:pPr>
            <a:r>
              <a:rPr sz="2224" spc="-222" dirty="0">
                <a:latin typeface="Arial"/>
                <a:cs typeface="Arial"/>
              </a:rPr>
              <a:t>Les </a:t>
            </a:r>
            <a:r>
              <a:rPr sz="2224" spc="-163" dirty="0">
                <a:latin typeface="Arial"/>
                <a:cs typeface="Arial"/>
              </a:rPr>
              <a:t>pages </a:t>
            </a:r>
            <a:r>
              <a:rPr sz="2224" spc="-73" dirty="0">
                <a:latin typeface="Arial"/>
                <a:cs typeface="Arial"/>
              </a:rPr>
              <a:t>web </a:t>
            </a:r>
            <a:r>
              <a:rPr sz="2224" spc="-127" dirty="0">
                <a:latin typeface="Arial"/>
                <a:cs typeface="Arial"/>
              </a:rPr>
              <a:t>classiques, </a:t>
            </a:r>
            <a:r>
              <a:rPr sz="2224" spc="-32" dirty="0">
                <a:latin typeface="Arial"/>
                <a:cs typeface="Arial"/>
              </a:rPr>
              <a:t>(n’utilisant </a:t>
            </a:r>
            <a:r>
              <a:rPr sz="2224" spc="-159" dirty="0">
                <a:latin typeface="Arial"/>
                <a:cs typeface="Arial"/>
              </a:rPr>
              <a:t>pas </a:t>
            </a:r>
            <a:r>
              <a:rPr sz="2224" spc="-241" dirty="0">
                <a:latin typeface="Arial"/>
                <a:cs typeface="Arial"/>
              </a:rPr>
              <a:t>AJAX) </a:t>
            </a:r>
            <a:r>
              <a:rPr sz="2224" spc="-45" dirty="0">
                <a:latin typeface="Arial"/>
                <a:cs typeface="Arial"/>
              </a:rPr>
              <a:t>doivent </a:t>
            </a:r>
            <a:r>
              <a:rPr sz="2224" spc="-95" dirty="0">
                <a:latin typeface="Arial"/>
                <a:cs typeface="Arial"/>
              </a:rPr>
              <a:t>recharger </a:t>
            </a:r>
            <a:r>
              <a:rPr sz="2224" spc="-77" dirty="0">
                <a:latin typeface="Arial"/>
                <a:cs typeface="Arial"/>
              </a:rPr>
              <a:t>la  </a:t>
            </a:r>
            <a:r>
              <a:rPr sz="2224" spc="-145" dirty="0">
                <a:latin typeface="Arial"/>
                <a:cs typeface="Arial"/>
              </a:rPr>
              <a:t>page </a:t>
            </a:r>
            <a:r>
              <a:rPr sz="2224" spc="-50" dirty="0">
                <a:latin typeface="Arial"/>
                <a:cs typeface="Arial"/>
              </a:rPr>
              <a:t>entière </a:t>
            </a:r>
            <a:r>
              <a:rPr sz="2224" spc="-113" dirty="0">
                <a:latin typeface="Arial"/>
                <a:cs typeface="Arial"/>
              </a:rPr>
              <a:t>si </a:t>
            </a:r>
            <a:r>
              <a:rPr sz="2224" spc="-59" dirty="0">
                <a:latin typeface="Arial"/>
                <a:cs typeface="Arial"/>
              </a:rPr>
              <a:t>le </a:t>
            </a:r>
            <a:r>
              <a:rPr sz="2224" spc="-73" dirty="0">
                <a:latin typeface="Arial"/>
                <a:cs typeface="Arial"/>
              </a:rPr>
              <a:t>contenu </a:t>
            </a:r>
            <a:r>
              <a:rPr sz="2224" dirty="0">
                <a:latin typeface="Arial"/>
                <a:cs typeface="Arial"/>
              </a:rPr>
              <a:t>doit</a:t>
            </a:r>
            <a:r>
              <a:rPr sz="2224" spc="-336" dirty="0">
                <a:latin typeface="Arial"/>
                <a:cs typeface="Arial"/>
              </a:rPr>
              <a:t> </a:t>
            </a:r>
            <a:r>
              <a:rPr sz="2224" spc="-132" dirty="0">
                <a:latin typeface="Arial"/>
                <a:cs typeface="Arial"/>
              </a:rPr>
              <a:t>changer.</a:t>
            </a:r>
            <a:endParaRPr sz="2224">
              <a:latin typeface="Arial"/>
              <a:cs typeface="Arial"/>
            </a:endParaRPr>
          </a:p>
          <a:p>
            <a:pPr marL="193646" marR="4611" indent="-182695">
              <a:lnSpc>
                <a:spcPts val="2405"/>
              </a:lnSpc>
              <a:spcBef>
                <a:spcPts val="799"/>
              </a:spcBef>
              <a:buChar char="•"/>
              <a:tabLst>
                <a:tab pos="194222" algn="l"/>
              </a:tabLst>
            </a:pPr>
            <a:r>
              <a:rPr sz="2224" spc="-154" dirty="0">
                <a:latin typeface="Arial"/>
                <a:cs typeface="Arial"/>
              </a:rPr>
              <a:t>Exemples </a:t>
            </a:r>
            <a:r>
              <a:rPr sz="2224" spc="-77" dirty="0">
                <a:latin typeface="Arial"/>
                <a:cs typeface="Arial"/>
              </a:rPr>
              <a:t>d’applications </a:t>
            </a:r>
            <a:r>
              <a:rPr sz="2224" spc="-32" dirty="0">
                <a:latin typeface="Arial"/>
                <a:cs typeface="Arial"/>
              </a:rPr>
              <a:t>utilisant </a:t>
            </a:r>
            <a:r>
              <a:rPr sz="2224" spc="-236" dirty="0">
                <a:latin typeface="Arial"/>
                <a:cs typeface="Arial"/>
              </a:rPr>
              <a:t>AJAX: </a:t>
            </a:r>
            <a:r>
              <a:rPr sz="2224" spc="-127" dirty="0">
                <a:latin typeface="Arial"/>
                <a:cs typeface="Arial"/>
              </a:rPr>
              <a:t>Google </a:t>
            </a:r>
            <a:r>
              <a:rPr sz="2224" spc="-100" dirty="0">
                <a:latin typeface="Arial"/>
                <a:cs typeface="Arial"/>
              </a:rPr>
              <a:t>Maps, Gmail, </a:t>
            </a:r>
            <a:r>
              <a:rPr sz="2224" spc="-177" dirty="0">
                <a:latin typeface="Arial"/>
                <a:cs typeface="Arial"/>
              </a:rPr>
              <a:t>YouTube,  </a:t>
            </a:r>
            <a:r>
              <a:rPr sz="2224" spc="-100" dirty="0">
                <a:latin typeface="Arial"/>
                <a:cs typeface="Arial"/>
              </a:rPr>
              <a:t>and</a:t>
            </a:r>
            <a:r>
              <a:rPr sz="2224" spc="-118" dirty="0">
                <a:latin typeface="Arial"/>
                <a:cs typeface="Arial"/>
              </a:rPr>
              <a:t> </a:t>
            </a:r>
            <a:r>
              <a:rPr sz="2224" spc="-136" dirty="0">
                <a:latin typeface="Arial"/>
                <a:cs typeface="Arial"/>
              </a:rPr>
              <a:t>Facebook.</a:t>
            </a:r>
            <a:endParaRPr sz="2224">
              <a:latin typeface="Arial"/>
              <a:cs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3124712" cy="443690"/>
          </a:xfrm>
          <a:prstGeom prst="rect">
            <a:avLst/>
          </a:prstGeom>
        </p:spPr>
        <p:txBody>
          <a:bodyPr vert="horz" wrap="square" lIns="0" tIns="12679" rIns="0" bIns="0" rtlCol="0" anchor="b" anchorCtr="0">
            <a:spAutoFit/>
          </a:bodyPr>
          <a:lstStyle/>
          <a:p>
            <a:pPr marL="11527">
              <a:spcBef>
                <a:spcPts val="100"/>
              </a:spcBef>
            </a:pPr>
            <a:r>
              <a:rPr spc="-103" dirty="0"/>
              <a:t>Modèle</a:t>
            </a:r>
            <a:r>
              <a:rPr spc="-259" dirty="0"/>
              <a:t> </a:t>
            </a:r>
            <a:r>
              <a:rPr spc="-200" dirty="0"/>
              <a:t>classique</a:t>
            </a:r>
          </a:p>
        </p:txBody>
      </p:sp>
      <p:sp>
        <p:nvSpPr>
          <p:cNvPr id="4" name="object 4"/>
          <p:cNvSpPr txBox="1"/>
          <p:nvPr/>
        </p:nvSpPr>
        <p:spPr>
          <a:xfrm>
            <a:off x="5695704" y="2882435"/>
            <a:ext cx="801061" cy="605332"/>
          </a:xfrm>
          <a:prstGeom prst="rect">
            <a:avLst/>
          </a:prstGeom>
          <a:solidFill>
            <a:srgbClr val="A4A4A4"/>
          </a:solidFill>
          <a:ln w="8352">
            <a:solidFill>
              <a:srgbClr val="000000"/>
            </a:solidFill>
          </a:ln>
        </p:spPr>
        <p:txBody>
          <a:bodyPr vert="horz" wrap="square" lIns="0" tIns="4610" rIns="0" bIns="0" rtlCol="0">
            <a:spAutoFit/>
          </a:bodyPr>
          <a:lstStyle/>
          <a:p>
            <a:pPr>
              <a:spcBef>
                <a:spcPts val="36"/>
              </a:spcBef>
            </a:pPr>
            <a:endParaRPr sz="1679">
              <a:latin typeface="Times New Roman"/>
              <a:cs typeface="Times New Roman"/>
            </a:endParaRPr>
          </a:p>
          <a:p>
            <a:pPr marL="115842"/>
            <a:r>
              <a:rPr sz="2224" spc="-36" dirty="0">
                <a:latin typeface="Arial"/>
                <a:cs typeface="Arial"/>
              </a:rPr>
              <a:t>Html</a:t>
            </a:r>
            <a:endParaRPr sz="2224">
              <a:latin typeface="Arial"/>
              <a:cs typeface="Arial"/>
            </a:endParaRPr>
          </a:p>
        </p:txBody>
      </p:sp>
      <p:sp>
        <p:nvSpPr>
          <p:cNvPr id="5" name="object 5"/>
          <p:cNvSpPr txBox="1"/>
          <p:nvPr/>
        </p:nvSpPr>
        <p:spPr>
          <a:xfrm>
            <a:off x="8182924" y="2391784"/>
            <a:ext cx="888082" cy="2150910"/>
          </a:xfrm>
          <a:prstGeom prst="rect">
            <a:avLst/>
          </a:prstGeom>
          <a:solidFill>
            <a:srgbClr val="6FAC46"/>
          </a:solidFill>
        </p:spPr>
        <p:txBody>
          <a:bodyPr vert="horz" wrap="square" lIns="0" tIns="0" rIns="0" bIns="0" rtlCol="0">
            <a:spAutoFit/>
          </a:bodyPr>
          <a:lstStyle/>
          <a:p>
            <a:pPr marR="2882"/>
            <a:endParaRPr sz="2178">
              <a:latin typeface="Times New Roman"/>
              <a:cs typeface="Times New Roman"/>
            </a:endParaRPr>
          </a:p>
          <a:p>
            <a:pPr marR="2882"/>
            <a:endParaRPr sz="2178">
              <a:latin typeface="Times New Roman"/>
              <a:cs typeface="Times New Roman"/>
            </a:endParaRPr>
          </a:p>
          <a:p>
            <a:pPr marR="2882"/>
            <a:endParaRPr sz="2178">
              <a:latin typeface="Times New Roman"/>
              <a:cs typeface="Times New Roman"/>
            </a:endParaRPr>
          </a:p>
          <a:p>
            <a:pPr marR="2882">
              <a:spcBef>
                <a:spcPts val="45"/>
              </a:spcBef>
            </a:pPr>
            <a:endParaRPr sz="2995">
              <a:latin typeface="Times New Roman"/>
              <a:cs typeface="Times New Roman"/>
            </a:endParaRPr>
          </a:p>
          <a:p>
            <a:pPr marL="133708" indent="-140047">
              <a:lnSpc>
                <a:spcPct val="100400"/>
              </a:lnSpc>
            </a:pPr>
            <a:r>
              <a:rPr sz="2224" spc="-462" dirty="0">
                <a:latin typeface="Arial"/>
                <a:cs typeface="Arial"/>
              </a:rPr>
              <a:t>S</a:t>
            </a:r>
            <a:r>
              <a:rPr sz="2224" spc="-127" dirty="0">
                <a:latin typeface="Arial"/>
                <a:cs typeface="Arial"/>
              </a:rPr>
              <a:t>e</a:t>
            </a:r>
            <a:r>
              <a:rPr sz="2224" spc="50" dirty="0">
                <a:latin typeface="Arial"/>
                <a:cs typeface="Arial"/>
              </a:rPr>
              <a:t>r</a:t>
            </a:r>
            <a:r>
              <a:rPr sz="2224" spc="-123" dirty="0">
                <a:latin typeface="Arial"/>
                <a:cs typeface="Arial"/>
              </a:rPr>
              <a:t>v</a:t>
            </a:r>
            <a:r>
              <a:rPr sz="2224" spc="-127" dirty="0">
                <a:latin typeface="Arial"/>
                <a:cs typeface="Arial"/>
              </a:rPr>
              <a:t>e</a:t>
            </a:r>
            <a:r>
              <a:rPr sz="2224" spc="-68" dirty="0">
                <a:latin typeface="Arial"/>
                <a:cs typeface="Arial"/>
              </a:rPr>
              <a:t>u</a:t>
            </a:r>
            <a:r>
              <a:rPr sz="2224" spc="32" dirty="0">
                <a:latin typeface="Arial"/>
                <a:cs typeface="Arial"/>
              </a:rPr>
              <a:t>r </a:t>
            </a:r>
            <a:r>
              <a:rPr sz="2224" spc="27" dirty="0">
                <a:latin typeface="Times New Roman"/>
                <a:cs typeface="Times New Roman"/>
              </a:rPr>
              <a:t> </a:t>
            </a:r>
            <a:r>
              <a:rPr sz="2224" spc="-268" dirty="0">
                <a:latin typeface="Arial"/>
                <a:cs typeface="Arial"/>
              </a:rPr>
              <a:t>HTTP</a:t>
            </a:r>
            <a:endParaRPr sz="2224">
              <a:latin typeface="Arial"/>
              <a:cs typeface="Arial"/>
            </a:endParaRPr>
          </a:p>
        </p:txBody>
      </p:sp>
      <p:sp>
        <p:nvSpPr>
          <p:cNvPr id="6" name="object 6"/>
          <p:cNvSpPr/>
          <p:nvPr/>
        </p:nvSpPr>
        <p:spPr>
          <a:xfrm>
            <a:off x="4005525" y="2560167"/>
            <a:ext cx="4181651" cy="59935"/>
          </a:xfrm>
          <a:custGeom>
            <a:avLst/>
            <a:gdLst/>
            <a:ahLst/>
            <a:cxnLst/>
            <a:rect l="l" t="t" r="r" b="b"/>
            <a:pathLst>
              <a:path w="4607559" h="66039">
                <a:moveTo>
                  <a:pt x="4550664" y="36576"/>
                </a:moveTo>
                <a:lnTo>
                  <a:pt x="4550664" y="28956"/>
                </a:lnTo>
                <a:lnTo>
                  <a:pt x="0" y="28956"/>
                </a:lnTo>
                <a:lnTo>
                  <a:pt x="0" y="36576"/>
                </a:lnTo>
                <a:lnTo>
                  <a:pt x="4550664" y="36576"/>
                </a:lnTo>
                <a:close/>
              </a:path>
              <a:path w="4607559" h="66039">
                <a:moveTo>
                  <a:pt x="4607052" y="32004"/>
                </a:moveTo>
                <a:lnTo>
                  <a:pt x="4539996" y="0"/>
                </a:lnTo>
                <a:lnTo>
                  <a:pt x="4539996" y="28956"/>
                </a:lnTo>
                <a:lnTo>
                  <a:pt x="4550664" y="28956"/>
                </a:lnTo>
                <a:lnTo>
                  <a:pt x="4550664" y="60198"/>
                </a:lnTo>
                <a:lnTo>
                  <a:pt x="4607052" y="32004"/>
                </a:lnTo>
                <a:close/>
              </a:path>
              <a:path w="4607559" h="66039">
                <a:moveTo>
                  <a:pt x="4550664" y="60198"/>
                </a:moveTo>
                <a:lnTo>
                  <a:pt x="4550664" y="36576"/>
                </a:lnTo>
                <a:lnTo>
                  <a:pt x="4539996" y="36576"/>
                </a:lnTo>
                <a:lnTo>
                  <a:pt x="4539996" y="65532"/>
                </a:lnTo>
                <a:lnTo>
                  <a:pt x="4550664" y="60198"/>
                </a:lnTo>
                <a:close/>
              </a:path>
            </a:pathLst>
          </a:custGeom>
          <a:solidFill>
            <a:srgbClr val="000000"/>
          </a:solidFill>
        </p:spPr>
        <p:txBody>
          <a:bodyPr wrap="square" lIns="0" tIns="0" rIns="0" bIns="0" rtlCol="0"/>
          <a:lstStyle/>
          <a:p>
            <a:endParaRPr sz="1634"/>
          </a:p>
        </p:txBody>
      </p:sp>
      <p:sp>
        <p:nvSpPr>
          <p:cNvPr id="7" name="object 7"/>
          <p:cNvSpPr txBox="1"/>
          <p:nvPr/>
        </p:nvSpPr>
        <p:spPr>
          <a:xfrm>
            <a:off x="5756106" y="2314891"/>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1</a:t>
            </a:r>
            <a:endParaRPr sz="862">
              <a:latin typeface="Arial"/>
              <a:cs typeface="Arial"/>
            </a:endParaRPr>
          </a:p>
        </p:txBody>
      </p:sp>
      <p:sp>
        <p:nvSpPr>
          <p:cNvPr id="8" name="object 8"/>
          <p:cNvSpPr/>
          <p:nvPr/>
        </p:nvSpPr>
        <p:spPr>
          <a:xfrm>
            <a:off x="649653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9" name="object 9"/>
          <p:cNvSpPr txBox="1"/>
          <p:nvPr/>
        </p:nvSpPr>
        <p:spPr>
          <a:xfrm>
            <a:off x="6617794" y="2801751"/>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1</a:t>
            </a:r>
            <a:endParaRPr sz="862">
              <a:latin typeface="Arial"/>
              <a:cs typeface="Arial"/>
            </a:endParaRPr>
          </a:p>
        </p:txBody>
      </p:sp>
      <p:sp>
        <p:nvSpPr>
          <p:cNvPr id="10" name="object 10"/>
          <p:cNvSpPr/>
          <p:nvPr/>
        </p:nvSpPr>
        <p:spPr>
          <a:xfrm>
            <a:off x="4005525" y="3242047"/>
            <a:ext cx="1690295" cy="59935"/>
          </a:xfrm>
          <a:custGeom>
            <a:avLst/>
            <a:gdLst/>
            <a:ahLst/>
            <a:cxnLst/>
            <a:rect l="l" t="t" r="r" b="b"/>
            <a:pathLst>
              <a:path w="1862454" h="66039">
                <a:moveTo>
                  <a:pt x="65532" y="28956"/>
                </a:moveTo>
                <a:lnTo>
                  <a:pt x="65532" y="0"/>
                </a:lnTo>
                <a:lnTo>
                  <a:pt x="0" y="33528"/>
                </a:lnTo>
                <a:lnTo>
                  <a:pt x="54864" y="60322"/>
                </a:lnTo>
                <a:lnTo>
                  <a:pt x="54864" y="28956"/>
                </a:lnTo>
                <a:lnTo>
                  <a:pt x="65532" y="28956"/>
                </a:lnTo>
                <a:close/>
              </a:path>
              <a:path w="1862454" h="66039">
                <a:moveTo>
                  <a:pt x="1862328" y="36576"/>
                </a:moveTo>
                <a:lnTo>
                  <a:pt x="1862328" y="28956"/>
                </a:lnTo>
                <a:lnTo>
                  <a:pt x="54864" y="28956"/>
                </a:lnTo>
                <a:lnTo>
                  <a:pt x="54864" y="36576"/>
                </a:lnTo>
                <a:lnTo>
                  <a:pt x="1862328" y="36576"/>
                </a:lnTo>
                <a:close/>
              </a:path>
              <a:path w="1862454" h="66039">
                <a:moveTo>
                  <a:pt x="65532" y="65532"/>
                </a:moveTo>
                <a:lnTo>
                  <a:pt x="65532" y="36576"/>
                </a:lnTo>
                <a:lnTo>
                  <a:pt x="54864" y="36576"/>
                </a:lnTo>
                <a:lnTo>
                  <a:pt x="54864" y="60322"/>
                </a:lnTo>
                <a:lnTo>
                  <a:pt x="65532" y="65532"/>
                </a:lnTo>
                <a:close/>
              </a:path>
            </a:pathLst>
          </a:custGeom>
          <a:solidFill>
            <a:srgbClr val="000000"/>
          </a:solidFill>
        </p:spPr>
        <p:txBody>
          <a:bodyPr wrap="square" lIns="0" tIns="0" rIns="0" bIns="0" rtlCol="0"/>
          <a:lstStyle/>
          <a:p>
            <a:endParaRPr sz="1634"/>
          </a:p>
        </p:txBody>
      </p:sp>
      <p:sp>
        <p:nvSpPr>
          <p:cNvPr id="11" name="object 11"/>
          <p:cNvSpPr txBox="1"/>
          <p:nvPr/>
        </p:nvSpPr>
        <p:spPr>
          <a:xfrm>
            <a:off x="4688334" y="2996772"/>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1</a:t>
            </a:r>
            <a:endParaRPr sz="862">
              <a:latin typeface="Arial"/>
              <a:cs typeface="Arial"/>
            </a:endParaRPr>
          </a:p>
        </p:txBody>
      </p:sp>
      <p:sp>
        <p:nvSpPr>
          <p:cNvPr id="12" name="object 12"/>
          <p:cNvSpPr txBox="1"/>
          <p:nvPr/>
        </p:nvSpPr>
        <p:spPr>
          <a:xfrm>
            <a:off x="5695704" y="4538037"/>
            <a:ext cx="801061" cy="605332"/>
          </a:xfrm>
          <a:prstGeom prst="rect">
            <a:avLst/>
          </a:prstGeom>
          <a:solidFill>
            <a:srgbClr val="656598"/>
          </a:solidFill>
          <a:ln w="8352">
            <a:solidFill>
              <a:srgbClr val="000000"/>
            </a:solidFill>
          </a:ln>
        </p:spPr>
        <p:txBody>
          <a:bodyPr vert="horz" wrap="square" lIns="0" tIns="4610" rIns="0" bIns="0" rtlCol="0">
            <a:spAutoFit/>
          </a:bodyPr>
          <a:lstStyle/>
          <a:p>
            <a:pPr>
              <a:spcBef>
                <a:spcPts val="36"/>
              </a:spcBef>
            </a:pPr>
            <a:endParaRPr sz="1679">
              <a:latin typeface="Times New Roman"/>
              <a:cs typeface="Times New Roman"/>
            </a:endParaRPr>
          </a:p>
          <a:p>
            <a:pPr marL="115842"/>
            <a:r>
              <a:rPr sz="2224" spc="-36" dirty="0">
                <a:latin typeface="Arial"/>
                <a:cs typeface="Arial"/>
              </a:rPr>
              <a:t>Html</a:t>
            </a:r>
            <a:endParaRPr sz="2224">
              <a:latin typeface="Arial"/>
              <a:cs typeface="Arial"/>
            </a:endParaRPr>
          </a:p>
        </p:txBody>
      </p:sp>
      <p:sp>
        <p:nvSpPr>
          <p:cNvPr id="13" name="object 13"/>
          <p:cNvSpPr/>
          <p:nvPr/>
        </p:nvSpPr>
        <p:spPr>
          <a:xfrm>
            <a:off x="4005525" y="4215768"/>
            <a:ext cx="4181651" cy="61088"/>
          </a:xfrm>
          <a:custGeom>
            <a:avLst/>
            <a:gdLst/>
            <a:ahLst/>
            <a:cxnLst/>
            <a:rect l="l" t="t" r="r" b="b"/>
            <a:pathLst>
              <a:path w="4607559" h="67310">
                <a:moveTo>
                  <a:pt x="4550664" y="38100"/>
                </a:moveTo>
                <a:lnTo>
                  <a:pt x="4550664" y="28956"/>
                </a:lnTo>
                <a:lnTo>
                  <a:pt x="0" y="28956"/>
                </a:lnTo>
                <a:lnTo>
                  <a:pt x="0" y="38100"/>
                </a:lnTo>
                <a:lnTo>
                  <a:pt x="4550664" y="38100"/>
                </a:lnTo>
                <a:close/>
              </a:path>
              <a:path w="4607559" h="67310">
                <a:moveTo>
                  <a:pt x="4607052" y="33528"/>
                </a:moveTo>
                <a:lnTo>
                  <a:pt x="4539996" y="0"/>
                </a:lnTo>
                <a:lnTo>
                  <a:pt x="4539996" y="28956"/>
                </a:lnTo>
                <a:lnTo>
                  <a:pt x="4550664" y="28956"/>
                </a:lnTo>
                <a:lnTo>
                  <a:pt x="4550664" y="61722"/>
                </a:lnTo>
                <a:lnTo>
                  <a:pt x="4607052" y="33528"/>
                </a:lnTo>
                <a:close/>
              </a:path>
              <a:path w="4607559" h="67310">
                <a:moveTo>
                  <a:pt x="4550664" y="61722"/>
                </a:moveTo>
                <a:lnTo>
                  <a:pt x="4550664" y="38100"/>
                </a:lnTo>
                <a:lnTo>
                  <a:pt x="4539996" y="38100"/>
                </a:lnTo>
                <a:lnTo>
                  <a:pt x="4539996" y="67056"/>
                </a:lnTo>
                <a:lnTo>
                  <a:pt x="4550664" y="61722"/>
                </a:lnTo>
                <a:close/>
              </a:path>
            </a:pathLst>
          </a:custGeom>
          <a:solidFill>
            <a:srgbClr val="000000"/>
          </a:solidFill>
        </p:spPr>
        <p:txBody>
          <a:bodyPr wrap="square" lIns="0" tIns="0" rIns="0" bIns="0" rtlCol="0"/>
          <a:lstStyle/>
          <a:p>
            <a:endParaRPr sz="1634"/>
          </a:p>
        </p:txBody>
      </p:sp>
      <p:sp>
        <p:nvSpPr>
          <p:cNvPr id="14" name="object 14"/>
          <p:cNvSpPr txBox="1"/>
          <p:nvPr/>
        </p:nvSpPr>
        <p:spPr>
          <a:xfrm>
            <a:off x="5756106" y="3970492"/>
            <a:ext cx="492739" cy="145468"/>
          </a:xfrm>
          <a:prstGeom prst="rect">
            <a:avLst/>
          </a:prstGeom>
        </p:spPr>
        <p:txBody>
          <a:bodyPr vert="horz" wrap="square" lIns="0" tIns="12679" rIns="0" bIns="0" rtlCol="0">
            <a:spAutoFit/>
          </a:bodyPr>
          <a:lstStyle/>
          <a:p>
            <a:pPr marL="11527">
              <a:spcBef>
                <a:spcPts val="100"/>
              </a:spcBef>
            </a:pPr>
            <a:r>
              <a:rPr sz="862" b="1" spc="-54" dirty="0">
                <a:latin typeface="Arial"/>
                <a:cs typeface="Arial"/>
              </a:rPr>
              <a:t>Requête</a:t>
            </a:r>
            <a:r>
              <a:rPr sz="862" b="1" spc="-82" dirty="0">
                <a:latin typeface="Arial"/>
                <a:cs typeface="Arial"/>
              </a:rPr>
              <a:t> </a:t>
            </a:r>
            <a:r>
              <a:rPr sz="862" b="1" spc="-41" dirty="0">
                <a:latin typeface="Arial"/>
                <a:cs typeface="Arial"/>
              </a:rPr>
              <a:t>2</a:t>
            </a:r>
            <a:endParaRPr sz="862">
              <a:latin typeface="Arial"/>
              <a:cs typeface="Arial"/>
            </a:endParaRPr>
          </a:p>
        </p:txBody>
      </p:sp>
      <p:sp>
        <p:nvSpPr>
          <p:cNvPr id="15" name="object 15"/>
          <p:cNvSpPr/>
          <p:nvPr/>
        </p:nvSpPr>
        <p:spPr>
          <a:xfrm>
            <a:off x="649653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16" name="object 16"/>
          <p:cNvSpPr txBox="1"/>
          <p:nvPr/>
        </p:nvSpPr>
        <p:spPr>
          <a:xfrm>
            <a:off x="6584599" y="4458736"/>
            <a:ext cx="1180844" cy="271824"/>
          </a:xfrm>
          <a:prstGeom prst="rect">
            <a:avLst/>
          </a:prstGeom>
        </p:spPr>
        <p:txBody>
          <a:bodyPr vert="horz" wrap="square" lIns="0" tIns="9797" rIns="0" bIns="0" rtlCol="0">
            <a:spAutoFit/>
          </a:bodyPr>
          <a:lstStyle/>
          <a:p>
            <a:pPr marL="11527" marR="4611">
              <a:lnSpc>
                <a:spcPct val="102099"/>
              </a:lnSpc>
              <a:spcBef>
                <a:spcPts val="77"/>
              </a:spcBef>
            </a:pPr>
            <a:r>
              <a:rPr sz="862" b="1" spc="-50" dirty="0">
                <a:latin typeface="Arial"/>
                <a:cs typeface="Arial"/>
              </a:rPr>
              <a:t>Génération </a:t>
            </a:r>
            <a:r>
              <a:rPr sz="862" b="1" spc="-64" dirty="0">
                <a:latin typeface="Arial"/>
                <a:cs typeface="Arial"/>
              </a:rPr>
              <a:t>du </a:t>
            </a:r>
            <a:r>
              <a:rPr sz="862" b="1" spc="-59" dirty="0">
                <a:latin typeface="Arial"/>
                <a:cs typeface="Arial"/>
              </a:rPr>
              <a:t>document  </a:t>
            </a:r>
            <a:r>
              <a:rPr sz="862" b="1" spc="-54" dirty="0">
                <a:latin typeface="Arial"/>
                <a:cs typeface="Arial"/>
              </a:rPr>
              <a:t>pour </a:t>
            </a:r>
            <a:r>
              <a:rPr sz="862" b="1" spc="-41" dirty="0">
                <a:latin typeface="Arial"/>
                <a:cs typeface="Arial"/>
              </a:rPr>
              <a:t>la requête</a:t>
            </a:r>
            <a:r>
              <a:rPr sz="862" b="1" spc="-45" dirty="0">
                <a:latin typeface="Arial"/>
                <a:cs typeface="Arial"/>
              </a:rPr>
              <a:t> </a:t>
            </a:r>
            <a:r>
              <a:rPr sz="862" b="1" spc="-41" dirty="0">
                <a:latin typeface="Arial"/>
                <a:cs typeface="Arial"/>
              </a:rPr>
              <a:t>2</a:t>
            </a:r>
            <a:endParaRPr sz="862">
              <a:latin typeface="Arial"/>
              <a:cs typeface="Arial"/>
            </a:endParaRPr>
          </a:p>
        </p:txBody>
      </p:sp>
      <p:sp>
        <p:nvSpPr>
          <p:cNvPr id="17" name="object 17"/>
          <p:cNvSpPr/>
          <p:nvPr/>
        </p:nvSpPr>
        <p:spPr>
          <a:xfrm>
            <a:off x="4005525" y="4897649"/>
            <a:ext cx="1690295" cy="61088"/>
          </a:xfrm>
          <a:custGeom>
            <a:avLst/>
            <a:gdLst/>
            <a:ahLst/>
            <a:cxnLst/>
            <a:rect l="l" t="t" r="r" b="b"/>
            <a:pathLst>
              <a:path w="1862454" h="67310">
                <a:moveTo>
                  <a:pt x="65532" y="28956"/>
                </a:moveTo>
                <a:lnTo>
                  <a:pt x="65532" y="0"/>
                </a:lnTo>
                <a:lnTo>
                  <a:pt x="0" y="33528"/>
                </a:lnTo>
                <a:lnTo>
                  <a:pt x="54864" y="61597"/>
                </a:lnTo>
                <a:lnTo>
                  <a:pt x="54864" y="28956"/>
                </a:lnTo>
                <a:lnTo>
                  <a:pt x="65532" y="28956"/>
                </a:lnTo>
                <a:close/>
              </a:path>
              <a:path w="1862454" h="67310">
                <a:moveTo>
                  <a:pt x="1862328" y="38100"/>
                </a:moveTo>
                <a:lnTo>
                  <a:pt x="1862328" y="28956"/>
                </a:lnTo>
                <a:lnTo>
                  <a:pt x="54864" y="28956"/>
                </a:lnTo>
                <a:lnTo>
                  <a:pt x="54864" y="38100"/>
                </a:lnTo>
                <a:lnTo>
                  <a:pt x="1862328" y="38100"/>
                </a:lnTo>
                <a:close/>
              </a:path>
              <a:path w="1862454" h="67310">
                <a:moveTo>
                  <a:pt x="65532" y="67056"/>
                </a:moveTo>
                <a:lnTo>
                  <a:pt x="65532" y="38100"/>
                </a:lnTo>
                <a:lnTo>
                  <a:pt x="54864" y="38100"/>
                </a:lnTo>
                <a:lnTo>
                  <a:pt x="54864" y="61597"/>
                </a:lnTo>
                <a:lnTo>
                  <a:pt x="65532" y="67056"/>
                </a:lnTo>
                <a:close/>
              </a:path>
            </a:pathLst>
          </a:custGeom>
          <a:solidFill>
            <a:srgbClr val="000000"/>
          </a:solidFill>
        </p:spPr>
        <p:txBody>
          <a:bodyPr wrap="square" lIns="0" tIns="0" rIns="0" bIns="0" rtlCol="0"/>
          <a:lstStyle/>
          <a:p>
            <a:endParaRPr sz="1634"/>
          </a:p>
        </p:txBody>
      </p:sp>
      <p:sp>
        <p:nvSpPr>
          <p:cNvPr id="18" name="object 18"/>
          <p:cNvSpPr txBox="1"/>
          <p:nvPr/>
        </p:nvSpPr>
        <p:spPr>
          <a:xfrm>
            <a:off x="4688334" y="4653756"/>
            <a:ext cx="501383" cy="145468"/>
          </a:xfrm>
          <a:prstGeom prst="rect">
            <a:avLst/>
          </a:prstGeom>
        </p:spPr>
        <p:txBody>
          <a:bodyPr vert="horz" wrap="square" lIns="0" tIns="12679" rIns="0" bIns="0" rtlCol="0">
            <a:spAutoFit/>
          </a:bodyPr>
          <a:lstStyle/>
          <a:p>
            <a:pPr marL="11527">
              <a:spcBef>
                <a:spcPts val="100"/>
              </a:spcBef>
            </a:pPr>
            <a:r>
              <a:rPr sz="862" b="1" spc="-77" dirty="0">
                <a:latin typeface="Arial"/>
                <a:cs typeface="Arial"/>
              </a:rPr>
              <a:t>Réponse</a:t>
            </a:r>
            <a:r>
              <a:rPr sz="862" b="1" spc="-95" dirty="0">
                <a:latin typeface="Arial"/>
                <a:cs typeface="Arial"/>
              </a:rPr>
              <a:t> </a:t>
            </a:r>
            <a:r>
              <a:rPr sz="862" b="1" spc="-41" dirty="0">
                <a:latin typeface="Arial"/>
                <a:cs typeface="Arial"/>
              </a:rPr>
              <a:t>2</a:t>
            </a:r>
            <a:endParaRPr sz="862">
              <a:latin typeface="Arial"/>
              <a:cs typeface="Arial"/>
            </a:endParaRPr>
          </a:p>
        </p:txBody>
      </p:sp>
      <p:sp>
        <p:nvSpPr>
          <p:cNvPr id="20" name="object 20"/>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217</a:t>
            </a:fld>
            <a:endParaRPr sz="953">
              <a:latin typeface="Arial"/>
              <a:cs typeface="Arial"/>
            </a:endParaRPr>
          </a:p>
        </p:txBody>
      </p:sp>
      <p:sp>
        <p:nvSpPr>
          <p:cNvPr id="21" name="object 21"/>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19" name="object 19"/>
          <p:cNvSpPr txBox="1"/>
          <p:nvPr/>
        </p:nvSpPr>
        <p:spPr>
          <a:xfrm>
            <a:off x="3135897" y="2391784"/>
            <a:ext cx="873675" cy="1990225"/>
          </a:xfrm>
          <a:prstGeom prst="rect">
            <a:avLst/>
          </a:prstGeom>
          <a:solidFill>
            <a:srgbClr val="7F7F7F"/>
          </a:solidFill>
        </p:spPr>
        <p:txBody>
          <a:bodyPr vert="horz" wrap="square" lIns="0" tIns="0" rIns="0" bIns="0" rtlCol="0">
            <a:spAutoFit/>
          </a:bodyPr>
          <a:lstStyle/>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lnSpc>
                <a:spcPct val="100000"/>
              </a:lnSpc>
            </a:pPr>
            <a:endParaRPr sz="2178" dirty="0">
              <a:latin typeface="Times New Roman"/>
              <a:cs typeface="Times New Roman"/>
            </a:endParaRPr>
          </a:p>
          <a:p>
            <a:pPr>
              <a:spcBef>
                <a:spcPts val="27"/>
              </a:spcBef>
            </a:pPr>
            <a:endParaRPr sz="1997" dirty="0">
              <a:latin typeface="Times New Roman"/>
              <a:cs typeface="Times New Roman"/>
            </a:endParaRPr>
          </a:p>
          <a:p>
            <a:pPr marL="103161">
              <a:spcBef>
                <a:spcPts val="5"/>
              </a:spcBef>
            </a:pPr>
            <a:r>
              <a:rPr sz="2224" spc="-82" dirty="0">
                <a:latin typeface="Arial"/>
                <a:cs typeface="Arial"/>
              </a:rPr>
              <a:t>Client</a:t>
            </a:r>
            <a:endParaRPr sz="2224" dirty="0">
              <a:latin typeface="Arial"/>
              <a:cs typeface="A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3265906" cy="443690"/>
          </a:xfrm>
          <a:prstGeom prst="rect">
            <a:avLst/>
          </a:prstGeom>
        </p:spPr>
        <p:txBody>
          <a:bodyPr vert="horz" wrap="square" lIns="0" tIns="12679" rIns="0" bIns="0" rtlCol="0" anchor="b" anchorCtr="0">
            <a:spAutoFit/>
          </a:bodyPr>
          <a:lstStyle/>
          <a:p>
            <a:pPr marL="11527">
              <a:spcBef>
                <a:spcPts val="100"/>
              </a:spcBef>
            </a:pPr>
            <a:r>
              <a:rPr spc="-103" dirty="0"/>
              <a:t>Modèle </a:t>
            </a:r>
            <a:r>
              <a:rPr spc="-263" dirty="0"/>
              <a:t>avec</a:t>
            </a:r>
            <a:r>
              <a:rPr spc="-340" dirty="0"/>
              <a:t> </a:t>
            </a:r>
            <a:r>
              <a:rPr spc="-495" dirty="0"/>
              <a:t>AJAX</a:t>
            </a:r>
          </a:p>
        </p:txBody>
      </p:sp>
      <p:sp>
        <p:nvSpPr>
          <p:cNvPr id="4" name="object 4"/>
          <p:cNvSpPr txBox="1"/>
          <p:nvPr/>
        </p:nvSpPr>
        <p:spPr>
          <a:xfrm>
            <a:off x="5242040" y="2686030"/>
            <a:ext cx="763601" cy="719556"/>
          </a:xfrm>
          <a:prstGeom prst="rect">
            <a:avLst/>
          </a:prstGeom>
          <a:solidFill>
            <a:srgbClr val="007F00"/>
          </a:solidFill>
          <a:ln w="8352">
            <a:solidFill>
              <a:srgbClr val="000000"/>
            </a:solidFill>
          </a:ln>
        </p:spPr>
        <p:txBody>
          <a:bodyPr vert="horz" wrap="square" lIns="0" tIns="0" rIns="0" bIns="0" rtlCol="0">
            <a:spAutoFit/>
          </a:bodyPr>
          <a:lstStyle/>
          <a:p>
            <a:pPr algn="ctr">
              <a:lnSpc>
                <a:spcPts val="1788"/>
              </a:lnSpc>
            </a:pPr>
            <a:r>
              <a:rPr sz="1588" spc="-27" dirty="0">
                <a:latin typeface="Arial"/>
                <a:cs typeface="Arial"/>
              </a:rPr>
              <a:t>Html</a:t>
            </a:r>
            <a:endParaRPr sz="1588">
              <a:latin typeface="Arial"/>
              <a:cs typeface="Arial"/>
            </a:endParaRPr>
          </a:p>
          <a:p>
            <a:pPr marL="146387" marR="141200" algn="ctr"/>
            <a:r>
              <a:rPr sz="1588" spc="-9" dirty="0">
                <a:latin typeface="Arial"/>
                <a:cs typeface="Arial"/>
              </a:rPr>
              <a:t>et  </a:t>
            </a:r>
            <a:r>
              <a:rPr sz="1588" spc="-336" dirty="0">
                <a:latin typeface="Arial"/>
                <a:cs typeface="Arial"/>
              </a:rPr>
              <a:t>S</a:t>
            </a:r>
            <a:r>
              <a:rPr sz="1588" spc="-123" dirty="0">
                <a:latin typeface="Arial"/>
                <a:cs typeface="Arial"/>
              </a:rPr>
              <a:t>c</a:t>
            </a:r>
            <a:r>
              <a:rPr sz="1588" spc="23" dirty="0">
                <a:latin typeface="Arial"/>
                <a:cs typeface="Arial"/>
              </a:rPr>
              <a:t>r</a:t>
            </a:r>
            <a:r>
              <a:rPr sz="1588" spc="14" dirty="0">
                <a:latin typeface="Arial"/>
                <a:cs typeface="Arial"/>
              </a:rPr>
              <a:t>i</a:t>
            </a:r>
            <a:r>
              <a:rPr sz="1588" spc="-59" dirty="0">
                <a:latin typeface="Arial"/>
                <a:cs typeface="Arial"/>
              </a:rPr>
              <a:t>p</a:t>
            </a:r>
            <a:r>
              <a:rPr sz="1588" spc="91" dirty="0">
                <a:latin typeface="Arial"/>
                <a:cs typeface="Arial"/>
              </a:rPr>
              <a:t>t</a:t>
            </a:r>
            <a:endParaRPr sz="1588">
              <a:latin typeface="Arial"/>
              <a:cs typeface="Arial"/>
            </a:endParaRPr>
          </a:p>
        </p:txBody>
      </p:sp>
      <p:sp>
        <p:nvSpPr>
          <p:cNvPr id="5" name="object 5"/>
          <p:cNvSpPr txBox="1"/>
          <p:nvPr/>
        </p:nvSpPr>
        <p:spPr>
          <a:xfrm>
            <a:off x="7183948" y="2358230"/>
            <a:ext cx="971070" cy="2157707"/>
          </a:xfrm>
          <a:prstGeom prst="rect">
            <a:avLst/>
          </a:prstGeom>
          <a:solidFill>
            <a:srgbClr val="6FAC46"/>
          </a:solidFill>
          <a:ln w="8352">
            <a:solidFill>
              <a:srgbClr val="000000"/>
            </a:solidFill>
          </a:ln>
        </p:spPr>
        <p:txBody>
          <a:bodyPr vert="horz" wrap="square" lIns="0" tIns="0" rIns="0" bIns="0" rtlCol="0">
            <a:spAutoFit/>
          </a:bodyPr>
          <a:lstStyle/>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spcBef>
                <a:spcPts val="41"/>
              </a:spcBef>
            </a:pPr>
            <a:endParaRPr sz="1588">
              <a:latin typeface="Times New Roman"/>
              <a:cs typeface="Times New Roman"/>
            </a:endParaRPr>
          </a:p>
          <a:p>
            <a:pPr marL="269721" marR="163100" indent="-102586"/>
            <a:r>
              <a:rPr sz="1588" spc="-336" dirty="0">
                <a:latin typeface="Arial"/>
                <a:cs typeface="Arial"/>
              </a:rPr>
              <a:t>S</a:t>
            </a:r>
            <a:r>
              <a:rPr sz="1588" spc="-95" dirty="0">
                <a:latin typeface="Arial"/>
                <a:cs typeface="Arial"/>
              </a:rPr>
              <a:t>e</a:t>
            </a:r>
            <a:r>
              <a:rPr sz="1588" spc="32" dirty="0">
                <a:latin typeface="Arial"/>
                <a:cs typeface="Arial"/>
              </a:rPr>
              <a:t>r</a:t>
            </a:r>
            <a:r>
              <a:rPr sz="1588" spc="-91" dirty="0">
                <a:latin typeface="Arial"/>
                <a:cs typeface="Arial"/>
              </a:rPr>
              <a:t>v</a:t>
            </a:r>
            <a:r>
              <a:rPr sz="1588" spc="-95" dirty="0">
                <a:latin typeface="Arial"/>
                <a:cs typeface="Arial"/>
              </a:rPr>
              <a:t>e</a:t>
            </a:r>
            <a:r>
              <a:rPr sz="1588" spc="-50" dirty="0">
                <a:latin typeface="Arial"/>
                <a:cs typeface="Arial"/>
              </a:rPr>
              <a:t>u</a:t>
            </a:r>
            <a:r>
              <a:rPr sz="1588" spc="23" dirty="0">
                <a:latin typeface="Arial"/>
                <a:cs typeface="Arial"/>
              </a:rPr>
              <a:t>r </a:t>
            </a:r>
            <a:r>
              <a:rPr sz="1588" spc="18" dirty="0">
                <a:latin typeface="Times New Roman"/>
                <a:cs typeface="Times New Roman"/>
              </a:rPr>
              <a:t> </a:t>
            </a:r>
            <a:r>
              <a:rPr sz="1588" spc="-195" dirty="0">
                <a:latin typeface="Arial"/>
                <a:cs typeface="Arial"/>
              </a:rPr>
              <a:t>HTTP</a:t>
            </a:r>
            <a:endParaRPr sz="1588">
              <a:latin typeface="Arial"/>
              <a:cs typeface="Arial"/>
            </a:endParaRPr>
          </a:p>
        </p:txBody>
      </p:sp>
      <p:sp>
        <p:nvSpPr>
          <p:cNvPr id="6" name="object 6"/>
          <p:cNvSpPr/>
          <p:nvPr/>
        </p:nvSpPr>
        <p:spPr>
          <a:xfrm>
            <a:off x="3923921" y="2459198"/>
            <a:ext cx="3260143" cy="61088"/>
          </a:xfrm>
          <a:custGeom>
            <a:avLst/>
            <a:gdLst/>
            <a:ahLst/>
            <a:cxnLst/>
            <a:rect l="l" t="t" r="r" b="b"/>
            <a:pathLst>
              <a:path w="3592195" h="67310">
                <a:moveTo>
                  <a:pt x="3537204" y="36576"/>
                </a:moveTo>
                <a:lnTo>
                  <a:pt x="3537204" y="28956"/>
                </a:lnTo>
                <a:lnTo>
                  <a:pt x="0" y="28956"/>
                </a:lnTo>
                <a:lnTo>
                  <a:pt x="0" y="36576"/>
                </a:lnTo>
                <a:lnTo>
                  <a:pt x="3537204" y="36576"/>
                </a:lnTo>
                <a:close/>
              </a:path>
              <a:path w="3592195" h="67310">
                <a:moveTo>
                  <a:pt x="3592068" y="33528"/>
                </a:moveTo>
                <a:lnTo>
                  <a:pt x="3525012" y="0"/>
                </a:lnTo>
                <a:lnTo>
                  <a:pt x="3525012" y="28956"/>
                </a:lnTo>
                <a:lnTo>
                  <a:pt x="3537204" y="28956"/>
                </a:lnTo>
                <a:lnTo>
                  <a:pt x="3537204" y="60960"/>
                </a:lnTo>
                <a:lnTo>
                  <a:pt x="3592068" y="33528"/>
                </a:lnTo>
                <a:close/>
              </a:path>
              <a:path w="3592195" h="67310">
                <a:moveTo>
                  <a:pt x="3537204" y="60960"/>
                </a:moveTo>
                <a:lnTo>
                  <a:pt x="3537204" y="36576"/>
                </a:lnTo>
                <a:lnTo>
                  <a:pt x="3525012" y="36576"/>
                </a:lnTo>
                <a:lnTo>
                  <a:pt x="3525012" y="67056"/>
                </a:lnTo>
                <a:lnTo>
                  <a:pt x="3537204" y="60960"/>
                </a:lnTo>
                <a:close/>
              </a:path>
            </a:pathLst>
          </a:custGeom>
          <a:solidFill>
            <a:srgbClr val="000000"/>
          </a:solidFill>
        </p:spPr>
        <p:txBody>
          <a:bodyPr wrap="square" lIns="0" tIns="0" rIns="0" bIns="0" rtlCol="0"/>
          <a:lstStyle/>
          <a:p>
            <a:endParaRPr sz="1634"/>
          </a:p>
        </p:txBody>
      </p:sp>
      <p:sp>
        <p:nvSpPr>
          <p:cNvPr id="7" name="object 7"/>
          <p:cNvSpPr txBox="1"/>
          <p:nvPr/>
        </p:nvSpPr>
        <p:spPr>
          <a:xfrm>
            <a:off x="5302440" y="2309358"/>
            <a:ext cx="449516" cy="133171"/>
          </a:xfrm>
          <a:prstGeom prst="rect">
            <a:avLst/>
          </a:prstGeom>
        </p:spPr>
        <p:txBody>
          <a:bodyPr vert="horz" wrap="square" lIns="0" tIns="14408" rIns="0" bIns="0" rtlCol="0">
            <a:spAutoFit/>
          </a:bodyPr>
          <a:lstStyle/>
          <a:p>
            <a:pPr marL="11527">
              <a:spcBef>
                <a:spcPts val="113"/>
              </a:spcBef>
            </a:pPr>
            <a:r>
              <a:rPr sz="771" b="1" spc="-41" dirty="0">
                <a:latin typeface="Arial"/>
                <a:cs typeface="Arial"/>
              </a:rPr>
              <a:t>Requête</a:t>
            </a:r>
            <a:r>
              <a:rPr sz="771" b="1" spc="-95" dirty="0">
                <a:latin typeface="Arial"/>
                <a:cs typeface="Arial"/>
              </a:rPr>
              <a:t> </a:t>
            </a:r>
            <a:r>
              <a:rPr sz="771" b="1" spc="-27" dirty="0">
                <a:latin typeface="Arial"/>
                <a:cs typeface="Arial"/>
              </a:rPr>
              <a:t>1</a:t>
            </a:r>
            <a:endParaRPr sz="771">
              <a:latin typeface="Arial"/>
              <a:cs typeface="Arial"/>
            </a:endParaRPr>
          </a:p>
        </p:txBody>
      </p:sp>
      <p:sp>
        <p:nvSpPr>
          <p:cNvPr id="8" name="object 8"/>
          <p:cNvSpPr/>
          <p:nvPr/>
        </p:nvSpPr>
        <p:spPr>
          <a:xfrm>
            <a:off x="6005525" y="2918396"/>
            <a:ext cx="1178539" cy="61088"/>
          </a:xfrm>
          <a:custGeom>
            <a:avLst/>
            <a:gdLst/>
            <a:ahLst/>
            <a:cxnLst/>
            <a:rect l="l" t="t" r="r" b="b"/>
            <a:pathLst>
              <a:path w="1298575" h="67310">
                <a:moveTo>
                  <a:pt x="67056" y="30480"/>
                </a:moveTo>
                <a:lnTo>
                  <a:pt x="67056" y="0"/>
                </a:lnTo>
                <a:lnTo>
                  <a:pt x="0" y="33528"/>
                </a:lnTo>
                <a:lnTo>
                  <a:pt x="54864" y="60960"/>
                </a:lnTo>
                <a:lnTo>
                  <a:pt x="54864" y="30480"/>
                </a:lnTo>
                <a:lnTo>
                  <a:pt x="67056" y="30480"/>
                </a:lnTo>
                <a:close/>
              </a:path>
              <a:path w="1298575" h="67310">
                <a:moveTo>
                  <a:pt x="1298448" y="38100"/>
                </a:moveTo>
                <a:lnTo>
                  <a:pt x="1298448" y="30480"/>
                </a:lnTo>
                <a:lnTo>
                  <a:pt x="54864" y="30480"/>
                </a:lnTo>
                <a:lnTo>
                  <a:pt x="54864" y="38100"/>
                </a:lnTo>
                <a:lnTo>
                  <a:pt x="1298448" y="38100"/>
                </a:lnTo>
                <a:close/>
              </a:path>
              <a:path w="1298575"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9" name="object 9"/>
          <p:cNvSpPr txBox="1"/>
          <p:nvPr/>
        </p:nvSpPr>
        <p:spPr>
          <a:xfrm>
            <a:off x="6065926" y="2639925"/>
            <a:ext cx="976256" cy="239496"/>
          </a:xfrm>
          <a:prstGeom prst="rect">
            <a:avLst/>
          </a:prstGeom>
        </p:spPr>
        <p:txBody>
          <a:bodyPr vert="horz" wrap="square" lIns="0" tIns="16136" rIns="0" bIns="0" rtlCol="0">
            <a:spAutoFit/>
          </a:bodyPr>
          <a:lstStyle/>
          <a:p>
            <a:pPr marL="11527" marR="4611">
              <a:lnSpc>
                <a:spcPts val="853"/>
              </a:lnSpc>
              <a:spcBef>
                <a:spcPts val="127"/>
              </a:spcBef>
            </a:pPr>
            <a:r>
              <a:rPr sz="726" b="1" spc="-50" dirty="0">
                <a:latin typeface="Arial"/>
                <a:cs typeface="Arial"/>
              </a:rPr>
              <a:t>Génération </a:t>
            </a:r>
            <a:r>
              <a:rPr sz="726" b="1" spc="-64" dirty="0">
                <a:latin typeface="Arial"/>
                <a:cs typeface="Arial"/>
              </a:rPr>
              <a:t>du </a:t>
            </a:r>
            <a:r>
              <a:rPr sz="726" b="1" spc="-59" dirty="0">
                <a:latin typeface="Arial"/>
                <a:cs typeface="Arial"/>
              </a:rPr>
              <a:t>document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9" dirty="0">
                <a:latin typeface="Arial"/>
                <a:cs typeface="Arial"/>
              </a:rPr>
              <a:t> </a:t>
            </a:r>
            <a:r>
              <a:rPr sz="726" b="1" spc="-41" dirty="0">
                <a:latin typeface="Arial"/>
                <a:cs typeface="Arial"/>
              </a:rPr>
              <a:t>1</a:t>
            </a:r>
            <a:endParaRPr sz="726">
              <a:latin typeface="Arial"/>
              <a:cs typeface="Arial"/>
            </a:endParaRPr>
          </a:p>
        </p:txBody>
      </p:sp>
      <p:sp>
        <p:nvSpPr>
          <p:cNvPr id="10" name="object 10"/>
          <p:cNvSpPr/>
          <p:nvPr/>
        </p:nvSpPr>
        <p:spPr>
          <a:xfrm>
            <a:off x="3923920" y="2918396"/>
            <a:ext cx="1318580" cy="61088"/>
          </a:xfrm>
          <a:custGeom>
            <a:avLst/>
            <a:gdLst/>
            <a:ahLst/>
            <a:cxnLst/>
            <a:rect l="l" t="t" r="r" b="b"/>
            <a:pathLst>
              <a:path w="1452879" h="67310">
                <a:moveTo>
                  <a:pt x="67056" y="30480"/>
                </a:moveTo>
                <a:lnTo>
                  <a:pt x="67056" y="0"/>
                </a:lnTo>
                <a:lnTo>
                  <a:pt x="0" y="33528"/>
                </a:lnTo>
                <a:lnTo>
                  <a:pt x="56388" y="61722"/>
                </a:lnTo>
                <a:lnTo>
                  <a:pt x="56388" y="30480"/>
                </a:lnTo>
                <a:lnTo>
                  <a:pt x="67056" y="30480"/>
                </a:lnTo>
                <a:close/>
              </a:path>
              <a:path w="1452879" h="67310">
                <a:moveTo>
                  <a:pt x="1452372" y="38100"/>
                </a:moveTo>
                <a:lnTo>
                  <a:pt x="1452372" y="30480"/>
                </a:lnTo>
                <a:lnTo>
                  <a:pt x="56388" y="30480"/>
                </a:lnTo>
                <a:lnTo>
                  <a:pt x="56388" y="38100"/>
                </a:lnTo>
                <a:lnTo>
                  <a:pt x="1452372" y="38100"/>
                </a:lnTo>
                <a:close/>
              </a:path>
              <a:path w="1452879"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11" name="object 11"/>
          <p:cNvSpPr txBox="1"/>
          <p:nvPr/>
        </p:nvSpPr>
        <p:spPr>
          <a:xfrm>
            <a:off x="4471183" y="2771322"/>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1</a:t>
            </a:r>
            <a:endParaRPr sz="726">
              <a:latin typeface="Arial"/>
              <a:cs typeface="Arial"/>
            </a:endParaRPr>
          </a:p>
        </p:txBody>
      </p:sp>
      <p:grpSp>
        <p:nvGrpSpPr>
          <p:cNvPr id="12" name="object 12"/>
          <p:cNvGrpSpPr/>
          <p:nvPr/>
        </p:nvGrpSpPr>
        <p:grpSpPr>
          <a:xfrm>
            <a:off x="2950316" y="2354196"/>
            <a:ext cx="977985" cy="3698709"/>
            <a:chOff x="1880621" y="2593975"/>
            <a:chExt cx="1077595" cy="4075429"/>
          </a:xfrm>
        </p:grpSpPr>
        <p:sp>
          <p:nvSpPr>
            <p:cNvPr id="13" name="object 13"/>
            <p:cNvSpPr/>
            <p:nvPr/>
          </p:nvSpPr>
          <p:spPr>
            <a:xfrm>
              <a:off x="1885066" y="2598419"/>
              <a:ext cx="1068705" cy="4066540"/>
            </a:xfrm>
            <a:custGeom>
              <a:avLst/>
              <a:gdLst/>
              <a:ahLst/>
              <a:cxnLst/>
              <a:rect l="l" t="t" r="r" b="b"/>
              <a:pathLst>
                <a:path w="1068705" h="4066540">
                  <a:moveTo>
                    <a:pt x="1068323" y="4066031"/>
                  </a:moveTo>
                  <a:lnTo>
                    <a:pt x="1068323" y="0"/>
                  </a:lnTo>
                  <a:lnTo>
                    <a:pt x="0" y="0"/>
                  </a:lnTo>
                  <a:lnTo>
                    <a:pt x="0" y="4066031"/>
                  </a:lnTo>
                  <a:lnTo>
                    <a:pt x="1068323" y="4066031"/>
                  </a:lnTo>
                  <a:close/>
                </a:path>
              </a:pathLst>
            </a:custGeom>
            <a:solidFill>
              <a:srgbClr val="7F7F7F"/>
            </a:solidFill>
          </p:spPr>
          <p:txBody>
            <a:bodyPr wrap="square" lIns="0" tIns="0" rIns="0" bIns="0" rtlCol="0"/>
            <a:lstStyle/>
            <a:p>
              <a:endParaRPr sz="1634"/>
            </a:p>
          </p:txBody>
        </p:sp>
        <p:sp>
          <p:nvSpPr>
            <p:cNvPr id="14" name="object 14"/>
            <p:cNvSpPr/>
            <p:nvPr/>
          </p:nvSpPr>
          <p:spPr>
            <a:xfrm>
              <a:off x="1885066" y="2598419"/>
              <a:ext cx="1068705" cy="4066540"/>
            </a:xfrm>
            <a:custGeom>
              <a:avLst/>
              <a:gdLst/>
              <a:ahLst/>
              <a:cxnLst/>
              <a:rect l="l" t="t" r="r" b="b"/>
              <a:pathLst>
                <a:path w="1068705" h="4066540">
                  <a:moveTo>
                    <a:pt x="0" y="0"/>
                  </a:moveTo>
                  <a:lnTo>
                    <a:pt x="0" y="4066031"/>
                  </a:lnTo>
                  <a:lnTo>
                    <a:pt x="1068323" y="4066031"/>
                  </a:lnTo>
                  <a:lnTo>
                    <a:pt x="1068323" y="0"/>
                  </a:lnTo>
                  <a:lnTo>
                    <a:pt x="0" y="0"/>
                  </a:lnTo>
                  <a:close/>
                </a:path>
              </a:pathLst>
            </a:custGeom>
            <a:ln w="8352">
              <a:solidFill>
                <a:srgbClr val="000000"/>
              </a:solidFill>
            </a:ln>
          </p:spPr>
          <p:txBody>
            <a:bodyPr wrap="square" lIns="0" tIns="0" rIns="0" bIns="0" rtlCol="0"/>
            <a:lstStyle/>
            <a:p>
              <a:endParaRPr sz="1634"/>
            </a:p>
          </p:txBody>
        </p:sp>
      </p:grpSp>
      <p:sp>
        <p:nvSpPr>
          <p:cNvPr id="15" name="object 15"/>
          <p:cNvSpPr txBox="1"/>
          <p:nvPr/>
        </p:nvSpPr>
        <p:spPr>
          <a:xfrm>
            <a:off x="3200551" y="4057629"/>
            <a:ext cx="487552" cy="256001"/>
          </a:xfrm>
          <a:prstGeom prst="rect">
            <a:avLst/>
          </a:prstGeom>
        </p:spPr>
        <p:txBody>
          <a:bodyPr vert="horz" wrap="square" lIns="0" tIns="11526" rIns="0" bIns="0" rtlCol="0">
            <a:spAutoFit/>
          </a:bodyPr>
          <a:lstStyle/>
          <a:p>
            <a:pPr>
              <a:spcBef>
                <a:spcPts val="91"/>
              </a:spcBef>
            </a:pPr>
            <a:r>
              <a:rPr sz="1588" spc="-300" dirty="0">
                <a:latin typeface="Arial"/>
                <a:cs typeface="Arial"/>
              </a:rPr>
              <a:t>C</a:t>
            </a:r>
            <a:r>
              <a:rPr sz="1588" spc="14" dirty="0">
                <a:latin typeface="Arial"/>
                <a:cs typeface="Arial"/>
              </a:rPr>
              <a:t>li</a:t>
            </a:r>
            <a:r>
              <a:rPr sz="1588" spc="-95" dirty="0">
                <a:latin typeface="Arial"/>
                <a:cs typeface="Arial"/>
              </a:rPr>
              <a:t>e</a:t>
            </a:r>
            <a:r>
              <a:rPr sz="1588" spc="-59" dirty="0">
                <a:latin typeface="Arial"/>
                <a:cs typeface="Arial"/>
              </a:rPr>
              <a:t>n</a:t>
            </a:r>
            <a:r>
              <a:rPr sz="1588" spc="91" dirty="0">
                <a:latin typeface="Arial"/>
                <a:cs typeface="Arial"/>
              </a:rPr>
              <a:t>t</a:t>
            </a:r>
            <a:endParaRPr sz="1588">
              <a:latin typeface="Arial"/>
              <a:cs typeface="Arial"/>
            </a:endParaRPr>
          </a:p>
        </p:txBody>
      </p:sp>
      <p:sp>
        <p:nvSpPr>
          <p:cNvPr id="16" name="object 16"/>
          <p:cNvSpPr txBox="1"/>
          <p:nvPr/>
        </p:nvSpPr>
        <p:spPr>
          <a:xfrm>
            <a:off x="3923921" y="3540802"/>
            <a:ext cx="625288" cy="1417568"/>
          </a:xfrm>
          <a:prstGeom prst="rect">
            <a:avLst/>
          </a:prstGeom>
          <a:solidFill>
            <a:srgbClr val="007F00"/>
          </a:solidFill>
          <a:ln w="8352">
            <a:solidFill>
              <a:srgbClr val="000000"/>
            </a:solidFill>
          </a:ln>
        </p:spPr>
        <p:txBody>
          <a:bodyPr vert="horz" wrap="square" lIns="0" tIns="0" rIns="0" bIns="0" rtlCol="0">
            <a:spAutoFit/>
          </a:bodyPr>
          <a:lstStyle/>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lnSpc>
                <a:spcPct val="100000"/>
              </a:lnSpc>
            </a:pPr>
            <a:endParaRPr sz="1543">
              <a:latin typeface="Times New Roman"/>
              <a:cs typeface="Times New Roman"/>
            </a:endParaRPr>
          </a:p>
          <a:p>
            <a:pPr>
              <a:spcBef>
                <a:spcPts val="45"/>
              </a:spcBef>
            </a:pPr>
            <a:endParaRPr sz="1452">
              <a:latin typeface="Times New Roman"/>
              <a:cs typeface="Times New Roman"/>
            </a:endParaRPr>
          </a:p>
          <a:p>
            <a:pPr marL="77228"/>
            <a:r>
              <a:rPr sz="1588" spc="-64" dirty="0">
                <a:latin typeface="Arial"/>
                <a:cs typeface="Arial"/>
              </a:rPr>
              <a:t>Script</a:t>
            </a:r>
            <a:endParaRPr sz="1588">
              <a:latin typeface="Arial"/>
              <a:cs typeface="Arial"/>
            </a:endParaRPr>
          </a:p>
        </p:txBody>
      </p:sp>
      <p:sp>
        <p:nvSpPr>
          <p:cNvPr id="17" name="object 17"/>
          <p:cNvSpPr/>
          <p:nvPr/>
        </p:nvSpPr>
        <p:spPr>
          <a:xfrm>
            <a:off x="4549093" y="3904565"/>
            <a:ext cx="2634855" cy="61088"/>
          </a:xfrm>
          <a:custGeom>
            <a:avLst/>
            <a:gdLst/>
            <a:ahLst/>
            <a:cxnLst/>
            <a:rect l="l" t="t" r="r" b="b"/>
            <a:pathLst>
              <a:path w="2903220" h="67310">
                <a:moveTo>
                  <a:pt x="2848356" y="38100"/>
                </a:moveTo>
                <a:lnTo>
                  <a:pt x="2848356" y="28956"/>
                </a:lnTo>
                <a:lnTo>
                  <a:pt x="0" y="28956"/>
                </a:lnTo>
                <a:lnTo>
                  <a:pt x="0" y="38100"/>
                </a:lnTo>
                <a:lnTo>
                  <a:pt x="2848356" y="38100"/>
                </a:lnTo>
                <a:close/>
              </a:path>
              <a:path w="2903220" h="67310">
                <a:moveTo>
                  <a:pt x="2903220" y="33528"/>
                </a:moveTo>
                <a:lnTo>
                  <a:pt x="2836164" y="0"/>
                </a:lnTo>
                <a:lnTo>
                  <a:pt x="2836164" y="28956"/>
                </a:lnTo>
                <a:lnTo>
                  <a:pt x="2848356" y="28956"/>
                </a:lnTo>
                <a:lnTo>
                  <a:pt x="2848356" y="60960"/>
                </a:lnTo>
                <a:lnTo>
                  <a:pt x="2903220" y="33528"/>
                </a:lnTo>
                <a:close/>
              </a:path>
              <a:path w="2903220" h="67310">
                <a:moveTo>
                  <a:pt x="2848356" y="60960"/>
                </a:moveTo>
                <a:lnTo>
                  <a:pt x="2848356" y="38100"/>
                </a:lnTo>
                <a:lnTo>
                  <a:pt x="2836164" y="38100"/>
                </a:lnTo>
                <a:lnTo>
                  <a:pt x="2836164" y="67056"/>
                </a:lnTo>
                <a:lnTo>
                  <a:pt x="2848356" y="60960"/>
                </a:lnTo>
                <a:close/>
              </a:path>
            </a:pathLst>
          </a:custGeom>
          <a:solidFill>
            <a:srgbClr val="000000"/>
          </a:solidFill>
        </p:spPr>
        <p:txBody>
          <a:bodyPr wrap="square" lIns="0" tIns="0" rIns="0" bIns="0" rtlCol="0"/>
          <a:lstStyle/>
          <a:p>
            <a:endParaRPr sz="1634"/>
          </a:p>
        </p:txBody>
      </p:sp>
      <p:sp>
        <p:nvSpPr>
          <p:cNvPr id="18" name="object 18"/>
          <p:cNvSpPr txBox="1"/>
          <p:nvPr/>
        </p:nvSpPr>
        <p:spPr>
          <a:xfrm>
            <a:off x="5511293" y="3785154"/>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2</a:t>
            </a:r>
            <a:endParaRPr sz="726">
              <a:latin typeface="Arial"/>
              <a:cs typeface="Arial"/>
            </a:endParaRPr>
          </a:p>
        </p:txBody>
      </p:sp>
      <p:sp>
        <p:nvSpPr>
          <p:cNvPr id="19" name="object 19"/>
          <p:cNvSpPr txBox="1"/>
          <p:nvPr/>
        </p:nvSpPr>
        <p:spPr>
          <a:xfrm>
            <a:off x="5311196" y="4262794"/>
            <a:ext cx="901913" cy="308374"/>
          </a:xfrm>
          <a:prstGeom prst="rect">
            <a:avLst/>
          </a:prstGeom>
          <a:solidFill>
            <a:srgbClr val="5B9AD5"/>
          </a:solidFill>
          <a:ln w="8352">
            <a:solidFill>
              <a:srgbClr val="000000"/>
            </a:solidFill>
          </a:ln>
        </p:spPr>
        <p:txBody>
          <a:bodyPr vert="horz" wrap="square" lIns="0" tIns="63393" rIns="0" bIns="0" rtlCol="0">
            <a:spAutoFit/>
          </a:bodyPr>
          <a:lstStyle/>
          <a:p>
            <a:pPr marL="88178">
              <a:spcBef>
                <a:spcPts val="499"/>
              </a:spcBef>
            </a:pPr>
            <a:r>
              <a:rPr sz="1588" spc="-95" dirty="0">
                <a:latin typeface="Arial"/>
                <a:cs typeface="Arial"/>
              </a:rPr>
              <a:t>Données</a:t>
            </a:r>
            <a:endParaRPr sz="1588">
              <a:latin typeface="Arial"/>
              <a:cs typeface="Arial"/>
            </a:endParaRPr>
          </a:p>
        </p:txBody>
      </p:sp>
      <p:sp>
        <p:nvSpPr>
          <p:cNvPr id="20" name="object 20"/>
          <p:cNvSpPr/>
          <p:nvPr/>
        </p:nvSpPr>
        <p:spPr>
          <a:xfrm>
            <a:off x="4549094" y="4430153"/>
            <a:ext cx="762448" cy="61088"/>
          </a:xfrm>
          <a:custGeom>
            <a:avLst/>
            <a:gdLst/>
            <a:ahLst/>
            <a:cxnLst/>
            <a:rect l="l" t="t" r="r" b="b"/>
            <a:pathLst>
              <a:path w="840104" h="67310">
                <a:moveTo>
                  <a:pt x="67056" y="28956"/>
                </a:moveTo>
                <a:lnTo>
                  <a:pt x="67056" y="0"/>
                </a:lnTo>
                <a:lnTo>
                  <a:pt x="0" y="33528"/>
                </a:lnTo>
                <a:lnTo>
                  <a:pt x="54864" y="60960"/>
                </a:lnTo>
                <a:lnTo>
                  <a:pt x="54864" y="28956"/>
                </a:lnTo>
                <a:lnTo>
                  <a:pt x="67056" y="28956"/>
                </a:lnTo>
                <a:close/>
              </a:path>
              <a:path w="840104" h="67310">
                <a:moveTo>
                  <a:pt x="839724" y="38100"/>
                </a:moveTo>
                <a:lnTo>
                  <a:pt x="839724" y="28956"/>
                </a:lnTo>
                <a:lnTo>
                  <a:pt x="54864" y="28956"/>
                </a:lnTo>
                <a:lnTo>
                  <a:pt x="54864" y="38100"/>
                </a:lnTo>
                <a:lnTo>
                  <a:pt x="839724" y="38100"/>
                </a:lnTo>
                <a:close/>
              </a:path>
              <a:path w="840104" h="67310">
                <a:moveTo>
                  <a:pt x="67056" y="67056"/>
                </a:moveTo>
                <a:lnTo>
                  <a:pt x="67056" y="38100"/>
                </a:lnTo>
                <a:lnTo>
                  <a:pt x="54864" y="38100"/>
                </a:lnTo>
                <a:lnTo>
                  <a:pt x="54864" y="60960"/>
                </a:lnTo>
                <a:lnTo>
                  <a:pt x="67056" y="67056"/>
                </a:lnTo>
                <a:close/>
              </a:path>
            </a:pathLst>
          </a:custGeom>
          <a:solidFill>
            <a:srgbClr val="000000"/>
          </a:solidFill>
        </p:spPr>
        <p:txBody>
          <a:bodyPr wrap="square" lIns="0" tIns="0" rIns="0" bIns="0" rtlCol="0"/>
          <a:lstStyle/>
          <a:p>
            <a:endParaRPr sz="1634"/>
          </a:p>
        </p:txBody>
      </p:sp>
      <p:sp>
        <p:nvSpPr>
          <p:cNvPr id="21" name="object 21"/>
          <p:cNvSpPr txBox="1"/>
          <p:nvPr/>
        </p:nvSpPr>
        <p:spPr>
          <a:xfrm>
            <a:off x="4678652" y="4281696"/>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2</a:t>
            </a:r>
            <a:endParaRPr sz="726">
              <a:latin typeface="Arial"/>
              <a:cs typeface="Arial"/>
            </a:endParaRPr>
          </a:p>
        </p:txBody>
      </p:sp>
      <p:sp>
        <p:nvSpPr>
          <p:cNvPr id="22" name="object 22"/>
          <p:cNvSpPr/>
          <p:nvPr/>
        </p:nvSpPr>
        <p:spPr>
          <a:xfrm>
            <a:off x="6212994" y="4430153"/>
            <a:ext cx="971070" cy="61088"/>
          </a:xfrm>
          <a:custGeom>
            <a:avLst/>
            <a:gdLst/>
            <a:ahLst/>
            <a:cxnLst/>
            <a:rect l="l" t="t" r="r" b="b"/>
            <a:pathLst>
              <a:path w="1069975" h="67310">
                <a:moveTo>
                  <a:pt x="67056" y="28956"/>
                </a:moveTo>
                <a:lnTo>
                  <a:pt x="67056" y="0"/>
                </a:lnTo>
                <a:lnTo>
                  <a:pt x="0" y="33528"/>
                </a:lnTo>
                <a:lnTo>
                  <a:pt x="56388" y="61722"/>
                </a:lnTo>
                <a:lnTo>
                  <a:pt x="56388" y="28956"/>
                </a:lnTo>
                <a:lnTo>
                  <a:pt x="67056" y="28956"/>
                </a:lnTo>
                <a:close/>
              </a:path>
              <a:path w="1069975" h="67310">
                <a:moveTo>
                  <a:pt x="1069848" y="38100"/>
                </a:moveTo>
                <a:lnTo>
                  <a:pt x="1069848" y="28956"/>
                </a:lnTo>
                <a:lnTo>
                  <a:pt x="56388" y="28956"/>
                </a:lnTo>
                <a:lnTo>
                  <a:pt x="56388" y="38100"/>
                </a:lnTo>
                <a:lnTo>
                  <a:pt x="1069848" y="38100"/>
                </a:lnTo>
                <a:close/>
              </a:path>
              <a:path w="1069975" h="67310">
                <a:moveTo>
                  <a:pt x="67056" y="67056"/>
                </a:moveTo>
                <a:lnTo>
                  <a:pt x="67056" y="38100"/>
                </a:lnTo>
                <a:lnTo>
                  <a:pt x="56388" y="38100"/>
                </a:lnTo>
                <a:lnTo>
                  <a:pt x="56388" y="61722"/>
                </a:lnTo>
                <a:lnTo>
                  <a:pt x="67056" y="67056"/>
                </a:lnTo>
                <a:close/>
              </a:path>
            </a:pathLst>
          </a:custGeom>
          <a:solidFill>
            <a:srgbClr val="000000"/>
          </a:solidFill>
        </p:spPr>
        <p:txBody>
          <a:bodyPr wrap="square" lIns="0" tIns="0" rIns="0" bIns="0" rtlCol="0"/>
          <a:lstStyle/>
          <a:p>
            <a:endParaRPr sz="1634"/>
          </a:p>
        </p:txBody>
      </p:sp>
      <p:sp>
        <p:nvSpPr>
          <p:cNvPr id="23" name="object 23"/>
          <p:cNvSpPr txBox="1"/>
          <p:nvPr/>
        </p:nvSpPr>
        <p:spPr>
          <a:xfrm>
            <a:off x="6343935" y="4085292"/>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2</a:t>
            </a:r>
            <a:endParaRPr sz="726">
              <a:latin typeface="Arial"/>
              <a:cs typeface="Arial"/>
            </a:endParaRPr>
          </a:p>
        </p:txBody>
      </p:sp>
      <p:sp>
        <p:nvSpPr>
          <p:cNvPr id="24" name="object 24"/>
          <p:cNvSpPr/>
          <p:nvPr/>
        </p:nvSpPr>
        <p:spPr>
          <a:xfrm>
            <a:off x="4549093" y="4890734"/>
            <a:ext cx="2634855" cy="59935"/>
          </a:xfrm>
          <a:custGeom>
            <a:avLst/>
            <a:gdLst/>
            <a:ahLst/>
            <a:cxnLst/>
            <a:rect l="l" t="t" r="r" b="b"/>
            <a:pathLst>
              <a:path w="2903220" h="66039">
                <a:moveTo>
                  <a:pt x="2848356" y="36576"/>
                </a:moveTo>
                <a:lnTo>
                  <a:pt x="2848356" y="28956"/>
                </a:lnTo>
                <a:lnTo>
                  <a:pt x="0" y="28956"/>
                </a:lnTo>
                <a:lnTo>
                  <a:pt x="0" y="36576"/>
                </a:lnTo>
                <a:lnTo>
                  <a:pt x="2848356" y="36576"/>
                </a:lnTo>
                <a:close/>
              </a:path>
              <a:path w="2903220" h="66039">
                <a:moveTo>
                  <a:pt x="2903220" y="32004"/>
                </a:moveTo>
                <a:lnTo>
                  <a:pt x="2836164" y="0"/>
                </a:lnTo>
                <a:lnTo>
                  <a:pt x="2836164" y="28956"/>
                </a:lnTo>
                <a:lnTo>
                  <a:pt x="2848356" y="28956"/>
                </a:lnTo>
                <a:lnTo>
                  <a:pt x="2848356" y="59436"/>
                </a:lnTo>
                <a:lnTo>
                  <a:pt x="2903220" y="32004"/>
                </a:lnTo>
                <a:close/>
              </a:path>
              <a:path w="2903220" h="66039">
                <a:moveTo>
                  <a:pt x="2848356" y="59436"/>
                </a:moveTo>
                <a:lnTo>
                  <a:pt x="2848356" y="36576"/>
                </a:lnTo>
                <a:lnTo>
                  <a:pt x="2836164" y="36576"/>
                </a:lnTo>
                <a:lnTo>
                  <a:pt x="2836164" y="65532"/>
                </a:lnTo>
                <a:lnTo>
                  <a:pt x="2848356" y="59436"/>
                </a:lnTo>
                <a:close/>
              </a:path>
            </a:pathLst>
          </a:custGeom>
          <a:solidFill>
            <a:srgbClr val="000000"/>
          </a:solidFill>
        </p:spPr>
        <p:txBody>
          <a:bodyPr wrap="square" lIns="0" tIns="0" rIns="0" bIns="0" rtlCol="0"/>
          <a:lstStyle/>
          <a:p>
            <a:endParaRPr sz="1634"/>
          </a:p>
        </p:txBody>
      </p:sp>
      <p:sp>
        <p:nvSpPr>
          <p:cNvPr id="25" name="object 25"/>
          <p:cNvSpPr txBox="1"/>
          <p:nvPr/>
        </p:nvSpPr>
        <p:spPr>
          <a:xfrm>
            <a:off x="5511293" y="4782387"/>
            <a:ext cx="408598" cy="122172"/>
          </a:xfrm>
          <a:prstGeom prst="rect">
            <a:avLst/>
          </a:prstGeom>
        </p:spPr>
        <p:txBody>
          <a:bodyPr vert="horz" wrap="square" lIns="0" tIns="10373" rIns="0" bIns="0" rtlCol="0">
            <a:spAutoFit/>
          </a:bodyPr>
          <a:lstStyle/>
          <a:p>
            <a:pPr marL="11527">
              <a:spcBef>
                <a:spcPts val="82"/>
              </a:spcBef>
            </a:pPr>
            <a:r>
              <a:rPr sz="726" b="1" spc="-54" dirty="0">
                <a:latin typeface="Arial"/>
                <a:cs typeface="Arial"/>
              </a:rPr>
              <a:t>Requête</a:t>
            </a:r>
            <a:r>
              <a:rPr sz="726" b="1" spc="-86" dirty="0">
                <a:latin typeface="Arial"/>
                <a:cs typeface="Arial"/>
              </a:rPr>
              <a:t> </a:t>
            </a:r>
            <a:r>
              <a:rPr sz="726" b="1" spc="-41" dirty="0">
                <a:latin typeface="Arial"/>
                <a:cs typeface="Arial"/>
              </a:rPr>
              <a:t>3</a:t>
            </a:r>
            <a:endParaRPr sz="726">
              <a:latin typeface="Arial"/>
              <a:cs typeface="Arial"/>
            </a:endParaRPr>
          </a:p>
        </p:txBody>
      </p:sp>
      <p:sp>
        <p:nvSpPr>
          <p:cNvPr id="26" name="object 26"/>
          <p:cNvSpPr txBox="1"/>
          <p:nvPr/>
        </p:nvSpPr>
        <p:spPr>
          <a:xfrm>
            <a:off x="5311196" y="5248962"/>
            <a:ext cx="901913" cy="307211"/>
          </a:xfrm>
          <a:prstGeom prst="rect">
            <a:avLst/>
          </a:prstGeom>
          <a:solidFill>
            <a:srgbClr val="F78F1E"/>
          </a:solidFill>
          <a:ln w="8352">
            <a:solidFill>
              <a:srgbClr val="000000"/>
            </a:solidFill>
          </a:ln>
        </p:spPr>
        <p:txBody>
          <a:bodyPr vert="horz" wrap="square" lIns="0" tIns="62241" rIns="0" bIns="0" rtlCol="0">
            <a:spAutoFit/>
          </a:bodyPr>
          <a:lstStyle/>
          <a:p>
            <a:pPr marL="88178">
              <a:spcBef>
                <a:spcPts val="490"/>
              </a:spcBef>
            </a:pPr>
            <a:r>
              <a:rPr sz="1588" spc="-95" dirty="0">
                <a:latin typeface="Arial"/>
                <a:cs typeface="Arial"/>
              </a:rPr>
              <a:t>Données</a:t>
            </a:r>
            <a:endParaRPr sz="1588">
              <a:latin typeface="Arial"/>
              <a:cs typeface="Arial"/>
            </a:endParaRPr>
          </a:p>
        </p:txBody>
      </p:sp>
      <p:sp>
        <p:nvSpPr>
          <p:cNvPr id="27" name="object 27"/>
          <p:cNvSpPr/>
          <p:nvPr/>
        </p:nvSpPr>
        <p:spPr>
          <a:xfrm>
            <a:off x="4549094" y="5416322"/>
            <a:ext cx="762448" cy="59935"/>
          </a:xfrm>
          <a:custGeom>
            <a:avLst/>
            <a:gdLst/>
            <a:ahLst/>
            <a:cxnLst/>
            <a:rect l="l" t="t" r="r" b="b"/>
            <a:pathLst>
              <a:path w="840104" h="66039">
                <a:moveTo>
                  <a:pt x="67056" y="28956"/>
                </a:moveTo>
                <a:lnTo>
                  <a:pt x="67056" y="0"/>
                </a:lnTo>
                <a:lnTo>
                  <a:pt x="0" y="32004"/>
                </a:lnTo>
                <a:lnTo>
                  <a:pt x="54864" y="59436"/>
                </a:lnTo>
                <a:lnTo>
                  <a:pt x="54864" y="28956"/>
                </a:lnTo>
                <a:lnTo>
                  <a:pt x="67056" y="28956"/>
                </a:lnTo>
                <a:close/>
              </a:path>
              <a:path w="840104" h="66039">
                <a:moveTo>
                  <a:pt x="839724" y="36576"/>
                </a:moveTo>
                <a:lnTo>
                  <a:pt x="839724" y="28956"/>
                </a:lnTo>
                <a:lnTo>
                  <a:pt x="54864" y="28956"/>
                </a:lnTo>
                <a:lnTo>
                  <a:pt x="54864" y="36576"/>
                </a:lnTo>
                <a:lnTo>
                  <a:pt x="839724" y="36576"/>
                </a:lnTo>
                <a:close/>
              </a:path>
              <a:path w="840104" h="66039">
                <a:moveTo>
                  <a:pt x="67056" y="65532"/>
                </a:moveTo>
                <a:lnTo>
                  <a:pt x="67056" y="36576"/>
                </a:lnTo>
                <a:lnTo>
                  <a:pt x="54864" y="36576"/>
                </a:lnTo>
                <a:lnTo>
                  <a:pt x="54864" y="59436"/>
                </a:lnTo>
                <a:lnTo>
                  <a:pt x="67056" y="65532"/>
                </a:lnTo>
                <a:close/>
              </a:path>
            </a:pathLst>
          </a:custGeom>
          <a:solidFill>
            <a:srgbClr val="000000"/>
          </a:solidFill>
        </p:spPr>
        <p:txBody>
          <a:bodyPr wrap="square" lIns="0" tIns="0" rIns="0" bIns="0" rtlCol="0"/>
          <a:lstStyle/>
          <a:p>
            <a:endParaRPr sz="1634"/>
          </a:p>
        </p:txBody>
      </p:sp>
      <p:sp>
        <p:nvSpPr>
          <p:cNvPr id="28" name="object 28"/>
          <p:cNvSpPr txBox="1"/>
          <p:nvPr/>
        </p:nvSpPr>
        <p:spPr>
          <a:xfrm>
            <a:off x="4678652" y="5267864"/>
            <a:ext cx="416667" cy="122172"/>
          </a:xfrm>
          <a:prstGeom prst="rect">
            <a:avLst/>
          </a:prstGeom>
        </p:spPr>
        <p:txBody>
          <a:bodyPr vert="horz" wrap="square" lIns="0" tIns="10373" rIns="0" bIns="0" rtlCol="0">
            <a:spAutoFit/>
          </a:bodyPr>
          <a:lstStyle/>
          <a:p>
            <a:pPr marL="11527">
              <a:spcBef>
                <a:spcPts val="82"/>
              </a:spcBef>
            </a:pPr>
            <a:r>
              <a:rPr sz="726" b="1" spc="-77" dirty="0">
                <a:latin typeface="Arial"/>
                <a:cs typeface="Arial"/>
              </a:rPr>
              <a:t>Réponse</a:t>
            </a:r>
            <a:r>
              <a:rPr sz="726" b="1" spc="-68" dirty="0">
                <a:latin typeface="Arial"/>
                <a:cs typeface="Arial"/>
              </a:rPr>
              <a:t> </a:t>
            </a:r>
            <a:r>
              <a:rPr sz="726" b="1" spc="-41" dirty="0">
                <a:latin typeface="Arial"/>
                <a:cs typeface="Arial"/>
              </a:rPr>
              <a:t>3</a:t>
            </a:r>
            <a:endParaRPr sz="726">
              <a:latin typeface="Arial"/>
              <a:cs typeface="Arial"/>
            </a:endParaRPr>
          </a:p>
        </p:txBody>
      </p:sp>
      <p:sp>
        <p:nvSpPr>
          <p:cNvPr id="29" name="object 29"/>
          <p:cNvSpPr/>
          <p:nvPr/>
        </p:nvSpPr>
        <p:spPr>
          <a:xfrm>
            <a:off x="6212994" y="5416322"/>
            <a:ext cx="971070" cy="59935"/>
          </a:xfrm>
          <a:custGeom>
            <a:avLst/>
            <a:gdLst/>
            <a:ahLst/>
            <a:cxnLst/>
            <a:rect l="l" t="t" r="r" b="b"/>
            <a:pathLst>
              <a:path w="1069975" h="66039">
                <a:moveTo>
                  <a:pt x="67056" y="28956"/>
                </a:moveTo>
                <a:lnTo>
                  <a:pt x="67056" y="0"/>
                </a:lnTo>
                <a:lnTo>
                  <a:pt x="0" y="32004"/>
                </a:lnTo>
                <a:lnTo>
                  <a:pt x="56388" y="60198"/>
                </a:lnTo>
                <a:lnTo>
                  <a:pt x="56388" y="28956"/>
                </a:lnTo>
                <a:lnTo>
                  <a:pt x="67056" y="28956"/>
                </a:lnTo>
                <a:close/>
              </a:path>
              <a:path w="1069975" h="66039">
                <a:moveTo>
                  <a:pt x="1069848" y="36576"/>
                </a:moveTo>
                <a:lnTo>
                  <a:pt x="1069848" y="28956"/>
                </a:lnTo>
                <a:lnTo>
                  <a:pt x="56388" y="28956"/>
                </a:lnTo>
                <a:lnTo>
                  <a:pt x="56388" y="36576"/>
                </a:lnTo>
                <a:lnTo>
                  <a:pt x="1069848" y="36576"/>
                </a:lnTo>
                <a:close/>
              </a:path>
              <a:path w="1069975" h="66039">
                <a:moveTo>
                  <a:pt x="67056" y="65532"/>
                </a:moveTo>
                <a:lnTo>
                  <a:pt x="67056" y="36576"/>
                </a:lnTo>
                <a:lnTo>
                  <a:pt x="56388" y="36576"/>
                </a:lnTo>
                <a:lnTo>
                  <a:pt x="56388" y="60198"/>
                </a:lnTo>
                <a:lnTo>
                  <a:pt x="67056" y="65532"/>
                </a:lnTo>
                <a:close/>
              </a:path>
            </a:pathLst>
          </a:custGeom>
          <a:solidFill>
            <a:srgbClr val="000000"/>
          </a:solidFill>
        </p:spPr>
        <p:txBody>
          <a:bodyPr wrap="square" lIns="0" tIns="0" rIns="0" bIns="0" rtlCol="0"/>
          <a:lstStyle/>
          <a:p>
            <a:endParaRPr sz="1634"/>
          </a:p>
        </p:txBody>
      </p:sp>
      <p:sp>
        <p:nvSpPr>
          <p:cNvPr id="30" name="object 30"/>
          <p:cNvSpPr txBox="1"/>
          <p:nvPr/>
        </p:nvSpPr>
        <p:spPr>
          <a:xfrm>
            <a:off x="6343935" y="5070077"/>
            <a:ext cx="616067" cy="341162"/>
          </a:xfrm>
          <a:prstGeom prst="rect">
            <a:avLst/>
          </a:prstGeom>
        </p:spPr>
        <p:txBody>
          <a:bodyPr vert="horz" wrap="square" lIns="0" tIns="12679" rIns="0" bIns="0" rtlCol="0">
            <a:spAutoFit/>
          </a:bodyPr>
          <a:lstStyle/>
          <a:p>
            <a:pPr marL="11527" marR="4611">
              <a:lnSpc>
                <a:spcPct val="98100"/>
              </a:lnSpc>
              <a:spcBef>
                <a:spcPts val="100"/>
              </a:spcBef>
            </a:pPr>
            <a:r>
              <a:rPr sz="726" b="1" spc="-50" dirty="0">
                <a:latin typeface="Arial"/>
                <a:cs typeface="Arial"/>
              </a:rPr>
              <a:t>Génération </a:t>
            </a:r>
            <a:r>
              <a:rPr sz="726" b="1" spc="-64" dirty="0">
                <a:latin typeface="Arial"/>
                <a:cs typeface="Arial"/>
              </a:rPr>
              <a:t>du  </a:t>
            </a:r>
            <a:r>
              <a:rPr sz="726" b="1" spc="-59" dirty="0">
                <a:latin typeface="Arial"/>
                <a:cs typeface="Arial"/>
              </a:rPr>
              <a:t>Document</a:t>
            </a:r>
            <a:r>
              <a:rPr sz="726" b="1" spc="-109" dirty="0">
                <a:latin typeface="Arial"/>
                <a:cs typeface="Arial"/>
              </a:rPr>
              <a:t> </a:t>
            </a:r>
            <a:r>
              <a:rPr sz="726" b="1" spc="-54" dirty="0">
                <a:latin typeface="Arial"/>
                <a:cs typeface="Arial"/>
              </a:rPr>
              <a:t>pour  </a:t>
            </a:r>
            <a:r>
              <a:rPr sz="726" b="1" spc="-41" dirty="0">
                <a:latin typeface="Arial"/>
                <a:cs typeface="Arial"/>
              </a:rPr>
              <a:t>la </a:t>
            </a:r>
            <a:r>
              <a:rPr sz="726" b="1" spc="-45" dirty="0">
                <a:latin typeface="Arial"/>
                <a:cs typeface="Arial"/>
              </a:rPr>
              <a:t>requête</a:t>
            </a:r>
            <a:r>
              <a:rPr sz="726" b="1" spc="-41" dirty="0">
                <a:latin typeface="Arial"/>
                <a:cs typeface="Arial"/>
              </a:rPr>
              <a:t> 3</a:t>
            </a:r>
            <a:endParaRPr sz="726">
              <a:latin typeface="Arial"/>
              <a:cs typeface="Arial"/>
            </a:endParaRPr>
          </a:p>
        </p:txBody>
      </p:sp>
      <p:sp>
        <p:nvSpPr>
          <p:cNvPr id="31" name="object 31"/>
          <p:cNvSpPr txBox="1"/>
          <p:nvPr/>
        </p:nvSpPr>
        <p:spPr>
          <a:xfrm>
            <a:off x="10007834" y="5841861"/>
            <a:ext cx="209774" cy="128240"/>
          </a:xfrm>
          <a:prstGeom prst="rect">
            <a:avLst/>
          </a:prstGeom>
        </p:spPr>
        <p:txBody>
          <a:bodyPr vert="horz" wrap="square" lIns="0" tIns="0" rIns="0" bIns="0" rtlCol="0">
            <a:spAutoFit/>
          </a:bodyPr>
          <a:lstStyle/>
          <a:p>
            <a:pPr marL="11527">
              <a:lnSpc>
                <a:spcPts val="998"/>
              </a:lnSpc>
            </a:pPr>
            <a:r>
              <a:rPr sz="953" spc="-45" dirty="0">
                <a:solidFill>
                  <a:srgbClr val="888888"/>
                </a:solidFill>
                <a:latin typeface="Arial"/>
                <a:cs typeface="Arial"/>
              </a:rPr>
              <a:t>149</a:t>
            </a:r>
            <a:endParaRPr sz="953">
              <a:latin typeface="Arial"/>
              <a:cs typeface="Arial"/>
            </a:endParaRPr>
          </a:p>
        </p:txBody>
      </p:sp>
      <p:sp>
        <p:nvSpPr>
          <p:cNvPr id="32" name="object 32"/>
          <p:cNvSpPr txBox="1"/>
          <p:nvPr/>
        </p:nvSpPr>
        <p:spPr>
          <a:xfrm>
            <a:off x="5649605" y="5902027"/>
            <a:ext cx="162517" cy="205184"/>
          </a:xfrm>
          <a:prstGeom prst="rect">
            <a:avLst/>
          </a:prstGeom>
        </p:spPr>
        <p:txBody>
          <a:bodyPr vert="horz" wrap="square" lIns="0" tIns="0" rIns="0" bIns="0" rtlCol="0">
            <a:spAutoFit/>
          </a:bodyPr>
          <a:lstStyle/>
          <a:p>
            <a:pPr marL="11527">
              <a:lnSpc>
                <a:spcPts val="1601"/>
              </a:lnSpc>
            </a:pPr>
            <a:r>
              <a:rPr sz="1588" spc="-495" dirty="0">
                <a:latin typeface="Arial"/>
                <a:cs typeface="Arial"/>
              </a:rPr>
              <a:t>…</a:t>
            </a:r>
            <a:endParaRPr sz="1588">
              <a:latin typeface="Arial"/>
              <a:cs typeface="Arial"/>
            </a:endParaRPr>
          </a:p>
        </p:txBody>
      </p:sp>
      <p:sp>
        <p:nvSpPr>
          <p:cNvPr id="33" name="object 33"/>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219</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3" y="1297665"/>
            <a:ext cx="3152375" cy="443690"/>
          </a:xfrm>
          <a:prstGeom prst="rect">
            <a:avLst/>
          </a:prstGeom>
        </p:spPr>
        <p:txBody>
          <a:bodyPr vert="horz" wrap="square" lIns="0" tIns="12679" rIns="0" bIns="0" rtlCol="0" anchor="b" anchorCtr="0">
            <a:spAutoFit/>
          </a:bodyPr>
          <a:lstStyle/>
          <a:p>
            <a:pPr marL="11527">
              <a:spcBef>
                <a:spcPts val="100"/>
              </a:spcBef>
            </a:pPr>
            <a:r>
              <a:rPr spc="-185" dirty="0"/>
              <a:t>Principes </a:t>
            </a:r>
            <a:r>
              <a:rPr spc="-172" dirty="0"/>
              <a:t>de</a:t>
            </a:r>
            <a:r>
              <a:rPr spc="-236" dirty="0"/>
              <a:t> </a:t>
            </a:r>
            <a:r>
              <a:rPr spc="-495" dirty="0"/>
              <a:t>AJAX</a:t>
            </a:r>
          </a:p>
        </p:txBody>
      </p:sp>
      <p:sp>
        <p:nvSpPr>
          <p:cNvPr id="4" name="object 4"/>
          <p:cNvSpPr txBox="1"/>
          <p:nvPr/>
        </p:nvSpPr>
        <p:spPr>
          <a:xfrm>
            <a:off x="1973254" y="2097741"/>
            <a:ext cx="8131052" cy="3360801"/>
          </a:xfrm>
          <a:prstGeom prst="rect">
            <a:avLst/>
          </a:prstGeom>
        </p:spPr>
        <p:txBody>
          <a:bodyPr vert="horz" wrap="square" lIns="0" tIns="77225" rIns="0" bIns="0" rtlCol="0">
            <a:spAutoFit/>
          </a:bodyPr>
          <a:lstStyle/>
          <a:p>
            <a:pPr marL="193646" marR="4611" indent="-182695">
              <a:lnSpc>
                <a:spcPts val="2142"/>
              </a:lnSpc>
              <a:spcBef>
                <a:spcPts val="608"/>
              </a:spcBef>
              <a:buChar char="•"/>
              <a:tabLst>
                <a:tab pos="194222" algn="l"/>
              </a:tabLst>
            </a:pPr>
            <a:r>
              <a:rPr sz="2224" spc="-286" dirty="0">
                <a:latin typeface="Arial"/>
                <a:cs typeface="Arial"/>
              </a:rPr>
              <a:t>AJAX </a:t>
            </a:r>
            <a:r>
              <a:rPr sz="2224" spc="-91" dirty="0">
                <a:latin typeface="Arial"/>
                <a:cs typeface="Arial"/>
              </a:rPr>
              <a:t>est </a:t>
            </a:r>
            <a:r>
              <a:rPr sz="2224" spc="-154" dirty="0">
                <a:latin typeface="Arial"/>
                <a:cs typeface="Arial"/>
              </a:rPr>
              <a:t>basé </a:t>
            </a:r>
            <a:r>
              <a:rPr sz="2224" spc="-91" dirty="0">
                <a:latin typeface="Arial"/>
                <a:cs typeface="Arial"/>
              </a:rPr>
              <a:t>sur </a:t>
            </a:r>
            <a:r>
              <a:rPr sz="2224" spc="-118" dirty="0">
                <a:latin typeface="Arial"/>
                <a:cs typeface="Arial"/>
              </a:rPr>
              <a:t>les </a:t>
            </a:r>
            <a:r>
              <a:rPr sz="2224" spc="-103" dirty="0">
                <a:latin typeface="Arial"/>
                <a:cs typeface="Arial"/>
              </a:rPr>
              <a:t>standards </a:t>
            </a:r>
            <a:r>
              <a:rPr sz="2224" spc="-18" dirty="0">
                <a:latin typeface="Arial"/>
                <a:cs typeface="Arial"/>
              </a:rPr>
              <a:t>d’internet, </a:t>
            </a:r>
            <a:r>
              <a:rPr sz="2224" spc="-9" dirty="0">
                <a:latin typeface="Arial"/>
                <a:cs typeface="Arial"/>
              </a:rPr>
              <a:t>et </a:t>
            </a:r>
            <a:r>
              <a:rPr sz="2224" spc="-41" dirty="0">
                <a:latin typeface="Arial"/>
                <a:cs typeface="Arial"/>
              </a:rPr>
              <a:t>utilise </a:t>
            </a:r>
            <a:r>
              <a:rPr sz="2224" spc="-86" dirty="0">
                <a:latin typeface="Arial"/>
                <a:cs typeface="Arial"/>
              </a:rPr>
              <a:t>une</a:t>
            </a:r>
            <a:r>
              <a:rPr sz="2224" spc="-300" dirty="0">
                <a:latin typeface="Arial"/>
                <a:cs typeface="Arial"/>
              </a:rPr>
              <a:t> </a:t>
            </a:r>
            <a:r>
              <a:rPr sz="2224" spc="-91" dirty="0">
                <a:latin typeface="Arial"/>
                <a:cs typeface="Arial"/>
              </a:rPr>
              <a:t>combinaison  </a:t>
            </a:r>
            <a:r>
              <a:rPr sz="2224" spc="-95" dirty="0">
                <a:latin typeface="Arial"/>
                <a:cs typeface="Arial"/>
              </a:rPr>
              <a:t>de</a:t>
            </a:r>
            <a:r>
              <a:rPr sz="2224" spc="-123" dirty="0">
                <a:latin typeface="Arial"/>
                <a:cs typeface="Arial"/>
              </a:rPr>
              <a:t> </a:t>
            </a:r>
            <a:r>
              <a:rPr sz="2224" spc="-23" dirty="0">
                <a:latin typeface="Arial"/>
                <a:cs typeface="Arial"/>
              </a:rPr>
              <a:t>:</a:t>
            </a:r>
            <a:endParaRPr sz="2224">
              <a:latin typeface="Arial"/>
              <a:cs typeface="Arial"/>
            </a:endParaRPr>
          </a:p>
          <a:p>
            <a:pPr marL="557884" marR="168287" lvl="1" indent="-182695">
              <a:lnSpc>
                <a:spcPct val="80000"/>
              </a:lnSpc>
              <a:spcBef>
                <a:spcPts val="436"/>
              </a:spcBef>
              <a:buChar char="•"/>
              <a:tabLst>
                <a:tab pos="557884" algn="l"/>
              </a:tabLst>
            </a:pPr>
            <a:r>
              <a:rPr sz="1906" spc="-86" dirty="0">
                <a:latin typeface="Arial"/>
                <a:cs typeface="Arial"/>
              </a:rPr>
              <a:t>L’objet </a:t>
            </a:r>
            <a:r>
              <a:rPr sz="1906" spc="-103" dirty="0">
                <a:solidFill>
                  <a:srgbClr val="FF6400"/>
                </a:solidFill>
                <a:latin typeface="Arial"/>
                <a:cs typeface="Arial"/>
              </a:rPr>
              <a:t>XMLHttpRequest </a:t>
            </a:r>
            <a:r>
              <a:rPr sz="1906" spc="-45" dirty="0">
                <a:latin typeface="Arial"/>
                <a:cs typeface="Arial"/>
              </a:rPr>
              <a:t>(pour </a:t>
            </a:r>
            <a:r>
              <a:rPr sz="1906" spc="-64" dirty="0">
                <a:latin typeface="Arial"/>
                <a:cs typeface="Arial"/>
              </a:rPr>
              <a:t>récupérer </a:t>
            </a:r>
            <a:r>
              <a:rPr sz="1906" spc="-132" dirty="0">
                <a:latin typeface="Arial"/>
                <a:cs typeface="Arial"/>
              </a:rPr>
              <a:t>des </a:t>
            </a:r>
            <a:r>
              <a:rPr sz="1906" spc="-100" dirty="0">
                <a:latin typeface="Arial"/>
                <a:cs typeface="Arial"/>
              </a:rPr>
              <a:t>données </a:t>
            </a:r>
            <a:r>
              <a:rPr sz="1906" spc="-150" dirty="0">
                <a:latin typeface="Arial"/>
                <a:cs typeface="Arial"/>
              </a:rPr>
              <a:t>à </a:t>
            </a:r>
            <a:r>
              <a:rPr sz="1906" spc="-9" dirty="0">
                <a:latin typeface="Arial"/>
                <a:cs typeface="Arial"/>
              </a:rPr>
              <a:t>partir </a:t>
            </a:r>
            <a:r>
              <a:rPr sz="1906" spc="-32" dirty="0">
                <a:latin typeface="Arial"/>
                <a:cs typeface="Arial"/>
              </a:rPr>
              <a:t>d'un </a:t>
            </a:r>
            <a:r>
              <a:rPr sz="1906" spc="-82" dirty="0">
                <a:latin typeface="Arial"/>
                <a:cs typeface="Arial"/>
              </a:rPr>
              <a:t>serveur  </a:t>
            </a:r>
            <a:r>
              <a:rPr sz="1906" spc="-100" dirty="0">
                <a:latin typeface="Arial"/>
                <a:cs typeface="Arial"/>
              </a:rPr>
              <a:t>Web)</a:t>
            </a:r>
            <a:endParaRPr sz="1906">
              <a:latin typeface="Arial"/>
              <a:cs typeface="Arial"/>
            </a:endParaRPr>
          </a:p>
          <a:p>
            <a:pPr marL="557884" lvl="1" indent="-182695">
              <a:lnSpc>
                <a:spcPts val="2233"/>
              </a:lnSpc>
              <a:buChar char="•"/>
              <a:tabLst>
                <a:tab pos="557884" algn="l"/>
              </a:tabLst>
            </a:pPr>
            <a:r>
              <a:rPr sz="1906" spc="-103" dirty="0">
                <a:solidFill>
                  <a:srgbClr val="FF6400"/>
                </a:solidFill>
                <a:latin typeface="Arial"/>
                <a:cs typeface="Arial"/>
              </a:rPr>
              <a:t>JavaScript/DOM </a:t>
            </a:r>
            <a:r>
              <a:rPr sz="1906" spc="-45" dirty="0">
                <a:latin typeface="Arial"/>
                <a:cs typeface="Arial"/>
              </a:rPr>
              <a:t>(pour </a:t>
            </a:r>
            <a:r>
              <a:rPr sz="1906" spc="-27" dirty="0">
                <a:latin typeface="Arial"/>
                <a:cs typeface="Arial"/>
              </a:rPr>
              <a:t>afficher/utiliser </a:t>
            </a:r>
            <a:r>
              <a:rPr sz="1906" spc="-109" dirty="0">
                <a:latin typeface="Arial"/>
                <a:cs typeface="Arial"/>
              </a:rPr>
              <a:t>les</a:t>
            </a:r>
            <a:r>
              <a:rPr sz="1906" spc="-163" dirty="0">
                <a:latin typeface="Arial"/>
                <a:cs typeface="Arial"/>
              </a:rPr>
              <a:t> </a:t>
            </a:r>
            <a:r>
              <a:rPr sz="1906" spc="-95" dirty="0">
                <a:latin typeface="Arial"/>
                <a:cs typeface="Arial"/>
              </a:rPr>
              <a:t>données)</a:t>
            </a:r>
            <a:endParaRPr sz="1906">
              <a:latin typeface="Arial"/>
              <a:cs typeface="Arial"/>
            </a:endParaRPr>
          </a:p>
          <a:p>
            <a:pPr marL="193646" marR="118723" indent="-182695">
              <a:lnSpc>
                <a:spcPts val="2133"/>
              </a:lnSpc>
              <a:spcBef>
                <a:spcPts val="766"/>
              </a:spcBef>
              <a:buChar char="•"/>
              <a:tabLst>
                <a:tab pos="194222" algn="l"/>
              </a:tabLst>
            </a:pPr>
            <a:r>
              <a:rPr sz="2224" spc="-286" dirty="0">
                <a:latin typeface="Arial"/>
                <a:cs typeface="Arial"/>
              </a:rPr>
              <a:t>AJAX </a:t>
            </a:r>
            <a:r>
              <a:rPr sz="2224" spc="-41" dirty="0">
                <a:latin typeface="Arial"/>
                <a:cs typeface="Arial"/>
              </a:rPr>
              <a:t>utilise </a:t>
            </a:r>
            <a:r>
              <a:rPr sz="2224" spc="-68" dirty="0">
                <a:latin typeface="Arial"/>
                <a:cs typeface="Arial"/>
              </a:rPr>
              <a:t>un </a:t>
            </a:r>
            <a:r>
              <a:rPr sz="2224" spc="-73" dirty="0">
                <a:latin typeface="Arial"/>
                <a:cs typeface="Arial"/>
              </a:rPr>
              <a:t>modèle </a:t>
            </a:r>
            <a:r>
              <a:rPr sz="2224" spc="-95" dirty="0">
                <a:latin typeface="Arial"/>
                <a:cs typeface="Arial"/>
              </a:rPr>
              <a:t>de </a:t>
            </a:r>
            <a:r>
              <a:rPr sz="2224" spc="-64" dirty="0">
                <a:latin typeface="Arial"/>
                <a:cs typeface="Arial"/>
              </a:rPr>
              <a:t>programmation </a:t>
            </a:r>
            <a:r>
              <a:rPr sz="2224" spc="-73" dirty="0">
                <a:latin typeface="Arial"/>
                <a:cs typeface="Arial"/>
              </a:rPr>
              <a:t>comprenant </a:t>
            </a:r>
            <a:r>
              <a:rPr sz="2224" spc="-54" dirty="0">
                <a:latin typeface="Arial"/>
                <a:cs typeface="Arial"/>
              </a:rPr>
              <a:t>d'une </a:t>
            </a:r>
            <a:r>
              <a:rPr sz="2224" spc="-23" dirty="0">
                <a:latin typeface="Arial"/>
                <a:cs typeface="Arial"/>
              </a:rPr>
              <a:t>part</a:t>
            </a:r>
            <a:r>
              <a:rPr sz="2224" spc="-399" dirty="0">
                <a:latin typeface="Arial"/>
                <a:cs typeface="Arial"/>
              </a:rPr>
              <a:t> </a:t>
            </a:r>
            <a:r>
              <a:rPr sz="2224" spc="-77" dirty="0">
                <a:latin typeface="Arial"/>
                <a:cs typeface="Arial"/>
              </a:rPr>
              <a:t>la  </a:t>
            </a:r>
            <a:r>
              <a:rPr sz="2224" spc="-64" dirty="0">
                <a:latin typeface="Arial"/>
                <a:cs typeface="Arial"/>
              </a:rPr>
              <a:t>présentation, </a:t>
            </a:r>
            <a:r>
              <a:rPr sz="2224" spc="-36" dirty="0">
                <a:latin typeface="Arial"/>
                <a:cs typeface="Arial"/>
              </a:rPr>
              <a:t>d'autre </a:t>
            </a:r>
            <a:r>
              <a:rPr sz="2224" spc="-23" dirty="0">
                <a:latin typeface="Arial"/>
                <a:cs typeface="Arial"/>
              </a:rPr>
              <a:t>part </a:t>
            </a:r>
            <a:r>
              <a:rPr sz="2224" spc="-118" dirty="0">
                <a:latin typeface="Arial"/>
                <a:cs typeface="Arial"/>
              </a:rPr>
              <a:t>les</a:t>
            </a:r>
            <a:r>
              <a:rPr sz="2224" spc="-399" dirty="0">
                <a:latin typeface="Arial"/>
                <a:cs typeface="Arial"/>
              </a:rPr>
              <a:t> </a:t>
            </a:r>
            <a:r>
              <a:rPr sz="2224" spc="-100" dirty="0">
                <a:latin typeface="Arial"/>
                <a:cs typeface="Arial"/>
              </a:rPr>
              <a:t>évènements</a:t>
            </a:r>
            <a:endParaRPr sz="2224">
              <a:latin typeface="Arial"/>
              <a:cs typeface="Arial"/>
            </a:endParaRPr>
          </a:p>
          <a:p>
            <a:pPr marL="193646" marR="175203" indent="-182695">
              <a:lnSpc>
                <a:spcPct val="80000"/>
              </a:lnSpc>
              <a:spcBef>
                <a:spcPts val="826"/>
              </a:spcBef>
              <a:buChar char="•"/>
              <a:tabLst>
                <a:tab pos="194222" algn="l"/>
              </a:tabLst>
            </a:pPr>
            <a:r>
              <a:rPr sz="2224" spc="-222" dirty="0">
                <a:latin typeface="Arial"/>
                <a:cs typeface="Arial"/>
              </a:rPr>
              <a:t>Les </a:t>
            </a:r>
            <a:r>
              <a:rPr sz="2224" spc="-100" dirty="0">
                <a:latin typeface="Arial"/>
                <a:cs typeface="Arial"/>
              </a:rPr>
              <a:t>évènements </a:t>
            </a:r>
            <a:r>
              <a:rPr sz="2224" spc="-68" dirty="0">
                <a:latin typeface="Arial"/>
                <a:cs typeface="Arial"/>
              </a:rPr>
              <a:t>sont </a:t>
            </a:r>
            <a:r>
              <a:rPr sz="2224" spc="-118" dirty="0">
                <a:latin typeface="Arial"/>
                <a:cs typeface="Arial"/>
              </a:rPr>
              <a:t>les </a:t>
            </a:r>
            <a:r>
              <a:rPr sz="2224" spc="-82" dirty="0">
                <a:latin typeface="Arial"/>
                <a:cs typeface="Arial"/>
              </a:rPr>
              <a:t>actions (souvent </a:t>
            </a:r>
            <a:r>
              <a:rPr sz="2224" spc="-95" dirty="0">
                <a:latin typeface="Arial"/>
                <a:cs typeface="Arial"/>
              </a:rPr>
              <a:t>de </a:t>
            </a:r>
            <a:r>
              <a:rPr sz="2224" spc="-32" dirty="0">
                <a:latin typeface="Arial"/>
                <a:cs typeface="Arial"/>
              </a:rPr>
              <a:t>l'utilisateur), </a:t>
            </a:r>
            <a:r>
              <a:rPr sz="2224" spc="-36" dirty="0">
                <a:latin typeface="Arial"/>
                <a:cs typeface="Arial"/>
              </a:rPr>
              <a:t>qui  </a:t>
            </a:r>
            <a:r>
              <a:rPr sz="2224" spc="-54" dirty="0">
                <a:latin typeface="Arial"/>
                <a:cs typeface="Arial"/>
              </a:rPr>
              <a:t>provoquent </a:t>
            </a:r>
            <a:r>
              <a:rPr sz="2224" spc="-50" dirty="0">
                <a:latin typeface="Arial"/>
                <a:cs typeface="Arial"/>
              </a:rPr>
              <a:t>l'appel </a:t>
            </a:r>
            <a:r>
              <a:rPr sz="2224" spc="-145" dirty="0">
                <a:latin typeface="Arial"/>
                <a:cs typeface="Arial"/>
              </a:rPr>
              <a:t>des </a:t>
            </a:r>
            <a:r>
              <a:rPr sz="2224" spc="-59" dirty="0">
                <a:latin typeface="Arial"/>
                <a:cs typeface="Arial"/>
              </a:rPr>
              <a:t>fonctions </a:t>
            </a:r>
            <a:r>
              <a:rPr sz="2224" spc="-154" dirty="0">
                <a:latin typeface="Arial"/>
                <a:cs typeface="Arial"/>
              </a:rPr>
              <a:t>associées </a:t>
            </a:r>
            <a:r>
              <a:rPr sz="2224" spc="-127" dirty="0">
                <a:latin typeface="Arial"/>
                <a:cs typeface="Arial"/>
              </a:rPr>
              <a:t>aux </a:t>
            </a:r>
            <a:r>
              <a:rPr sz="2224" spc="-82" dirty="0">
                <a:latin typeface="Arial"/>
                <a:cs typeface="Arial"/>
              </a:rPr>
              <a:t>éléments </a:t>
            </a:r>
            <a:r>
              <a:rPr sz="2224" spc="-95" dirty="0">
                <a:latin typeface="Arial"/>
                <a:cs typeface="Arial"/>
              </a:rPr>
              <a:t>de </a:t>
            </a:r>
            <a:r>
              <a:rPr sz="2224" spc="-77" dirty="0">
                <a:latin typeface="Arial"/>
                <a:cs typeface="Arial"/>
              </a:rPr>
              <a:t>la</a:t>
            </a:r>
            <a:r>
              <a:rPr sz="2224" spc="-381" dirty="0">
                <a:latin typeface="Arial"/>
                <a:cs typeface="Arial"/>
              </a:rPr>
              <a:t> </a:t>
            </a:r>
            <a:r>
              <a:rPr sz="2224" spc="-145" dirty="0">
                <a:latin typeface="Arial"/>
                <a:cs typeface="Arial"/>
              </a:rPr>
              <a:t>page</a:t>
            </a:r>
            <a:endParaRPr sz="2224">
              <a:latin typeface="Arial"/>
              <a:cs typeface="Arial"/>
            </a:endParaRPr>
          </a:p>
          <a:p>
            <a:pPr marL="193646" marR="164829" indent="-182695">
              <a:lnSpc>
                <a:spcPct val="80000"/>
              </a:lnSpc>
              <a:spcBef>
                <a:spcPts val="803"/>
              </a:spcBef>
              <a:buChar char="•"/>
              <a:tabLst>
                <a:tab pos="194222" algn="l"/>
              </a:tabLst>
            </a:pPr>
            <a:r>
              <a:rPr sz="2224" spc="-263" dirty="0">
                <a:latin typeface="Arial"/>
                <a:cs typeface="Arial"/>
              </a:rPr>
              <a:t>Ces </a:t>
            </a:r>
            <a:r>
              <a:rPr sz="2224" spc="-59" dirty="0">
                <a:latin typeface="Arial"/>
                <a:cs typeface="Arial"/>
              </a:rPr>
              <a:t>fonctions </a:t>
            </a:r>
            <a:r>
              <a:rPr sz="2224" spc="-145" dirty="0">
                <a:latin typeface="Arial"/>
                <a:cs typeface="Arial"/>
              </a:rPr>
              <a:t>JavaScript </a:t>
            </a:r>
            <a:r>
              <a:rPr sz="2224" spc="-14" dirty="0">
                <a:latin typeface="Arial"/>
                <a:cs typeface="Arial"/>
              </a:rPr>
              <a:t>identifient </a:t>
            </a:r>
            <a:r>
              <a:rPr sz="2224" spc="-118" dirty="0">
                <a:latin typeface="Arial"/>
                <a:cs typeface="Arial"/>
              </a:rPr>
              <a:t>les </a:t>
            </a:r>
            <a:r>
              <a:rPr sz="2224" spc="-82" dirty="0">
                <a:latin typeface="Arial"/>
                <a:cs typeface="Arial"/>
              </a:rPr>
              <a:t>éléments </a:t>
            </a:r>
            <a:r>
              <a:rPr sz="2224" spc="-95" dirty="0">
                <a:latin typeface="Arial"/>
                <a:cs typeface="Arial"/>
              </a:rPr>
              <a:t>de </a:t>
            </a:r>
            <a:r>
              <a:rPr sz="2224" spc="-77" dirty="0">
                <a:latin typeface="Arial"/>
                <a:cs typeface="Arial"/>
              </a:rPr>
              <a:t>la </a:t>
            </a:r>
            <a:r>
              <a:rPr sz="2224" spc="-145" dirty="0">
                <a:latin typeface="Arial"/>
                <a:cs typeface="Arial"/>
              </a:rPr>
              <a:t>page </a:t>
            </a:r>
            <a:r>
              <a:rPr sz="2224" spc="-136" dirty="0">
                <a:latin typeface="Arial"/>
                <a:cs typeface="Arial"/>
              </a:rPr>
              <a:t>grâce</a:t>
            </a:r>
            <a:r>
              <a:rPr sz="2224" spc="-309" dirty="0">
                <a:latin typeface="Arial"/>
                <a:cs typeface="Arial"/>
              </a:rPr>
              <a:t> </a:t>
            </a:r>
            <a:r>
              <a:rPr sz="2224" spc="-118" dirty="0">
                <a:latin typeface="Arial"/>
                <a:cs typeface="Arial"/>
              </a:rPr>
              <a:t>au </a:t>
            </a:r>
            <a:r>
              <a:rPr sz="2224" spc="-118" dirty="0">
                <a:solidFill>
                  <a:srgbClr val="007F00"/>
                </a:solidFill>
                <a:latin typeface="Arial"/>
                <a:cs typeface="Arial"/>
              </a:rPr>
              <a:t> </a:t>
            </a:r>
            <a:r>
              <a:rPr sz="2224" spc="-145" dirty="0">
                <a:solidFill>
                  <a:srgbClr val="007F00"/>
                </a:solidFill>
                <a:latin typeface="Arial"/>
                <a:cs typeface="Arial"/>
              </a:rPr>
              <a:t>DOM </a:t>
            </a:r>
            <a:r>
              <a:rPr sz="2224" spc="-9" dirty="0">
                <a:latin typeface="Arial"/>
                <a:cs typeface="Arial"/>
              </a:rPr>
              <a:t>et </a:t>
            </a:r>
            <a:r>
              <a:rPr sz="2224" spc="-64" dirty="0">
                <a:latin typeface="Arial"/>
                <a:cs typeface="Arial"/>
              </a:rPr>
              <a:t>communiquent </a:t>
            </a:r>
            <a:r>
              <a:rPr sz="2224" spc="-159" dirty="0">
                <a:latin typeface="Arial"/>
                <a:cs typeface="Arial"/>
              </a:rPr>
              <a:t>avec </a:t>
            </a:r>
            <a:r>
              <a:rPr sz="2224" spc="-59" dirty="0">
                <a:latin typeface="Arial"/>
                <a:cs typeface="Arial"/>
              </a:rPr>
              <a:t>le </a:t>
            </a:r>
            <a:r>
              <a:rPr sz="2224" spc="-86" dirty="0">
                <a:latin typeface="Arial"/>
                <a:cs typeface="Arial"/>
              </a:rPr>
              <a:t>serveur </a:t>
            </a:r>
            <a:r>
              <a:rPr sz="2224" spc="-68" dirty="0">
                <a:latin typeface="Arial"/>
                <a:cs typeface="Arial"/>
              </a:rPr>
              <a:t>par </a:t>
            </a:r>
            <a:r>
              <a:rPr sz="2224" spc="-5" dirty="0">
                <a:latin typeface="Arial"/>
                <a:cs typeface="Arial"/>
              </a:rPr>
              <a:t>l'objet</a:t>
            </a:r>
            <a:r>
              <a:rPr sz="2224" spc="-427" dirty="0">
                <a:latin typeface="Arial"/>
                <a:cs typeface="Arial"/>
              </a:rPr>
              <a:t> </a:t>
            </a:r>
            <a:r>
              <a:rPr sz="2224" spc="-113" dirty="0">
                <a:solidFill>
                  <a:srgbClr val="FF6400"/>
                </a:solidFill>
                <a:latin typeface="Arial"/>
                <a:cs typeface="Arial"/>
              </a:rPr>
              <a:t>XMLHttpRequest</a:t>
            </a:r>
            <a:endParaRPr sz="2224">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5A06264E-ED63-42EC-AD02-38F948E6BC84}"/>
              </a:ext>
            </a:extLst>
          </p:cNvPr>
          <p:cNvSpPr>
            <a:spLocks noGrp="1"/>
          </p:cNvSpPr>
          <p:nvPr>
            <p:ph type="title"/>
          </p:nvPr>
        </p:nvSpPr>
        <p:spPr/>
        <p:txBody>
          <a:bodyPr/>
          <a:lstStyle/>
          <a:p>
            <a:r>
              <a:rPr lang="en-US" dirty="0" err="1"/>
              <a:t>Exercice</a:t>
            </a:r>
            <a:r>
              <a:rPr lang="en-US" dirty="0"/>
              <a:t>:</a:t>
            </a:r>
          </a:p>
        </p:txBody>
      </p:sp>
      <p:sp>
        <p:nvSpPr>
          <p:cNvPr id="3" name="Espace réservé du contenu 2">
            <a:extLst>
              <a:ext uri="{FF2B5EF4-FFF2-40B4-BE49-F238E27FC236}">
                <a16:creationId xmlns:a16="http://schemas.microsoft.com/office/drawing/2014/main" id="{6AE0DD2F-361F-4454-AE30-8FA93A71F9FE}"/>
              </a:ext>
            </a:extLst>
          </p:cNvPr>
          <p:cNvSpPr>
            <a:spLocks noGrp="1"/>
          </p:cNvSpPr>
          <p:nvPr>
            <p:ph sz="quarter" idx="10"/>
          </p:nvPr>
        </p:nvSpPr>
        <p:spPr>
          <a:xfrm>
            <a:off x="539496" y="1435607"/>
            <a:ext cx="7008179" cy="4521841"/>
          </a:xfrm>
        </p:spPr>
        <p:txBody>
          <a:bodyPr/>
          <a:lstStyle/>
          <a:p>
            <a:r>
              <a:rPr lang="fr-FR" dirty="0"/>
              <a:t>Définissez deux variables appelées </a:t>
            </a:r>
            <a:r>
              <a:rPr lang="fr-FR" b="1" dirty="0" err="1">
                <a:solidFill>
                  <a:srgbClr val="002060"/>
                </a:solidFill>
              </a:rPr>
              <a:t>thingOne</a:t>
            </a:r>
            <a:r>
              <a:rPr lang="fr-FR" dirty="0"/>
              <a:t> et </a:t>
            </a:r>
            <a:r>
              <a:rPr lang="fr-FR" b="1" dirty="0" err="1">
                <a:solidFill>
                  <a:srgbClr val="002060"/>
                </a:solidFill>
              </a:rPr>
              <a:t>thingTwo</a:t>
            </a:r>
            <a:r>
              <a:rPr lang="fr-FR" dirty="0"/>
              <a:t> et affectez-leur des valeurs. Imprimez les valeurs des deux variables dans une seule instruction </a:t>
            </a:r>
            <a:r>
              <a:rPr lang="fr-FR" b="1" dirty="0">
                <a:solidFill>
                  <a:srgbClr val="002060"/>
                </a:solidFill>
              </a:rPr>
              <a:t>console.log </a:t>
            </a:r>
            <a:r>
              <a:rPr lang="fr-FR" dirty="0"/>
              <a:t>à l'aide de la concaténation. Par exemple,</a:t>
            </a:r>
          </a:p>
          <a:p>
            <a:endParaRPr lang="fr-FR" dirty="0"/>
          </a:p>
          <a:p>
            <a:r>
              <a:rPr lang="fr-FR" dirty="0"/>
              <a:t>	</a:t>
            </a:r>
            <a:r>
              <a:rPr lang="fr-FR" b="1" dirty="0">
                <a:solidFill>
                  <a:srgbClr val="002060"/>
                </a:solidFill>
              </a:rPr>
              <a:t>rouge Bleu</a:t>
            </a:r>
          </a:p>
          <a:p>
            <a:endParaRPr lang="fr-FR" dirty="0"/>
          </a:p>
          <a:p>
            <a:r>
              <a:rPr lang="fr-FR" dirty="0"/>
              <a:t>où "rouge" est la valeur de </a:t>
            </a:r>
            <a:r>
              <a:rPr lang="fr-FR" dirty="0" err="1"/>
              <a:t>thingOne</a:t>
            </a:r>
            <a:r>
              <a:rPr lang="fr-FR" dirty="0"/>
              <a:t> et "bleu" est la valeur de </a:t>
            </a:r>
            <a:r>
              <a:rPr lang="fr-FR" dirty="0" err="1"/>
              <a:t>thingTwo</a:t>
            </a:r>
            <a:r>
              <a:rPr lang="fr-FR" dirty="0"/>
              <a:t>. N'oubliez pas d'utiliser un point-virgule à la fin de chaque instruction!</a:t>
            </a:r>
            <a:endParaRPr lang="en-US" dirty="0"/>
          </a:p>
        </p:txBody>
      </p:sp>
      <p:sp>
        <p:nvSpPr>
          <p:cNvPr id="4" name="Espace réservé du contenu 2">
            <a:extLst>
              <a:ext uri="{FF2B5EF4-FFF2-40B4-BE49-F238E27FC236}">
                <a16:creationId xmlns:a16="http://schemas.microsoft.com/office/drawing/2014/main" id="{DC1E39C7-AFEE-402F-8006-67081DB39C05}"/>
              </a:ext>
            </a:extLst>
          </p:cNvPr>
          <p:cNvSpPr txBox="1">
            <a:spLocks/>
          </p:cNvSpPr>
          <p:nvPr/>
        </p:nvSpPr>
        <p:spPr>
          <a:xfrm>
            <a:off x="7787538" y="1421894"/>
            <a:ext cx="3988826" cy="1323090"/>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0"/>
              </a:spcAft>
            </a:pPr>
            <a:r>
              <a:rPr lang="en-US" sz="1600" dirty="0"/>
              <a:t> var </a:t>
            </a:r>
            <a:r>
              <a:rPr lang="en-US" sz="1600" dirty="0" err="1"/>
              <a:t>thingOne</a:t>
            </a:r>
            <a:r>
              <a:rPr lang="en-US" sz="1600" dirty="0"/>
              <a:t> = "red";   </a:t>
            </a:r>
          </a:p>
          <a:p>
            <a:pPr>
              <a:spcBef>
                <a:spcPts val="0"/>
              </a:spcBef>
              <a:spcAft>
                <a:spcPts val="0"/>
              </a:spcAft>
            </a:pPr>
            <a:r>
              <a:rPr lang="en-US" sz="1600" dirty="0"/>
              <a:t>var </a:t>
            </a:r>
            <a:r>
              <a:rPr lang="en-US" sz="1600" dirty="0" err="1"/>
              <a:t>thingTwo</a:t>
            </a:r>
            <a:r>
              <a:rPr lang="en-US" sz="1600" dirty="0"/>
              <a:t> = "blue";</a:t>
            </a:r>
          </a:p>
          <a:p>
            <a:pPr>
              <a:spcBef>
                <a:spcPts val="0"/>
              </a:spcBef>
              <a:spcAft>
                <a:spcPts val="0"/>
              </a:spcAft>
            </a:pPr>
            <a:r>
              <a:rPr lang="en-US" sz="1600" dirty="0"/>
              <a:t>console.log(</a:t>
            </a:r>
            <a:r>
              <a:rPr lang="en-US" sz="1600" dirty="0" err="1"/>
              <a:t>thingOne</a:t>
            </a:r>
            <a:r>
              <a:rPr lang="en-US" sz="1600" dirty="0"/>
              <a:t> + " "  + </a:t>
            </a:r>
            <a:r>
              <a:rPr lang="en-US" sz="1600" dirty="0" err="1"/>
              <a:t>thingTwo</a:t>
            </a:r>
            <a:r>
              <a:rPr lang="en-US" sz="1600" dirty="0"/>
              <a:t>);</a:t>
            </a:r>
          </a:p>
        </p:txBody>
      </p:sp>
    </p:spTree>
    <p:extLst>
      <p:ext uri="{BB962C8B-B14F-4D97-AF65-F5344CB8AC3E}">
        <p14:creationId xmlns:p14="http://schemas.microsoft.com/office/powerpoint/2010/main" val="7006478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p:nvPr/>
        </p:nvSpPr>
        <p:spPr>
          <a:xfrm>
            <a:off x="9984782" y="5841861"/>
            <a:ext cx="255878" cy="128240"/>
          </a:xfrm>
          <a:prstGeom prst="rect">
            <a:avLst/>
          </a:prstGeom>
        </p:spPr>
        <p:txBody>
          <a:bodyPr vert="horz" wrap="square" lIns="0" tIns="0" rIns="0" bIns="0" rtlCol="0">
            <a:spAutoFit/>
          </a:bodyPr>
          <a:lstStyle/>
          <a:p>
            <a:pPr marL="34580">
              <a:lnSpc>
                <a:spcPts val="998"/>
              </a:lnSpc>
            </a:pPr>
            <a:fld id="{81D60167-4931-47E6-BA6A-407CBD079E47}" type="slidenum">
              <a:rPr sz="953" spc="-45" dirty="0">
                <a:solidFill>
                  <a:srgbClr val="888888"/>
                </a:solidFill>
                <a:latin typeface="Arial"/>
                <a:cs typeface="Arial"/>
              </a:rPr>
              <a:pPr marL="34580">
                <a:lnSpc>
                  <a:spcPts val="998"/>
                </a:lnSpc>
              </a:pPr>
              <a:t>220</a:t>
            </a:fld>
            <a:endParaRPr sz="953">
              <a:latin typeface="Arial"/>
              <a:cs typeface="Arial"/>
            </a:endParaRPr>
          </a:p>
        </p:txBody>
      </p:sp>
      <p:sp>
        <p:nvSpPr>
          <p:cNvPr id="6" name="object 6"/>
          <p:cNvSpPr txBox="1"/>
          <p:nvPr/>
        </p:nvSpPr>
        <p:spPr>
          <a:xfrm>
            <a:off x="2519593"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3" y="1297665"/>
            <a:ext cx="3045183" cy="443690"/>
          </a:xfrm>
          <a:prstGeom prst="rect">
            <a:avLst/>
          </a:prstGeom>
        </p:spPr>
        <p:txBody>
          <a:bodyPr vert="horz" wrap="square" lIns="0" tIns="12679" rIns="0" bIns="0" rtlCol="0" anchor="b" anchorCtr="0">
            <a:spAutoFit/>
          </a:bodyPr>
          <a:lstStyle/>
          <a:p>
            <a:pPr marL="11527">
              <a:spcBef>
                <a:spcPts val="100"/>
              </a:spcBef>
            </a:pPr>
            <a:r>
              <a:rPr spc="-204" dirty="0"/>
              <a:t>XMLHttpRequest</a:t>
            </a:r>
          </a:p>
        </p:txBody>
      </p:sp>
      <p:sp>
        <p:nvSpPr>
          <p:cNvPr id="4" name="object 4"/>
          <p:cNvSpPr txBox="1"/>
          <p:nvPr/>
        </p:nvSpPr>
        <p:spPr>
          <a:xfrm>
            <a:off x="1973253" y="2125402"/>
            <a:ext cx="7996774" cy="2813247"/>
          </a:xfrm>
          <a:prstGeom prst="rect">
            <a:avLst/>
          </a:prstGeom>
        </p:spPr>
        <p:txBody>
          <a:bodyPr vert="horz" wrap="square" lIns="0" tIns="50714" rIns="0" bIns="0" rtlCol="0">
            <a:spAutoFit/>
          </a:bodyPr>
          <a:lstStyle/>
          <a:p>
            <a:pPr marL="193646" marR="476045" indent="-182695">
              <a:lnSpc>
                <a:spcPts val="2405"/>
              </a:lnSpc>
              <a:spcBef>
                <a:spcPts val="398"/>
              </a:spcBef>
              <a:buChar char="•"/>
              <a:tabLst>
                <a:tab pos="194222" algn="l"/>
              </a:tabLst>
            </a:pPr>
            <a:r>
              <a:rPr sz="2224" spc="-208" dirty="0">
                <a:latin typeface="Arial"/>
                <a:cs typeface="Arial"/>
              </a:rPr>
              <a:t>Tous </a:t>
            </a:r>
            <a:r>
              <a:rPr sz="2224" spc="-118" dirty="0">
                <a:latin typeface="Arial"/>
                <a:cs typeface="Arial"/>
              </a:rPr>
              <a:t>les </a:t>
            </a:r>
            <a:r>
              <a:rPr sz="2224" spc="-103" dirty="0">
                <a:latin typeface="Arial"/>
                <a:cs typeface="Arial"/>
              </a:rPr>
              <a:t>navigateurs </a:t>
            </a:r>
            <a:r>
              <a:rPr sz="2224" spc="-91" dirty="0">
                <a:latin typeface="Arial"/>
                <a:cs typeface="Arial"/>
              </a:rPr>
              <a:t>modernes </a:t>
            </a:r>
            <a:r>
              <a:rPr sz="2224" spc="-113" dirty="0">
                <a:latin typeface="Arial"/>
                <a:cs typeface="Arial"/>
              </a:rPr>
              <a:t>(Chrome, </a:t>
            </a:r>
            <a:r>
              <a:rPr sz="2224" spc="-185" dirty="0">
                <a:latin typeface="Arial"/>
                <a:cs typeface="Arial"/>
              </a:rPr>
              <a:t>IE7 </a:t>
            </a:r>
            <a:r>
              <a:rPr sz="2224" spc="-127" dirty="0">
                <a:latin typeface="Arial"/>
                <a:cs typeface="Arial"/>
              </a:rPr>
              <a:t>+, </a:t>
            </a:r>
            <a:r>
              <a:rPr sz="2224" spc="-95" dirty="0">
                <a:latin typeface="Arial"/>
                <a:cs typeface="Arial"/>
              </a:rPr>
              <a:t>Firefox, </a:t>
            </a:r>
            <a:r>
              <a:rPr sz="2224" spc="-118" dirty="0">
                <a:latin typeface="Arial"/>
                <a:cs typeface="Arial"/>
              </a:rPr>
              <a:t>Safari, </a:t>
            </a:r>
            <a:r>
              <a:rPr sz="2224" spc="-9" dirty="0">
                <a:latin typeface="Arial"/>
                <a:cs typeface="Arial"/>
              </a:rPr>
              <a:t>et  </a:t>
            </a:r>
            <a:r>
              <a:rPr sz="2224" spc="-118" dirty="0">
                <a:latin typeface="Arial"/>
                <a:cs typeface="Arial"/>
              </a:rPr>
              <a:t>Opera) </a:t>
            </a:r>
            <a:r>
              <a:rPr sz="2224" spc="-9" dirty="0">
                <a:latin typeface="Arial"/>
                <a:cs typeface="Arial"/>
              </a:rPr>
              <a:t>ont </a:t>
            </a:r>
            <a:r>
              <a:rPr sz="2224" spc="-27" dirty="0">
                <a:latin typeface="Arial"/>
                <a:cs typeface="Arial"/>
              </a:rPr>
              <a:t>l’objet </a:t>
            </a:r>
            <a:r>
              <a:rPr sz="2224" spc="-59" dirty="0">
                <a:latin typeface="Arial"/>
                <a:cs typeface="Arial"/>
              </a:rPr>
              <a:t>intégré</a:t>
            </a:r>
            <a:r>
              <a:rPr sz="2224" spc="-368" dirty="0">
                <a:latin typeface="Arial"/>
                <a:cs typeface="Arial"/>
              </a:rPr>
              <a:t> </a:t>
            </a:r>
            <a:r>
              <a:rPr sz="2224" spc="-113" dirty="0">
                <a:solidFill>
                  <a:srgbClr val="FF6400"/>
                </a:solidFill>
                <a:latin typeface="Arial"/>
                <a:cs typeface="Arial"/>
              </a:rPr>
              <a:t>XMLHttpRequest</a:t>
            </a:r>
            <a:r>
              <a:rPr sz="2224" spc="-113" dirty="0">
                <a:latin typeface="Arial"/>
                <a:cs typeface="Arial"/>
              </a:rPr>
              <a:t>.</a:t>
            </a:r>
            <a:endParaRPr sz="2224">
              <a:latin typeface="Arial"/>
              <a:cs typeface="Arial"/>
            </a:endParaRPr>
          </a:p>
          <a:p>
            <a:pPr marL="193646" marR="4611" indent="-182695">
              <a:lnSpc>
                <a:spcPts val="2405"/>
              </a:lnSpc>
              <a:spcBef>
                <a:spcPts val="799"/>
              </a:spcBef>
              <a:buChar char="•"/>
              <a:tabLst>
                <a:tab pos="194222" algn="l"/>
              </a:tabLst>
            </a:pPr>
            <a:r>
              <a:rPr sz="2224" spc="-50" dirty="0">
                <a:latin typeface="Arial"/>
                <a:cs typeface="Arial"/>
              </a:rPr>
              <a:t>L'objet </a:t>
            </a:r>
            <a:r>
              <a:rPr sz="2224" spc="-113" dirty="0">
                <a:solidFill>
                  <a:srgbClr val="FF6400"/>
                </a:solidFill>
                <a:latin typeface="Arial"/>
                <a:cs typeface="Arial"/>
              </a:rPr>
              <a:t>XMLHttpRequest </a:t>
            </a:r>
            <a:r>
              <a:rPr sz="2224" spc="-91" dirty="0">
                <a:latin typeface="Arial"/>
                <a:cs typeface="Arial"/>
              </a:rPr>
              <a:t>est </a:t>
            </a:r>
            <a:r>
              <a:rPr sz="2224" spc="-41" dirty="0">
                <a:latin typeface="Arial"/>
                <a:cs typeface="Arial"/>
              </a:rPr>
              <a:t>utilisé pour </a:t>
            </a:r>
            <a:r>
              <a:rPr sz="2224" spc="-113" dirty="0">
                <a:latin typeface="Arial"/>
                <a:cs typeface="Arial"/>
              </a:rPr>
              <a:t>échanger </a:t>
            </a:r>
            <a:r>
              <a:rPr sz="2224" spc="-145" dirty="0">
                <a:latin typeface="Arial"/>
                <a:cs typeface="Arial"/>
              </a:rPr>
              <a:t>des </a:t>
            </a:r>
            <a:r>
              <a:rPr sz="2224" spc="-109" dirty="0">
                <a:latin typeface="Arial"/>
                <a:cs typeface="Arial"/>
              </a:rPr>
              <a:t>données</a:t>
            </a:r>
            <a:r>
              <a:rPr sz="2224" spc="-427" dirty="0">
                <a:latin typeface="Arial"/>
                <a:cs typeface="Arial"/>
              </a:rPr>
              <a:t> </a:t>
            </a:r>
            <a:r>
              <a:rPr sz="2224" spc="-159" dirty="0">
                <a:latin typeface="Arial"/>
                <a:cs typeface="Arial"/>
              </a:rPr>
              <a:t>avec  </a:t>
            </a:r>
            <a:r>
              <a:rPr sz="2224" spc="-68" dirty="0">
                <a:latin typeface="Arial"/>
                <a:cs typeface="Arial"/>
              </a:rPr>
              <a:t>un </a:t>
            </a:r>
            <a:r>
              <a:rPr sz="2224" spc="-86" dirty="0">
                <a:latin typeface="Arial"/>
                <a:cs typeface="Arial"/>
              </a:rPr>
              <a:t>serveur (en </a:t>
            </a:r>
            <a:r>
              <a:rPr sz="2224" spc="-54" dirty="0">
                <a:latin typeface="Arial"/>
                <a:cs typeface="Arial"/>
              </a:rPr>
              <a:t>arrière </a:t>
            </a:r>
            <a:r>
              <a:rPr sz="2224" spc="-73" dirty="0">
                <a:latin typeface="Arial"/>
                <a:cs typeface="Arial"/>
              </a:rPr>
              <a:t>plan </a:t>
            </a:r>
            <a:r>
              <a:rPr sz="2224" spc="-95" dirty="0">
                <a:latin typeface="Arial"/>
                <a:cs typeface="Arial"/>
              </a:rPr>
              <a:t>de </a:t>
            </a:r>
            <a:r>
              <a:rPr sz="2224" spc="-82" dirty="0">
                <a:latin typeface="Arial"/>
                <a:cs typeface="Arial"/>
              </a:rPr>
              <a:t>manière </a:t>
            </a:r>
            <a:r>
              <a:rPr sz="2224" spc="-103" dirty="0">
                <a:latin typeface="Arial"/>
                <a:cs typeface="Arial"/>
              </a:rPr>
              <a:t>asynchrone). </a:t>
            </a:r>
            <a:r>
              <a:rPr sz="2224" spc="-177" dirty="0">
                <a:latin typeface="Arial"/>
                <a:cs typeface="Arial"/>
              </a:rPr>
              <a:t>Cela </a:t>
            </a:r>
            <a:r>
              <a:rPr sz="2224" spc="-45" dirty="0">
                <a:latin typeface="Arial"/>
                <a:cs typeface="Arial"/>
              </a:rPr>
              <a:t>veut dire  </a:t>
            </a:r>
            <a:r>
              <a:rPr sz="2224" spc="-9" dirty="0">
                <a:latin typeface="Arial"/>
                <a:cs typeface="Arial"/>
              </a:rPr>
              <a:t>qu'il </a:t>
            </a:r>
            <a:r>
              <a:rPr sz="2224" spc="-91" dirty="0">
                <a:latin typeface="Arial"/>
                <a:cs typeface="Arial"/>
              </a:rPr>
              <a:t>est </a:t>
            </a:r>
            <a:r>
              <a:rPr sz="2224" spc="-100" dirty="0">
                <a:latin typeface="Arial"/>
                <a:cs typeface="Arial"/>
              </a:rPr>
              <a:t>possible </a:t>
            </a:r>
            <a:r>
              <a:rPr sz="2224" spc="-95" dirty="0">
                <a:latin typeface="Arial"/>
                <a:cs typeface="Arial"/>
              </a:rPr>
              <a:t>de </a:t>
            </a:r>
            <a:r>
              <a:rPr sz="2224" spc="-18" dirty="0">
                <a:latin typeface="Arial"/>
                <a:cs typeface="Arial"/>
              </a:rPr>
              <a:t>mettre </a:t>
            </a:r>
            <a:r>
              <a:rPr sz="2224" spc="-168" dirty="0">
                <a:latin typeface="Arial"/>
                <a:cs typeface="Arial"/>
              </a:rPr>
              <a:t>à </a:t>
            </a:r>
            <a:r>
              <a:rPr sz="2224" spc="-14" dirty="0">
                <a:latin typeface="Arial"/>
                <a:cs typeface="Arial"/>
              </a:rPr>
              <a:t>jour </a:t>
            </a:r>
            <a:r>
              <a:rPr sz="2224" spc="-145" dirty="0">
                <a:latin typeface="Arial"/>
                <a:cs typeface="Arial"/>
              </a:rPr>
              <a:t>des </a:t>
            </a:r>
            <a:r>
              <a:rPr sz="2224" spc="-64" dirty="0">
                <a:latin typeface="Arial"/>
                <a:cs typeface="Arial"/>
              </a:rPr>
              <a:t>parties </a:t>
            </a:r>
            <a:r>
              <a:rPr sz="2224" spc="-54" dirty="0">
                <a:latin typeface="Arial"/>
                <a:cs typeface="Arial"/>
              </a:rPr>
              <a:t>d'une </a:t>
            </a:r>
            <a:r>
              <a:rPr sz="2224" spc="-145" dirty="0">
                <a:latin typeface="Arial"/>
                <a:cs typeface="Arial"/>
              </a:rPr>
              <a:t>page </a:t>
            </a:r>
            <a:r>
              <a:rPr sz="2224" spc="-73" dirty="0">
                <a:latin typeface="Arial"/>
                <a:cs typeface="Arial"/>
              </a:rPr>
              <a:t>web, </a:t>
            </a:r>
            <a:r>
              <a:rPr sz="2224" spc="-182" dirty="0">
                <a:latin typeface="Arial"/>
                <a:cs typeface="Arial"/>
              </a:rPr>
              <a:t>sans  </a:t>
            </a:r>
            <a:r>
              <a:rPr sz="2224" spc="-68" dirty="0">
                <a:latin typeface="Arial"/>
                <a:cs typeface="Arial"/>
              </a:rPr>
              <a:t>avoir </a:t>
            </a:r>
            <a:r>
              <a:rPr sz="2224" spc="-168" dirty="0">
                <a:latin typeface="Arial"/>
                <a:cs typeface="Arial"/>
              </a:rPr>
              <a:t>à </a:t>
            </a:r>
            <a:r>
              <a:rPr sz="2224" spc="-95" dirty="0">
                <a:latin typeface="Arial"/>
                <a:cs typeface="Arial"/>
              </a:rPr>
              <a:t>recharger </a:t>
            </a:r>
            <a:r>
              <a:rPr sz="2224" spc="-9" dirty="0">
                <a:latin typeface="Arial"/>
                <a:cs typeface="Arial"/>
              </a:rPr>
              <a:t>toute </a:t>
            </a:r>
            <a:r>
              <a:rPr sz="2224" spc="-77" dirty="0">
                <a:latin typeface="Arial"/>
                <a:cs typeface="Arial"/>
              </a:rPr>
              <a:t>la</a:t>
            </a:r>
            <a:r>
              <a:rPr sz="2224" spc="-313" dirty="0">
                <a:latin typeface="Arial"/>
                <a:cs typeface="Arial"/>
              </a:rPr>
              <a:t> </a:t>
            </a:r>
            <a:r>
              <a:rPr sz="2224" spc="-127" dirty="0">
                <a:latin typeface="Arial"/>
                <a:cs typeface="Arial"/>
              </a:rPr>
              <a:t>page.</a:t>
            </a:r>
            <a:endParaRPr sz="2224">
              <a:latin typeface="Arial"/>
              <a:cs typeface="Arial"/>
            </a:endParaRPr>
          </a:p>
          <a:p>
            <a:pPr marL="193646" indent="-182695">
              <a:spcBef>
                <a:spcPts val="499"/>
              </a:spcBef>
              <a:buChar char="•"/>
              <a:tabLst>
                <a:tab pos="194222" algn="l"/>
              </a:tabLst>
            </a:pPr>
            <a:r>
              <a:rPr sz="2224" spc="-236" dirty="0">
                <a:latin typeface="Arial"/>
                <a:cs typeface="Arial"/>
              </a:rPr>
              <a:t>La </a:t>
            </a:r>
            <a:r>
              <a:rPr sz="2224" spc="-127" dirty="0">
                <a:latin typeface="Arial"/>
                <a:cs typeface="Arial"/>
              </a:rPr>
              <a:t>syntaxe </a:t>
            </a:r>
            <a:r>
              <a:rPr sz="2224" spc="-41" dirty="0">
                <a:latin typeface="Arial"/>
                <a:cs typeface="Arial"/>
              </a:rPr>
              <a:t>pour </a:t>
            </a:r>
            <a:r>
              <a:rPr sz="2224" spc="-77" dirty="0">
                <a:latin typeface="Arial"/>
                <a:cs typeface="Arial"/>
              </a:rPr>
              <a:t>créer </a:t>
            </a:r>
            <a:r>
              <a:rPr sz="2224" spc="-68" dirty="0">
                <a:latin typeface="Arial"/>
                <a:cs typeface="Arial"/>
              </a:rPr>
              <a:t>un </a:t>
            </a:r>
            <a:r>
              <a:rPr sz="2224" spc="-23" dirty="0">
                <a:latin typeface="Arial"/>
                <a:cs typeface="Arial"/>
              </a:rPr>
              <a:t>objet </a:t>
            </a:r>
            <a:r>
              <a:rPr sz="2224" spc="-113" dirty="0">
                <a:latin typeface="Arial"/>
                <a:cs typeface="Arial"/>
              </a:rPr>
              <a:t>XMLHttpRequest</a:t>
            </a:r>
            <a:r>
              <a:rPr sz="2224" spc="-327" dirty="0">
                <a:latin typeface="Arial"/>
                <a:cs typeface="Arial"/>
              </a:rPr>
              <a:t> </a:t>
            </a:r>
            <a:r>
              <a:rPr sz="2224" spc="-23" dirty="0">
                <a:latin typeface="Arial"/>
                <a:cs typeface="Arial"/>
              </a:rPr>
              <a:t>:</a:t>
            </a:r>
            <a:endParaRPr sz="2224">
              <a:latin typeface="Arial"/>
              <a:cs typeface="Arial"/>
            </a:endParaRPr>
          </a:p>
          <a:p>
            <a:pPr marL="738849">
              <a:spcBef>
                <a:spcPts val="535"/>
              </a:spcBef>
            </a:pPr>
            <a:r>
              <a:rPr sz="2224" b="1" i="1" spc="-113" dirty="0">
                <a:solidFill>
                  <a:srgbClr val="0000FF"/>
                </a:solidFill>
                <a:latin typeface="Arial"/>
                <a:cs typeface="Arial"/>
              </a:rPr>
              <a:t>variable </a:t>
            </a:r>
            <a:r>
              <a:rPr sz="2224" b="1" spc="-191" dirty="0">
                <a:solidFill>
                  <a:srgbClr val="0000FF"/>
                </a:solidFill>
                <a:latin typeface="Arial"/>
                <a:cs typeface="Arial"/>
              </a:rPr>
              <a:t>= </a:t>
            </a:r>
            <a:r>
              <a:rPr sz="2224" b="1" spc="-123" dirty="0">
                <a:solidFill>
                  <a:srgbClr val="0000FF"/>
                </a:solidFill>
                <a:latin typeface="Arial"/>
                <a:cs typeface="Arial"/>
              </a:rPr>
              <a:t>new</a:t>
            </a:r>
            <a:r>
              <a:rPr sz="2224" b="1" spc="-45" dirty="0">
                <a:solidFill>
                  <a:srgbClr val="0000FF"/>
                </a:solidFill>
                <a:latin typeface="Arial"/>
                <a:cs typeface="Arial"/>
              </a:rPr>
              <a:t> </a:t>
            </a:r>
            <a:r>
              <a:rPr sz="2224" b="1" spc="-145" dirty="0">
                <a:solidFill>
                  <a:srgbClr val="0000FF"/>
                </a:solidFill>
                <a:latin typeface="Arial"/>
                <a:cs typeface="Arial"/>
              </a:rPr>
              <a:t>XMLHttpRequest();</a:t>
            </a:r>
            <a:endParaRPr sz="2224">
              <a:latin typeface="Arial"/>
              <a:cs typeface="A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7282158"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 </a:t>
            </a:r>
            <a:r>
              <a:rPr spc="-295" dirty="0"/>
              <a:t>Envoyez </a:t>
            </a:r>
            <a:r>
              <a:rPr spc="-154" dirty="0"/>
              <a:t>une </a:t>
            </a:r>
            <a:r>
              <a:rPr spc="-109" dirty="0"/>
              <a:t>requête </a:t>
            </a:r>
            <a:r>
              <a:rPr spc="-295" dirty="0"/>
              <a:t>à </a:t>
            </a:r>
            <a:r>
              <a:rPr spc="-127" dirty="0"/>
              <a:t>un</a:t>
            </a:r>
            <a:r>
              <a:rPr spc="-309" dirty="0"/>
              <a:t> </a:t>
            </a:r>
            <a:r>
              <a:rPr spc="-154" dirty="0"/>
              <a:t>serveur</a:t>
            </a:r>
          </a:p>
        </p:txBody>
      </p:sp>
      <p:sp>
        <p:nvSpPr>
          <p:cNvPr id="4" name="object 4"/>
          <p:cNvSpPr txBox="1"/>
          <p:nvPr/>
        </p:nvSpPr>
        <p:spPr>
          <a:xfrm>
            <a:off x="2916545" y="2219456"/>
            <a:ext cx="5488129" cy="471986"/>
          </a:xfrm>
          <a:prstGeom prst="rect">
            <a:avLst/>
          </a:prstGeom>
        </p:spPr>
        <p:txBody>
          <a:bodyPr vert="horz" wrap="square" lIns="0" tIns="91056" rIns="0" bIns="0" rtlCol="0">
            <a:spAutoFit/>
          </a:bodyPr>
          <a:lstStyle/>
          <a:p>
            <a:pPr marL="193646" marR="4611" indent="-182695">
              <a:lnSpc>
                <a:spcPct val="71100"/>
              </a:lnSpc>
              <a:spcBef>
                <a:spcPts val="717"/>
              </a:spcBef>
              <a:buChar char="•"/>
              <a:tabLst>
                <a:tab pos="194222" algn="l"/>
              </a:tabLst>
            </a:pPr>
            <a:r>
              <a:rPr sz="1724" spc="-82" dirty="0">
                <a:latin typeface="Arial"/>
                <a:cs typeface="Arial"/>
              </a:rPr>
              <a:t>Pour </a:t>
            </a:r>
            <a:r>
              <a:rPr sz="1724" spc="-64" dirty="0">
                <a:latin typeface="Arial"/>
                <a:cs typeface="Arial"/>
              </a:rPr>
              <a:t>envoyer </a:t>
            </a:r>
            <a:r>
              <a:rPr sz="1724" spc="-54" dirty="0">
                <a:latin typeface="Arial"/>
                <a:cs typeface="Arial"/>
              </a:rPr>
              <a:t>une </a:t>
            </a:r>
            <a:r>
              <a:rPr sz="1724" spc="-68" dirty="0">
                <a:latin typeface="Arial"/>
                <a:cs typeface="Arial"/>
              </a:rPr>
              <a:t>demande </a:t>
            </a:r>
            <a:r>
              <a:rPr sz="1724" spc="-123" dirty="0">
                <a:latin typeface="Arial"/>
                <a:cs typeface="Arial"/>
              </a:rPr>
              <a:t>à </a:t>
            </a:r>
            <a:r>
              <a:rPr sz="1724" spc="-41" dirty="0">
                <a:latin typeface="Arial"/>
                <a:cs typeface="Arial"/>
              </a:rPr>
              <a:t>un </a:t>
            </a:r>
            <a:r>
              <a:rPr sz="1724" spc="-77" dirty="0">
                <a:latin typeface="Arial"/>
                <a:cs typeface="Arial"/>
              </a:rPr>
              <a:t>serveur, </a:t>
            </a:r>
            <a:r>
              <a:rPr sz="1724" spc="18" dirty="0">
                <a:latin typeface="Arial"/>
                <a:cs typeface="Arial"/>
              </a:rPr>
              <a:t>il </a:t>
            </a:r>
            <a:r>
              <a:rPr sz="1724" spc="-9" dirty="0">
                <a:latin typeface="Arial"/>
                <a:cs typeface="Arial"/>
              </a:rPr>
              <a:t>faut </a:t>
            </a:r>
            <a:r>
              <a:rPr sz="1724" spc="-14" dirty="0">
                <a:latin typeface="Arial"/>
                <a:cs typeface="Arial"/>
              </a:rPr>
              <a:t>utiliser </a:t>
            </a:r>
            <a:r>
              <a:rPr sz="1724" spc="-86" dirty="0">
                <a:latin typeface="Arial"/>
                <a:cs typeface="Arial"/>
              </a:rPr>
              <a:t>les  </a:t>
            </a:r>
            <a:r>
              <a:rPr sz="1724" spc="-54" dirty="0">
                <a:latin typeface="Arial"/>
                <a:cs typeface="Arial"/>
              </a:rPr>
              <a:t>méthodes </a:t>
            </a:r>
            <a:r>
              <a:rPr sz="1724" spc="-50" dirty="0">
                <a:solidFill>
                  <a:srgbClr val="007F00"/>
                </a:solidFill>
                <a:latin typeface="Arial"/>
                <a:cs typeface="Arial"/>
              </a:rPr>
              <a:t>open() </a:t>
            </a:r>
            <a:r>
              <a:rPr sz="1724" dirty="0">
                <a:latin typeface="Arial"/>
                <a:cs typeface="Arial"/>
              </a:rPr>
              <a:t>et </a:t>
            </a:r>
            <a:r>
              <a:rPr sz="1724" spc="-73" dirty="0">
                <a:solidFill>
                  <a:srgbClr val="007F00"/>
                </a:solidFill>
                <a:latin typeface="Arial"/>
                <a:cs typeface="Arial"/>
              </a:rPr>
              <a:t>send() </a:t>
            </a:r>
            <a:r>
              <a:rPr sz="1724" spc="-64" dirty="0">
                <a:latin typeface="Arial"/>
                <a:cs typeface="Arial"/>
              </a:rPr>
              <a:t>de </a:t>
            </a:r>
            <a:r>
              <a:rPr sz="1724" spc="5" dirty="0">
                <a:latin typeface="Arial"/>
                <a:cs typeface="Arial"/>
              </a:rPr>
              <a:t>l'objet</a:t>
            </a:r>
            <a:r>
              <a:rPr sz="1724" spc="-340" dirty="0">
                <a:latin typeface="Arial"/>
                <a:cs typeface="Arial"/>
              </a:rPr>
              <a:t> </a:t>
            </a:r>
            <a:r>
              <a:rPr sz="1724" spc="-77" dirty="0">
                <a:solidFill>
                  <a:srgbClr val="FF6400"/>
                </a:solidFill>
                <a:latin typeface="Arial"/>
                <a:cs typeface="Arial"/>
              </a:rPr>
              <a:t>XMLHttpRequest</a:t>
            </a:r>
            <a:r>
              <a:rPr sz="1724" spc="-77" dirty="0">
                <a:latin typeface="Arial"/>
                <a:cs typeface="Arial"/>
              </a:rPr>
              <a:t>:</a:t>
            </a:r>
            <a:endParaRPr sz="1724">
              <a:latin typeface="Arial"/>
              <a:cs typeface="Arial"/>
            </a:endParaRPr>
          </a:p>
        </p:txBody>
      </p:sp>
      <p:sp>
        <p:nvSpPr>
          <p:cNvPr id="5" name="object 5"/>
          <p:cNvSpPr/>
          <p:nvPr/>
        </p:nvSpPr>
        <p:spPr>
          <a:xfrm>
            <a:off x="2904433" y="3030223"/>
            <a:ext cx="6311073" cy="578020"/>
          </a:xfrm>
          <a:prstGeom prst="rect">
            <a:avLst/>
          </a:prstGeom>
          <a:blipFill>
            <a:blip r:embed="rId2" cstate="print"/>
            <a:stretch>
              <a:fillRect/>
            </a:stretch>
          </a:blipFill>
        </p:spPr>
        <p:txBody>
          <a:bodyPr wrap="square" lIns="0" tIns="0" rIns="0" bIns="0" rtlCol="0"/>
          <a:lstStyle/>
          <a:p>
            <a:endParaRPr sz="1634"/>
          </a:p>
        </p:txBody>
      </p:sp>
      <p:sp>
        <p:nvSpPr>
          <p:cNvPr id="6" name="object 6"/>
          <p:cNvSpPr/>
          <p:nvPr/>
        </p:nvSpPr>
        <p:spPr>
          <a:xfrm>
            <a:off x="2878027" y="3912635"/>
            <a:ext cx="6367658" cy="2083819"/>
          </a:xfrm>
          <a:prstGeom prst="rect">
            <a:avLst/>
          </a:prstGeom>
          <a:blipFill>
            <a:blip r:embed="rId3" cstate="print"/>
            <a:stretch>
              <a:fillRect/>
            </a:stretch>
          </a:blipFill>
        </p:spPr>
        <p:txBody>
          <a:bodyPr wrap="square" lIns="0" tIns="0" rIns="0" bIns="0" rtlCol="0"/>
          <a:lstStyle/>
          <a:p>
            <a:endParaRPr sz="1634"/>
          </a:p>
        </p:txBody>
      </p:sp>
      <p:sp>
        <p:nvSpPr>
          <p:cNvPr id="7" name="object 7"/>
          <p:cNvSpPr txBox="1"/>
          <p:nvPr/>
        </p:nvSpPr>
        <p:spPr>
          <a:xfrm>
            <a:off x="10009217" y="5812815"/>
            <a:ext cx="209774" cy="158863"/>
          </a:xfrm>
          <a:prstGeom prst="rect">
            <a:avLst/>
          </a:prstGeom>
        </p:spPr>
        <p:txBody>
          <a:bodyPr vert="horz" wrap="square" lIns="0" tIns="12102" rIns="0" bIns="0" rtlCol="0">
            <a:spAutoFit/>
          </a:bodyPr>
          <a:lstStyle/>
          <a:p>
            <a:pPr marL="11527">
              <a:spcBef>
                <a:spcPts val="95"/>
              </a:spcBef>
            </a:pPr>
            <a:r>
              <a:rPr sz="953" spc="-45" dirty="0">
                <a:solidFill>
                  <a:srgbClr val="888888"/>
                </a:solidFill>
                <a:latin typeface="Arial"/>
                <a:cs typeface="Arial"/>
              </a:rPr>
              <a:t>152</a:t>
            </a:r>
            <a:endParaRPr sz="953">
              <a:latin typeface="Arial"/>
              <a:cs typeface="Aria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4851891" cy="443690"/>
          </a:xfrm>
          <a:prstGeom prst="rect">
            <a:avLst/>
          </a:prstGeom>
        </p:spPr>
        <p:txBody>
          <a:bodyPr vert="horz" wrap="square" lIns="0" tIns="12679" rIns="0" bIns="0" rtlCol="0" anchor="b" anchorCtr="0">
            <a:spAutoFit/>
          </a:bodyPr>
          <a:lstStyle/>
          <a:p>
            <a:pPr marL="11527">
              <a:spcBef>
                <a:spcPts val="100"/>
              </a:spcBef>
            </a:pPr>
            <a:r>
              <a:rPr spc="-495" dirty="0"/>
              <a:t>AJAX </a:t>
            </a:r>
            <a:r>
              <a:rPr spc="-200" dirty="0"/>
              <a:t>– </a:t>
            </a:r>
            <a:r>
              <a:rPr spc="-277" dirty="0"/>
              <a:t>Réponse </a:t>
            </a:r>
            <a:r>
              <a:rPr spc="-127" dirty="0"/>
              <a:t>du</a:t>
            </a:r>
            <a:r>
              <a:rPr spc="-259" dirty="0"/>
              <a:t> </a:t>
            </a:r>
            <a:r>
              <a:rPr spc="-154" dirty="0"/>
              <a:t>serveur</a:t>
            </a:r>
          </a:p>
        </p:txBody>
      </p:sp>
      <p:sp>
        <p:nvSpPr>
          <p:cNvPr id="4" name="object 4"/>
          <p:cNvSpPr txBox="1"/>
          <p:nvPr/>
        </p:nvSpPr>
        <p:spPr>
          <a:xfrm>
            <a:off x="1974637" y="2126785"/>
            <a:ext cx="6928885" cy="1304629"/>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118" dirty="0">
                <a:latin typeface="Arial"/>
                <a:cs typeface="Arial"/>
              </a:rPr>
              <a:t>Pour </a:t>
            </a:r>
            <a:r>
              <a:rPr sz="2224" spc="-27" dirty="0">
                <a:latin typeface="Arial"/>
                <a:cs typeface="Arial"/>
              </a:rPr>
              <a:t>obtenir </a:t>
            </a:r>
            <a:r>
              <a:rPr sz="2224" spc="-77" dirty="0">
                <a:latin typeface="Arial"/>
                <a:cs typeface="Arial"/>
              </a:rPr>
              <a:t>la </a:t>
            </a:r>
            <a:r>
              <a:rPr sz="2224" spc="-100" dirty="0">
                <a:latin typeface="Arial"/>
                <a:cs typeface="Arial"/>
              </a:rPr>
              <a:t>réponse </a:t>
            </a:r>
            <a:r>
              <a:rPr sz="2224" spc="-32" dirty="0">
                <a:latin typeface="Arial"/>
                <a:cs typeface="Arial"/>
              </a:rPr>
              <a:t>d'un </a:t>
            </a:r>
            <a:r>
              <a:rPr sz="2224" spc="-109" dirty="0">
                <a:latin typeface="Arial"/>
                <a:cs typeface="Arial"/>
              </a:rPr>
              <a:t>serveur, </a:t>
            </a:r>
            <a:r>
              <a:rPr sz="2224" spc="-32" dirty="0">
                <a:latin typeface="Arial"/>
                <a:cs typeface="Arial"/>
              </a:rPr>
              <a:t>utiliser </a:t>
            </a:r>
            <a:r>
              <a:rPr sz="2224" spc="-77" dirty="0">
                <a:latin typeface="Arial"/>
                <a:cs typeface="Arial"/>
              </a:rPr>
              <a:t>la </a:t>
            </a:r>
            <a:r>
              <a:rPr sz="2224" spc="-36" dirty="0">
                <a:latin typeface="Arial"/>
                <a:cs typeface="Arial"/>
              </a:rPr>
              <a:t>propriété </a:t>
            </a:r>
            <a:r>
              <a:rPr sz="2224" spc="-36" dirty="0">
                <a:solidFill>
                  <a:srgbClr val="007F00"/>
                </a:solidFill>
                <a:latin typeface="Arial"/>
                <a:cs typeface="Arial"/>
              </a:rPr>
              <a:t> </a:t>
            </a:r>
            <a:r>
              <a:rPr sz="2224" spc="-132" dirty="0">
                <a:solidFill>
                  <a:srgbClr val="007F00"/>
                </a:solidFill>
                <a:latin typeface="Arial"/>
                <a:cs typeface="Arial"/>
              </a:rPr>
              <a:t>responseText </a:t>
            </a:r>
            <a:r>
              <a:rPr sz="2224" spc="-68" dirty="0">
                <a:latin typeface="Arial"/>
                <a:cs typeface="Arial"/>
              </a:rPr>
              <a:t>ou </a:t>
            </a:r>
            <a:r>
              <a:rPr sz="2224" spc="-141" dirty="0">
                <a:solidFill>
                  <a:srgbClr val="007F00"/>
                </a:solidFill>
                <a:latin typeface="Arial"/>
                <a:cs typeface="Arial"/>
              </a:rPr>
              <a:t>responseXML </a:t>
            </a:r>
            <a:r>
              <a:rPr sz="2224" spc="-95" dirty="0">
                <a:latin typeface="Arial"/>
                <a:cs typeface="Arial"/>
              </a:rPr>
              <a:t>de </a:t>
            </a:r>
            <a:r>
              <a:rPr sz="2224" spc="-5" dirty="0">
                <a:latin typeface="Arial"/>
                <a:cs typeface="Arial"/>
              </a:rPr>
              <a:t>l'objet</a:t>
            </a:r>
            <a:r>
              <a:rPr sz="2224" spc="-168" dirty="0">
                <a:latin typeface="Arial"/>
                <a:cs typeface="Arial"/>
              </a:rPr>
              <a:t> </a:t>
            </a:r>
            <a:r>
              <a:rPr sz="2224" spc="-113" dirty="0">
                <a:solidFill>
                  <a:srgbClr val="FF6400"/>
                </a:solidFill>
                <a:latin typeface="Arial"/>
                <a:cs typeface="Arial"/>
              </a:rPr>
              <a:t>XMLHttpRequest</a:t>
            </a:r>
            <a:r>
              <a:rPr sz="2224" spc="-113" dirty="0">
                <a:latin typeface="Arial"/>
                <a:cs typeface="Arial"/>
              </a:rPr>
              <a:t>.</a:t>
            </a:r>
            <a:endParaRPr sz="2224">
              <a:latin typeface="Arial"/>
              <a:cs typeface="Arial"/>
            </a:endParaRPr>
          </a:p>
          <a:p>
            <a:pPr marL="557884" lvl="1" indent="-182695">
              <a:spcBef>
                <a:spcPts val="150"/>
              </a:spcBef>
              <a:buChar char="•"/>
              <a:tabLst>
                <a:tab pos="557884" algn="l"/>
              </a:tabLst>
            </a:pPr>
            <a:r>
              <a:rPr sz="1906" spc="-118" dirty="0">
                <a:latin typeface="Arial"/>
                <a:cs typeface="Arial"/>
              </a:rPr>
              <a:t>responseText </a:t>
            </a:r>
            <a:r>
              <a:rPr sz="1906" spc="-23" dirty="0">
                <a:latin typeface="Arial"/>
                <a:cs typeface="Arial"/>
              </a:rPr>
              <a:t>: </a:t>
            </a:r>
            <a:r>
              <a:rPr sz="1906" spc="-27" dirty="0">
                <a:latin typeface="Arial"/>
                <a:cs typeface="Arial"/>
              </a:rPr>
              <a:t>obtenir </a:t>
            </a:r>
            <a:r>
              <a:rPr sz="1906" spc="-73" dirty="0">
                <a:latin typeface="Arial"/>
                <a:cs typeface="Arial"/>
              </a:rPr>
              <a:t>la </a:t>
            </a:r>
            <a:r>
              <a:rPr sz="1906" spc="-91" dirty="0">
                <a:latin typeface="Arial"/>
                <a:cs typeface="Arial"/>
              </a:rPr>
              <a:t>réponse </a:t>
            </a:r>
            <a:r>
              <a:rPr sz="1906" spc="-136" dirty="0">
                <a:latin typeface="Arial"/>
                <a:cs typeface="Arial"/>
              </a:rPr>
              <a:t>sous </a:t>
            </a:r>
            <a:r>
              <a:rPr sz="1906" spc="-45" dirty="0">
                <a:latin typeface="Arial"/>
                <a:cs typeface="Arial"/>
              </a:rPr>
              <a:t>forme </a:t>
            </a:r>
            <a:r>
              <a:rPr sz="1906" spc="-86" dirty="0">
                <a:latin typeface="Arial"/>
                <a:cs typeface="Arial"/>
              </a:rPr>
              <a:t>de</a:t>
            </a:r>
            <a:r>
              <a:rPr sz="1906" spc="-177" dirty="0">
                <a:latin typeface="Arial"/>
                <a:cs typeface="Arial"/>
              </a:rPr>
              <a:t> </a:t>
            </a:r>
            <a:r>
              <a:rPr sz="1906" spc="-103" dirty="0">
                <a:latin typeface="Arial"/>
                <a:cs typeface="Arial"/>
              </a:rPr>
              <a:t>chaîne</a:t>
            </a:r>
            <a:endParaRPr sz="1906">
              <a:latin typeface="Arial"/>
              <a:cs typeface="Arial"/>
            </a:endParaRPr>
          </a:p>
          <a:p>
            <a:pPr marL="557884" lvl="1" indent="-182695">
              <a:spcBef>
                <a:spcPts val="177"/>
              </a:spcBef>
              <a:buChar char="•"/>
              <a:tabLst>
                <a:tab pos="557884" algn="l"/>
              </a:tabLst>
            </a:pPr>
            <a:r>
              <a:rPr sz="1906" spc="-123" dirty="0">
                <a:latin typeface="Arial"/>
                <a:cs typeface="Arial"/>
              </a:rPr>
              <a:t>responseXML </a:t>
            </a:r>
            <a:r>
              <a:rPr sz="1906" spc="-23" dirty="0">
                <a:latin typeface="Arial"/>
                <a:cs typeface="Arial"/>
              </a:rPr>
              <a:t>: </a:t>
            </a:r>
            <a:r>
              <a:rPr sz="1906" spc="-27" dirty="0">
                <a:latin typeface="Arial"/>
                <a:cs typeface="Arial"/>
              </a:rPr>
              <a:t>obtenir </a:t>
            </a:r>
            <a:r>
              <a:rPr sz="1906" spc="-73" dirty="0">
                <a:latin typeface="Arial"/>
                <a:cs typeface="Arial"/>
              </a:rPr>
              <a:t>la </a:t>
            </a:r>
            <a:r>
              <a:rPr sz="1906" spc="-91" dirty="0">
                <a:latin typeface="Arial"/>
                <a:cs typeface="Arial"/>
              </a:rPr>
              <a:t>réponse en </a:t>
            </a:r>
            <a:r>
              <a:rPr sz="1906" spc="-27" dirty="0">
                <a:latin typeface="Arial"/>
                <a:cs typeface="Arial"/>
              </a:rPr>
              <a:t>format</a:t>
            </a:r>
            <a:r>
              <a:rPr sz="1906" spc="-172" dirty="0">
                <a:latin typeface="Arial"/>
                <a:cs typeface="Arial"/>
              </a:rPr>
              <a:t> </a:t>
            </a:r>
            <a:r>
              <a:rPr sz="1906" spc="-168" dirty="0">
                <a:latin typeface="Arial"/>
                <a:cs typeface="Arial"/>
              </a:rPr>
              <a:t>XML</a:t>
            </a:r>
            <a:endParaRPr sz="1906">
              <a:latin typeface="Arial"/>
              <a:cs typeface="Arial"/>
            </a:endParaRPr>
          </a:p>
        </p:txBody>
      </p:sp>
      <p:sp>
        <p:nvSpPr>
          <p:cNvPr id="5" name="object 5"/>
          <p:cNvSpPr/>
          <p:nvPr/>
        </p:nvSpPr>
        <p:spPr>
          <a:xfrm>
            <a:off x="3081596" y="3901798"/>
            <a:ext cx="5791149" cy="767634"/>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p:nvPr/>
        </p:nvSpPr>
        <p:spPr>
          <a:xfrm>
            <a:off x="10009217" y="5812815"/>
            <a:ext cx="209774" cy="158863"/>
          </a:xfrm>
          <a:prstGeom prst="rect">
            <a:avLst/>
          </a:prstGeom>
        </p:spPr>
        <p:txBody>
          <a:bodyPr vert="horz" wrap="square" lIns="0" tIns="12102" rIns="0" bIns="0" rtlCol="0">
            <a:spAutoFit/>
          </a:bodyPr>
          <a:lstStyle/>
          <a:p>
            <a:pPr marL="11527">
              <a:spcBef>
                <a:spcPts val="95"/>
              </a:spcBef>
            </a:pPr>
            <a:r>
              <a:rPr sz="953" spc="-45" dirty="0">
                <a:solidFill>
                  <a:srgbClr val="888888"/>
                </a:solidFill>
                <a:latin typeface="Arial"/>
                <a:cs typeface="Arial"/>
              </a:rPr>
              <a:t>153</a:t>
            </a:r>
            <a:endParaRPr sz="953">
              <a:latin typeface="Arial"/>
              <a:cs typeface="Arial"/>
            </a:endParaRPr>
          </a:p>
        </p:txBody>
      </p:sp>
      <p:sp>
        <p:nvSpPr>
          <p:cNvPr id="7" name="object 7"/>
          <p:cNvSpPr txBox="1"/>
          <p:nvPr/>
        </p:nvSpPr>
        <p:spPr>
          <a:xfrm>
            <a:off x="2520976" y="5974641"/>
            <a:ext cx="996427" cy="139706"/>
          </a:xfrm>
          <a:prstGeom prst="rect">
            <a:avLst/>
          </a:prstGeom>
        </p:spPr>
        <p:txBody>
          <a:bodyPr vert="horz" wrap="square" lIns="0" tIns="13831" rIns="0" bIns="0" rtlCol="0">
            <a:spAutoFit/>
          </a:bodyPr>
          <a:lstStyle/>
          <a:p>
            <a:pPr marL="11527">
              <a:spcBef>
                <a:spcPts val="109"/>
              </a:spcBef>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6" y="1299048"/>
            <a:ext cx="4847857"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a:t>
            </a:r>
            <a:r>
              <a:rPr spc="-381" dirty="0"/>
              <a:t> </a:t>
            </a:r>
            <a:r>
              <a:rPr spc="-177" dirty="0">
                <a:solidFill>
                  <a:srgbClr val="FF6400"/>
                </a:solidFill>
              </a:rPr>
              <a:t>onreadystatechange</a:t>
            </a:r>
          </a:p>
        </p:txBody>
      </p:sp>
      <p:sp>
        <p:nvSpPr>
          <p:cNvPr id="4" name="object 4"/>
          <p:cNvSpPr txBox="1"/>
          <p:nvPr/>
        </p:nvSpPr>
        <p:spPr>
          <a:xfrm>
            <a:off x="2916549" y="2289995"/>
            <a:ext cx="5558438" cy="1584180"/>
          </a:xfrm>
          <a:prstGeom prst="rect">
            <a:avLst/>
          </a:prstGeom>
        </p:spPr>
        <p:txBody>
          <a:bodyPr vert="horz" wrap="square" lIns="0" tIns="10950" rIns="0" bIns="0" rtlCol="0">
            <a:spAutoFit/>
          </a:bodyPr>
          <a:lstStyle/>
          <a:p>
            <a:pPr marL="193646" marR="243210" indent="-182695">
              <a:lnSpc>
                <a:spcPct val="101899"/>
              </a:lnSpc>
              <a:spcBef>
                <a:spcPts val="86"/>
              </a:spcBef>
              <a:buChar char="•"/>
              <a:tabLst>
                <a:tab pos="193646" algn="l"/>
                <a:tab pos="194222" algn="l"/>
              </a:tabLst>
            </a:pPr>
            <a:r>
              <a:rPr sz="1407" spc="-64" dirty="0">
                <a:latin typeface="Arial"/>
                <a:cs typeface="Arial"/>
              </a:rPr>
              <a:t>Quand </a:t>
            </a:r>
            <a:r>
              <a:rPr sz="1407" spc="-45" dirty="0">
                <a:latin typeface="Arial"/>
                <a:cs typeface="Arial"/>
              </a:rPr>
              <a:t>une </a:t>
            </a:r>
            <a:r>
              <a:rPr sz="1407" spc="-27" dirty="0">
                <a:latin typeface="Arial"/>
                <a:cs typeface="Arial"/>
              </a:rPr>
              <a:t>requête </a:t>
            </a:r>
            <a:r>
              <a:rPr sz="1407" spc="-95" dirty="0">
                <a:latin typeface="Arial"/>
                <a:cs typeface="Arial"/>
              </a:rPr>
              <a:t>à </a:t>
            </a:r>
            <a:r>
              <a:rPr sz="1407" spc="-32" dirty="0">
                <a:latin typeface="Arial"/>
                <a:cs typeface="Arial"/>
              </a:rPr>
              <a:t>un </a:t>
            </a:r>
            <a:r>
              <a:rPr sz="1407" spc="-45" dirty="0">
                <a:latin typeface="Arial"/>
                <a:cs typeface="Arial"/>
              </a:rPr>
              <a:t>serveur est </a:t>
            </a:r>
            <a:r>
              <a:rPr sz="1407" spc="-59" dirty="0">
                <a:latin typeface="Arial"/>
                <a:cs typeface="Arial"/>
              </a:rPr>
              <a:t>envoyée, nous </a:t>
            </a:r>
            <a:r>
              <a:rPr sz="1407" spc="-45" dirty="0">
                <a:latin typeface="Arial"/>
                <a:cs typeface="Arial"/>
              </a:rPr>
              <a:t>voulons</a:t>
            </a:r>
            <a:r>
              <a:rPr sz="1407" spc="-227" dirty="0">
                <a:latin typeface="Arial"/>
                <a:cs typeface="Arial"/>
              </a:rPr>
              <a:t> </a:t>
            </a:r>
            <a:r>
              <a:rPr sz="1407" spc="-23" dirty="0">
                <a:latin typeface="Arial"/>
                <a:cs typeface="Arial"/>
              </a:rPr>
              <a:t>effectuer  </a:t>
            </a:r>
            <a:r>
              <a:rPr sz="1407" spc="-45" dirty="0">
                <a:latin typeface="Arial"/>
                <a:cs typeface="Arial"/>
              </a:rPr>
              <a:t>certaines actions </a:t>
            </a:r>
            <a:r>
              <a:rPr sz="1407" spc="-50" dirty="0">
                <a:latin typeface="Arial"/>
                <a:cs typeface="Arial"/>
              </a:rPr>
              <a:t>en </a:t>
            </a:r>
            <a:r>
              <a:rPr sz="1407" spc="-14" dirty="0">
                <a:latin typeface="Arial"/>
                <a:cs typeface="Arial"/>
              </a:rPr>
              <a:t>fonction </a:t>
            </a:r>
            <a:r>
              <a:rPr sz="1407" spc="-50" dirty="0">
                <a:latin typeface="Arial"/>
                <a:cs typeface="Arial"/>
              </a:rPr>
              <a:t>de </a:t>
            </a:r>
            <a:r>
              <a:rPr sz="1407" spc="-41" dirty="0">
                <a:latin typeface="Arial"/>
                <a:cs typeface="Arial"/>
              </a:rPr>
              <a:t>la</a:t>
            </a:r>
            <a:r>
              <a:rPr sz="1407" spc="-213" dirty="0">
                <a:latin typeface="Arial"/>
                <a:cs typeface="Arial"/>
              </a:rPr>
              <a:t> </a:t>
            </a:r>
            <a:r>
              <a:rPr sz="1407" spc="-50" dirty="0">
                <a:latin typeface="Arial"/>
                <a:cs typeface="Arial"/>
              </a:rPr>
              <a:t>réponse.</a:t>
            </a:r>
            <a:endParaRPr sz="1407">
              <a:latin typeface="Arial"/>
              <a:cs typeface="Arial"/>
            </a:endParaRPr>
          </a:p>
          <a:p>
            <a:pPr marL="193646" marR="4611" indent="-182695">
              <a:lnSpc>
                <a:spcPct val="101899"/>
              </a:lnSpc>
              <a:spcBef>
                <a:spcPts val="635"/>
              </a:spcBef>
              <a:buChar char="•"/>
              <a:tabLst>
                <a:tab pos="193646" algn="l"/>
                <a:tab pos="194222" algn="l"/>
              </a:tabLst>
            </a:pPr>
            <a:r>
              <a:rPr sz="1407" spc="-45" dirty="0">
                <a:latin typeface="Arial"/>
                <a:cs typeface="Arial"/>
              </a:rPr>
              <a:t>L'événement </a:t>
            </a:r>
            <a:r>
              <a:rPr sz="1407" spc="-54" dirty="0">
                <a:solidFill>
                  <a:srgbClr val="FF6400"/>
                </a:solidFill>
                <a:latin typeface="Arial"/>
                <a:cs typeface="Arial"/>
              </a:rPr>
              <a:t>onreadystatechange </a:t>
            </a:r>
            <a:r>
              <a:rPr sz="1407" spc="-45" dirty="0">
                <a:latin typeface="Arial"/>
                <a:cs typeface="Arial"/>
              </a:rPr>
              <a:t>est </a:t>
            </a:r>
            <a:r>
              <a:rPr sz="1407" spc="-54" dirty="0">
                <a:latin typeface="Arial"/>
                <a:cs typeface="Arial"/>
              </a:rPr>
              <a:t>déclenché </a:t>
            </a:r>
            <a:r>
              <a:rPr sz="1407" spc="-64" dirty="0">
                <a:latin typeface="Arial"/>
                <a:cs typeface="Arial"/>
              </a:rPr>
              <a:t>chaque </a:t>
            </a:r>
            <a:r>
              <a:rPr sz="1407" spc="-36" dirty="0">
                <a:latin typeface="Arial"/>
                <a:cs typeface="Arial"/>
              </a:rPr>
              <a:t>fois </a:t>
            </a:r>
            <a:r>
              <a:rPr sz="1407" spc="-41" dirty="0">
                <a:latin typeface="Arial"/>
                <a:cs typeface="Arial"/>
              </a:rPr>
              <a:t>la </a:t>
            </a:r>
            <a:r>
              <a:rPr sz="1407" spc="-14" dirty="0">
                <a:latin typeface="Arial"/>
                <a:cs typeface="Arial"/>
              </a:rPr>
              <a:t>propriété </a:t>
            </a:r>
            <a:r>
              <a:rPr sz="1407" spc="-14" dirty="0">
                <a:solidFill>
                  <a:srgbClr val="007F00"/>
                </a:solidFill>
                <a:latin typeface="Arial"/>
                <a:cs typeface="Arial"/>
              </a:rPr>
              <a:t> </a:t>
            </a:r>
            <a:r>
              <a:rPr sz="1407" spc="-59" dirty="0">
                <a:solidFill>
                  <a:srgbClr val="007F00"/>
                </a:solidFill>
                <a:latin typeface="Arial"/>
                <a:cs typeface="Arial"/>
              </a:rPr>
              <a:t>readyState</a:t>
            </a:r>
            <a:r>
              <a:rPr sz="1407" spc="-86" dirty="0">
                <a:solidFill>
                  <a:srgbClr val="007F00"/>
                </a:solidFill>
                <a:latin typeface="Arial"/>
                <a:cs typeface="Arial"/>
              </a:rPr>
              <a:t> </a:t>
            </a:r>
            <a:r>
              <a:rPr sz="1407" spc="-68" dirty="0">
                <a:latin typeface="Arial"/>
                <a:cs typeface="Arial"/>
              </a:rPr>
              <a:t>change.</a:t>
            </a:r>
            <a:endParaRPr sz="1407">
              <a:latin typeface="Arial"/>
              <a:cs typeface="Arial"/>
            </a:endParaRPr>
          </a:p>
          <a:p>
            <a:pPr marL="193646" indent="-182695">
              <a:spcBef>
                <a:spcPts val="663"/>
              </a:spcBef>
              <a:buChar char="•"/>
              <a:tabLst>
                <a:tab pos="193646" algn="l"/>
                <a:tab pos="194222" algn="l"/>
              </a:tabLst>
            </a:pPr>
            <a:r>
              <a:rPr sz="1407" spc="-136" dirty="0">
                <a:latin typeface="Arial"/>
                <a:cs typeface="Arial"/>
              </a:rPr>
              <a:t>La </a:t>
            </a:r>
            <a:r>
              <a:rPr sz="1407" spc="-14" dirty="0">
                <a:latin typeface="Arial"/>
                <a:cs typeface="Arial"/>
              </a:rPr>
              <a:t>propriété </a:t>
            </a:r>
            <a:r>
              <a:rPr sz="1407" spc="-59" dirty="0">
                <a:solidFill>
                  <a:srgbClr val="007F00"/>
                </a:solidFill>
                <a:latin typeface="Arial"/>
                <a:cs typeface="Arial"/>
              </a:rPr>
              <a:t>readyState </a:t>
            </a:r>
            <a:r>
              <a:rPr sz="1407" spc="-5" dirty="0">
                <a:latin typeface="Arial"/>
                <a:cs typeface="Arial"/>
              </a:rPr>
              <a:t>détient </a:t>
            </a:r>
            <a:r>
              <a:rPr sz="1407" spc="-27" dirty="0">
                <a:latin typeface="Arial"/>
                <a:cs typeface="Arial"/>
              </a:rPr>
              <a:t>le </a:t>
            </a:r>
            <a:r>
              <a:rPr sz="1407" spc="-9" dirty="0">
                <a:latin typeface="Arial"/>
                <a:cs typeface="Arial"/>
              </a:rPr>
              <a:t>statut </a:t>
            </a:r>
            <a:r>
              <a:rPr sz="1407" spc="-50" dirty="0">
                <a:latin typeface="Arial"/>
                <a:cs typeface="Arial"/>
              </a:rPr>
              <a:t>de </a:t>
            </a:r>
            <a:r>
              <a:rPr sz="1407" spc="5" dirty="0">
                <a:latin typeface="Arial"/>
                <a:cs typeface="Arial"/>
              </a:rPr>
              <a:t>l'objet</a:t>
            </a:r>
            <a:r>
              <a:rPr sz="1407" spc="-268" dirty="0">
                <a:latin typeface="Arial"/>
                <a:cs typeface="Arial"/>
              </a:rPr>
              <a:t> </a:t>
            </a:r>
            <a:r>
              <a:rPr sz="1407" b="1" spc="-86" dirty="0">
                <a:solidFill>
                  <a:srgbClr val="FF6400"/>
                </a:solidFill>
                <a:latin typeface="Arial"/>
                <a:cs typeface="Arial"/>
              </a:rPr>
              <a:t>XMLHttpRequest</a:t>
            </a:r>
            <a:r>
              <a:rPr sz="1407" spc="-86" dirty="0">
                <a:latin typeface="Arial"/>
                <a:cs typeface="Arial"/>
              </a:rPr>
              <a:t>.</a:t>
            </a:r>
            <a:endParaRPr sz="1407">
              <a:latin typeface="Arial"/>
              <a:cs typeface="Arial"/>
            </a:endParaRPr>
          </a:p>
          <a:p>
            <a:pPr marL="193646" indent="-182695">
              <a:spcBef>
                <a:spcPts val="667"/>
              </a:spcBef>
              <a:buChar char="•"/>
              <a:tabLst>
                <a:tab pos="193646" algn="l"/>
                <a:tab pos="194222" algn="l"/>
              </a:tabLst>
            </a:pPr>
            <a:r>
              <a:rPr sz="1407" spc="-82" dirty="0">
                <a:latin typeface="Arial"/>
                <a:cs typeface="Arial"/>
              </a:rPr>
              <a:t>Trois </a:t>
            </a:r>
            <a:r>
              <a:rPr sz="1407" spc="-27" dirty="0">
                <a:latin typeface="Arial"/>
                <a:cs typeface="Arial"/>
              </a:rPr>
              <a:t>propriétés importantes </a:t>
            </a:r>
            <a:r>
              <a:rPr sz="1407" spc="-50" dirty="0">
                <a:latin typeface="Arial"/>
                <a:cs typeface="Arial"/>
              </a:rPr>
              <a:t>de </a:t>
            </a:r>
            <a:r>
              <a:rPr sz="1407" spc="5" dirty="0">
                <a:latin typeface="Arial"/>
                <a:cs typeface="Arial"/>
              </a:rPr>
              <a:t>l'objet</a:t>
            </a:r>
            <a:r>
              <a:rPr sz="1407" spc="-191" dirty="0">
                <a:latin typeface="Arial"/>
                <a:cs typeface="Arial"/>
              </a:rPr>
              <a:t> </a:t>
            </a:r>
            <a:r>
              <a:rPr sz="1407" spc="-59" dirty="0">
                <a:latin typeface="Arial"/>
                <a:cs typeface="Arial"/>
              </a:rPr>
              <a:t>XMLHttpRequest:</a:t>
            </a:r>
            <a:endParaRPr sz="1407">
              <a:latin typeface="Arial"/>
              <a:cs typeface="Arial"/>
            </a:endParaRPr>
          </a:p>
        </p:txBody>
      </p:sp>
      <p:sp>
        <p:nvSpPr>
          <p:cNvPr id="5" name="object 5"/>
          <p:cNvSpPr/>
          <p:nvPr/>
        </p:nvSpPr>
        <p:spPr>
          <a:xfrm>
            <a:off x="3216897" y="4021889"/>
            <a:ext cx="5462964" cy="2113146"/>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lnSpc>
                <a:spcPts val="998"/>
              </a:lnSpc>
            </a:pPr>
            <a:fld id="{81D60167-4931-47E6-BA6A-407CBD079E47}" type="slidenum">
              <a:rPr lang="fr-FR" spc="-50" smtClean="0"/>
              <a:pPr marL="175895">
                <a:lnSpc>
                  <a:spcPts val="1115"/>
                </a:lnSpc>
              </a:pPr>
              <a:t>223</a:t>
            </a:fld>
            <a:endParaRPr spc="-45"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3254" y="1297665"/>
            <a:ext cx="2735708" cy="443690"/>
          </a:xfrm>
          <a:prstGeom prst="rect">
            <a:avLst/>
          </a:prstGeom>
        </p:spPr>
        <p:txBody>
          <a:bodyPr vert="horz" wrap="square" lIns="0" tIns="12679" rIns="0" bIns="0" rtlCol="0" anchor="b" anchorCtr="0">
            <a:spAutoFit/>
          </a:bodyPr>
          <a:lstStyle/>
          <a:p>
            <a:pPr marL="11527">
              <a:spcBef>
                <a:spcPts val="100"/>
              </a:spcBef>
            </a:pPr>
            <a:r>
              <a:rPr spc="-495" dirty="0"/>
              <a:t>AJAX </a:t>
            </a:r>
            <a:r>
              <a:rPr spc="-91" dirty="0"/>
              <a:t>-</a:t>
            </a:r>
            <a:r>
              <a:rPr spc="-394" dirty="0"/>
              <a:t> </a:t>
            </a:r>
            <a:r>
              <a:rPr spc="-245" dirty="0">
                <a:solidFill>
                  <a:srgbClr val="FF6400"/>
                </a:solidFill>
              </a:rPr>
              <a:t>Exemple</a:t>
            </a:r>
          </a:p>
        </p:txBody>
      </p:sp>
      <p:sp>
        <p:nvSpPr>
          <p:cNvPr id="4" name="object 4"/>
          <p:cNvSpPr txBox="1"/>
          <p:nvPr/>
        </p:nvSpPr>
        <p:spPr>
          <a:xfrm>
            <a:off x="1973254" y="2287229"/>
            <a:ext cx="4995390" cy="3558247"/>
          </a:xfrm>
          <a:prstGeom prst="rect">
            <a:avLst/>
          </a:prstGeom>
        </p:spPr>
        <p:txBody>
          <a:bodyPr vert="horz" wrap="square" lIns="0" tIns="26509" rIns="0" bIns="0" rtlCol="0">
            <a:spAutoFit/>
          </a:bodyPr>
          <a:lstStyle/>
          <a:p>
            <a:pPr marL="11527">
              <a:spcBef>
                <a:spcPts val="208"/>
              </a:spcBef>
            </a:pPr>
            <a:r>
              <a:rPr sz="862" spc="-73" dirty="0">
                <a:solidFill>
                  <a:srgbClr val="7F0000"/>
                </a:solidFill>
                <a:latin typeface="Arial"/>
                <a:cs typeface="Arial"/>
              </a:rPr>
              <a:t>&lt;!DOCTYPE</a:t>
            </a:r>
            <a:r>
              <a:rPr sz="862" spc="68" dirty="0">
                <a:solidFill>
                  <a:srgbClr val="7F0000"/>
                </a:solidFill>
                <a:latin typeface="Arial"/>
                <a:cs typeface="Arial"/>
              </a:rPr>
              <a:t> </a:t>
            </a:r>
            <a:r>
              <a:rPr sz="862" spc="45" dirty="0">
                <a:solidFill>
                  <a:srgbClr val="FF0000"/>
                </a:solidFill>
                <a:latin typeface="Arial"/>
                <a:cs typeface="Arial"/>
              </a:rPr>
              <a:t>html</a:t>
            </a:r>
            <a:r>
              <a:rPr sz="862" spc="45" dirty="0">
                <a:solidFill>
                  <a:srgbClr val="7F0000"/>
                </a:solidFill>
                <a:latin typeface="Arial"/>
                <a:cs typeface="Arial"/>
              </a:rPr>
              <a:t>&gt;</a:t>
            </a:r>
            <a:endParaRPr sz="862" dirty="0">
              <a:latin typeface="Arial"/>
              <a:cs typeface="Arial"/>
            </a:endParaRPr>
          </a:p>
          <a:p>
            <a:pPr marL="11527">
              <a:spcBef>
                <a:spcPts val="118"/>
              </a:spcBef>
            </a:pPr>
            <a:r>
              <a:rPr sz="862" spc="36" dirty="0">
                <a:solidFill>
                  <a:srgbClr val="7F0000"/>
                </a:solidFill>
                <a:latin typeface="Arial"/>
                <a:cs typeface="Arial"/>
              </a:rPr>
              <a:t>&lt;html&gt;</a:t>
            </a:r>
            <a:endParaRPr sz="862" dirty="0">
              <a:latin typeface="Arial"/>
              <a:cs typeface="Arial"/>
            </a:endParaRPr>
          </a:p>
          <a:p>
            <a:pPr marL="11527">
              <a:spcBef>
                <a:spcPts val="118"/>
              </a:spcBef>
            </a:pPr>
            <a:r>
              <a:rPr sz="862" spc="-9" dirty="0">
                <a:solidFill>
                  <a:srgbClr val="7F0000"/>
                </a:solidFill>
                <a:latin typeface="Arial"/>
                <a:cs typeface="Arial"/>
              </a:rPr>
              <a:t>&lt;head&gt;</a:t>
            </a:r>
            <a:endParaRPr sz="862" dirty="0">
              <a:latin typeface="Arial"/>
              <a:cs typeface="Arial"/>
            </a:endParaRPr>
          </a:p>
          <a:p>
            <a:pPr marL="254736">
              <a:spcBef>
                <a:spcPts val="123"/>
              </a:spcBef>
            </a:pPr>
            <a:r>
              <a:rPr sz="862" spc="-9" dirty="0">
                <a:solidFill>
                  <a:srgbClr val="7F0000"/>
                </a:solidFill>
                <a:latin typeface="Arial"/>
                <a:cs typeface="Arial"/>
              </a:rPr>
              <a:t>&lt;meta </a:t>
            </a:r>
            <a:r>
              <a:rPr sz="862" spc="50" dirty="0">
                <a:solidFill>
                  <a:srgbClr val="FF0000"/>
                </a:solidFill>
                <a:latin typeface="Arial"/>
                <a:cs typeface="Arial"/>
              </a:rPr>
              <a:t>charset</a:t>
            </a:r>
            <a:r>
              <a:rPr sz="862" spc="50" dirty="0">
                <a:latin typeface="Arial"/>
                <a:cs typeface="Arial"/>
              </a:rPr>
              <a:t>=</a:t>
            </a:r>
            <a:r>
              <a:rPr sz="862" spc="50" dirty="0">
                <a:solidFill>
                  <a:srgbClr val="0000FF"/>
                </a:solidFill>
                <a:latin typeface="Arial"/>
                <a:cs typeface="Arial"/>
              </a:rPr>
              <a:t>"UTF-8"</a:t>
            </a:r>
            <a:r>
              <a:rPr sz="862" spc="250" dirty="0">
                <a:solidFill>
                  <a:srgbClr val="0000FF"/>
                </a:solidFill>
                <a:latin typeface="Arial"/>
                <a:cs typeface="Arial"/>
              </a:rPr>
              <a:t> </a:t>
            </a:r>
            <a:r>
              <a:rPr sz="862" spc="103" dirty="0">
                <a:solidFill>
                  <a:srgbClr val="7F0000"/>
                </a:solidFill>
                <a:latin typeface="Arial"/>
                <a:cs typeface="Arial"/>
              </a:rPr>
              <a:t>/&gt;</a:t>
            </a:r>
            <a:endParaRPr sz="862" dirty="0">
              <a:latin typeface="Arial"/>
              <a:cs typeface="Arial"/>
            </a:endParaRPr>
          </a:p>
          <a:p>
            <a:pPr marL="11527">
              <a:spcBef>
                <a:spcPts val="118"/>
              </a:spcBef>
            </a:pPr>
            <a:r>
              <a:rPr sz="862" spc="23" dirty="0">
                <a:solidFill>
                  <a:srgbClr val="7F0000"/>
                </a:solidFill>
                <a:latin typeface="Arial"/>
                <a:cs typeface="Arial"/>
              </a:rPr>
              <a:t>&lt;/head&gt;</a:t>
            </a:r>
            <a:endParaRPr sz="862" dirty="0">
              <a:latin typeface="Arial"/>
              <a:cs typeface="Arial"/>
            </a:endParaRPr>
          </a:p>
          <a:p>
            <a:pPr marL="11527">
              <a:spcBef>
                <a:spcPts val="123"/>
              </a:spcBef>
            </a:pPr>
            <a:r>
              <a:rPr sz="862" spc="-5" dirty="0">
                <a:solidFill>
                  <a:srgbClr val="7F0000"/>
                </a:solidFill>
                <a:latin typeface="Arial"/>
                <a:cs typeface="Arial"/>
              </a:rPr>
              <a:t>&lt;body&gt;</a:t>
            </a:r>
            <a:endParaRPr sz="862" dirty="0">
              <a:latin typeface="Arial"/>
              <a:cs typeface="Arial"/>
            </a:endParaRPr>
          </a:p>
          <a:p>
            <a:pPr marL="254736">
              <a:spcBef>
                <a:spcPts val="118"/>
              </a:spcBef>
            </a:pPr>
            <a:r>
              <a:rPr sz="862" spc="54" dirty="0">
                <a:solidFill>
                  <a:srgbClr val="7F0000"/>
                </a:solidFill>
                <a:latin typeface="Arial"/>
                <a:cs typeface="Arial"/>
              </a:rPr>
              <a:t>&lt;div&gt;</a:t>
            </a:r>
            <a:endParaRPr sz="862" dirty="0">
              <a:latin typeface="Arial"/>
              <a:cs typeface="Arial"/>
            </a:endParaRPr>
          </a:p>
          <a:p>
            <a:pPr marL="496793">
              <a:spcBef>
                <a:spcPts val="118"/>
              </a:spcBef>
            </a:pPr>
            <a:r>
              <a:rPr sz="862" spc="-9" dirty="0">
                <a:solidFill>
                  <a:srgbClr val="7F0000"/>
                </a:solidFill>
                <a:latin typeface="Arial"/>
                <a:cs typeface="Arial"/>
              </a:rPr>
              <a:t>&lt;h2 </a:t>
            </a:r>
            <a:r>
              <a:rPr sz="862" spc="9" dirty="0">
                <a:solidFill>
                  <a:srgbClr val="FF0000"/>
                </a:solidFill>
                <a:latin typeface="Arial"/>
                <a:cs typeface="Arial"/>
              </a:rPr>
              <a:t>id</a:t>
            </a:r>
            <a:r>
              <a:rPr sz="862" spc="9" dirty="0">
                <a:latin typeface="Arial"/>
                <a:cs typeface="Arial"/>
              </a:rPr>
              <a:t>=</a:t>
            </a:r>
            <a:r>
              <a:rPr sz="862" spc="9" dirty="0">
                <a:solidFill>
                  <a:srgbClr val="0000FF"/>
                </a:solidFill>
                <a:latin typeface="Arial"/>
                <a:cs typeface="Arial"/>
              </a:rPr>
              <a:t>"demo"</a:t>
            </a:r>
            <a:r>
              <a:rPr sz="862" spc="9" dirty="0">
                <a:solidFill>
                  <a:srgbClr val="7F0000"/>
                </a:solidFill>
                <a:latin typeface="Arial"/>
                <a:cs typeface="Arial"/>
              </a:rPr>
              <a:t>&gt;</a:t>
            </a:r>
            <a:r>
              <a:rPr sz="862" spc="9" dirty="0">
                <a:latin typeface="Arial"/>
                <a:cs typeface="Arial"/>
              </a:rPr>
              <a:t>Ce </a:t>
            </a:r>
            <a:r>
              <a:rPr sz="862" spc="103" dirty="0">
                <a:latin typeface="Arial"/>
                <a:cs typeface="Arial"/>
              </a:rPr>
              <a:t>texte </a:t>
            </a:r>
            <a:r>
              <a:rPr sz="862" spc="59" dirty="0">
                <a:latin typeface="Arial"/>
                <a:cs typeface="Arial"/>
              </a:rPr>
              <a:t>sera </a:t>
            </a:r>
            <a:r>
              <a:rPr sz="862" spc="32" dirty="0">
                <a:latin typeface="Arial"/>
                <a:cs typeface="Arial"/>
              </a:rPr>
              <a:t>remplacé </a:t>
            </a:r>
            <a:r>
              <a:rPr sz="862" spc="59" dirty="0">
                <a:latin typeface="Arial"/>
                <a:cs typeface="Arial"/>
              </a:rPr>
              <a:t>par </a:t>
            </a:r>
            <a:r>
              <a:rPr sz="862" spc="141" dirty="0">
                <a:latin typeface="Arial"/>
                <a:cs typeface="Arial"/>
              </a:rPr>
              <a:t>le </a:t>
            </a:r>
            <a:r>
              <a:rPr sz="862" spc="127" dirty="0">
                <a:latin typeface="Arial"/>
                <a:cs typeface="Arial"/>
              </a:rPr>
              <a:t>text </a:t>
            </a:r>
            <a:r>
              <a:rPr sz="862" spc="50" dirty="0">
                <a:latin typeface="Arial"/>
                <a:cs typeface="Arial"/>
              </a:rPr>
              <a:t>récupéré </a:t>
            </a:r>
            <a:r>
              <a:rPr sz="862" spc="109" dirty="0">
                <a:latin typeface="Arial"/>
                <a:cs typeface="Arial"/>
              </a:rPr>
              <a:t>via</a:t>
            </a:r>
            <a:r>
              <a:rPr sz="862" spc="150" dirty="0">
                <a:latin typeface="Arial"/>
                <a:cs typeface="Arial"/>
              </a:rPr>
              <a:t> </a:t>
            </a:r>
            <a:r>
              <a:rPr sz="862" spc="-9" dirty="0">
                <a:latin typeface="Arial"/>
                <a:cs typeface="Arial"/>
              </a:rPr>
              <a:t>AJAX</a:t>
            </a:r>
            <a:r>
              <a:rPr sz="862" spc="-9" dirty="0">
                <a:solidFill>
                  <a:srgbClr val="7F0000"/>
                </a:solidFill>
                <a:latin typeface="Arial"/>
                <a:cs typeface="Arial"/>
              </a:rPr>
              <a:t>&lt;/h2&gt;</a:t>
            </a:r>
            <a:endParaRPr sz="862" dirty="0">
              <a:latin typeface="Arial"/>
              <a:cs typeface="Arial"/>
            </a:endParaRPr>
          </a:p>
          <a:p>
            <a:pPr marL="496793">
              <a:spcBef>
                <a:spcPts val="123"/>
              </a:spcBef>
            </a:pPr>
            <a:r>
              <a:rPr sz="862" spc="59" dirty="0">
                <a:solidFill>
                  <a:srgbClr val="7F0000"/>
                </a:solidFill>
                <a:latin typeface="Arial"/>
                <a:cs typeface="Arial"/>
              </a:rPr>
              <a:t>&lt;button </a:t>
            </a:r>
            <a:r>
              <a:rPr sz="862" spc="77" dirty="0">
                <a:solidFill>
                  <a:srgbClr val="FF0000"/>
                </a:solidFill>
                <a:latin typeface="Arial"/>
                <a:cs typeface="Arial"/>
              </a:rPr>
              <a:t>type</a:t>
            </a:r>
            <a:r>
              <a:rPr sz="862" spc="77" dirty="0">
                <a:latin typeface="Arial"/>
                <a:cs typeface="Arial"/>
              </a:rPr>
              <a:t>=</a:t>
            </a:r>
            <a:r>
              <a:rPr sz="862" spc="77" dirty="0">
                <a:solidFill>
                  <a:srgbClr val="0000FF"/>
                </a:solidFill>
                <a:latin typeface="Arial"/>
                <a:cs typeface="Arial"/>
              </a:rPr>
              <a:t>"button" </a:t>
            </a:r>
            <a:r>
              <a:rPr sz="862" spc="64" dirty="0">
                <a:solidFill>
                  <a:srgbClr val="FF0000"/>
                </a:solidFill>
                <a:latin typeface="Arial"/>
                <a:cs typeface="Arial"/>
              </a:rPr>
              <a:t>onclick</a:t>
            </a:r>
            <a:r>
              <a:rPr sz="862" spc="64" dirty="0">
                <a:latin typeface="Arial"/>
                <a:cs typeface="Arial"/>
              </a:rPr>
              <a:t>=</a:t>
            </a:r>
            <a:r>
              <a:rPr sz="862" spc="64" dirty="0">
                <a:solidFill>
                  <a:srgbClr val="0000FF"/>
                </a:solidFill>
                <a:latin typeface="Arial"/>
                <a:cs typeface="Arial"/>
              </a:rPr>
              <a:t>"</a:t>
            </a:r>
            <a:r>
              <a:rPr sz="862" spc="64" dirty="0">
                <a:solidFill>
                  <a:srgbClr val="795E25"/>
                </a:solidFill>
                <a:latin typeface="Arial"/>
                <a:cs typeface="Arial"/>
              </a:rPr>
              <a:t>loadDoc</a:t>
            </a:r>
            <a:r>
              <a:rPr sz="862" spc="64" dirty="0">
                <a:solidFill>
                  <a:srgbClr val="0000FF"/>
                </a:solidFill>
                <a:latin typeface="Arial"/>
                <a:cs typeface="Arial"/>
              </a:rPr>
              <a:t>()"</a:t>
            </a:r>
            <a:r>
              <a:rPr sz="862" spc="64" dirty="0">
                <a:solidFill>
                  <a:srgbClr val="7F0000"/>
                </a:solidFill>
                <a:latin typeface="Arial"/>
                <a:cs typeface="Arial"/>
              </a:rPr>
              <a:t>&gt;</a:t>
            </a:r>
            <a:r>
              <a:rPr sz="862" spc="64" dirty="0">
                <a:latin typeface="Arial"/>
                <a:cs typeface="Arial"/>
              </a:rPr>
              <a:t>Charger </a:t>
            </a:r>
            <a:r>
              <a:rPr sz="862" dirty="0">
                <a:latin typeface="Arial"/>
                <a:cs typeface="Arial"/>
              </a:rPr>
              <a:t>nouveau</a:t>
            </a:r>
            <a:r>
              <a:rPr sz="862" spc="-73" dirty="0">
                <a:latin typeface="Arial"/>
                <a:cs typeface="Arial"/>
              </a:rPr>
              <a:t> </a:t>
            </a:r>
            <a:r>
              <a:rPr sz="862" spc="54" dirty="0">
                <a:latin typeface="Arial"/>
                <a:cs typeface="Arial"/>
              </a:rPr>
              <a:t>contenu</a:t>
            </a:r>
            <a:r>
              <a:rPr sz="862" spc="54" dirty="0">
                <a:solidFill>
                  <a:srgbClr val="7F0000"/>
                </a:solidFill>
                <a:latin typeface="Arial"/>
                <a:cs typeface="Arial"/>
              </a:rPr>
              <a:t>&lt;/button&gt;</a:t>
            </a:r>
            <a:endParaRPr sz="862" dirty="0">
              <a:latin typeface="Arial"/>
              <a:cs typeface="Arial"/>
            </a:endParaRPr>
          </a:p>
          <a:p>
            <a:pPr marL="254736">
              <a:spcBef>
                <a:spcPts val="118"/>
              </a:spcBef>
            </a:pPr>
            <a:r>
              <a:rPr sz="862" spc="82" dirty="0">
                <a:solidFill>
                  <a:srgbClr val="7F0000"/>
                </a:solidFill>
                <a:latin typeface="Arial"/>
                <a:cs typeface="Arial"/>
              </a:rPr>
              <a:t>&lt;/div&gt;</a:t>
            </a:r>
            <a:endParaRPr sz="862" dirty="0">
              <a:latin typeface="Arial"/>
              <a:cs typeface="Arial"/>
            </a:endParaRPr>
          </a:p>
          <a:p>
            <a:pPr marL="254736">
              <a:spcBef>
                <a:spcPts val="123"/>
              </a:spcBef>
            </a:pPr>
            <a:r>
              <a:rPr sz="862" spc="91" dirty="0">
                <a:solidFill>
                  <a:srgbClr val="7F0000"/>
                </a:solidFill>
                <a:latin typeface="Arial"/>
                <a:cs typeface="Arial"/>
              </a:rPr>
              <a:t>&lt;script&gt;</a:t>
            </a:r>
            <a:endParaRPr sz="862" dirty="0">
              <a:latin typeface="Arial"/>
              <a:cs typeface="Arial"/>
            </a:endParaRPr>
          </a:p>
          <a:p>
            <a:pPr marL="496793">
              <a:spcBef>
                <a:spcPts val="118"/>
              </a:spcBef>
            </a:pPr>
            <a:r>
              <a:rPr sz="862" spc="100" dirty="0">
                <a:solidFill>
                  <a:srgbClr val="0000FF"/>
                </a:solidFill>
                <a:latin typeface="Arial"/>
                <a:cs typeface="Arial"/>
              </a:rPr>
              <a:t>function </a:t>
            </a:r>
            <a:r>
              <a:rPr sz="862" spc="59" dirty="0">
                <a:solidFill>
                  <a:srgbClr val="795E25"/>
                </a:solidFill>
                <a:latin typeface="Arial"/>
                <a:cs typeface="Arial"/>
              </a:rPr>
              <a:t>loadDoc</a:t>
            </a:r>
            <a:r>
              <a:rPr sz="862" spc="59" dirty="0">
                <a:latin typeface="Arial"/>
                <a:cs typeface="Arial"/>
              </a:rPr>
              <a:t>()</a:t>
            </a:r>
            <a:r>
              <a:rPr sz="862" spc="32" dirty="0">
                <a:latin typeface="Arial"/>
                <a:cs typeface="Arial"/>
              </a:rPr>
              <a:t> </a:t>
            </a:r>
            <a:r>
              <a:rPr sz="862" spc="191" dirty="0">
                <a:latin typeface="Arial"/>
                <a:cs typeface="Arial"/>
              </a:rPr>
              <a:t>{</a:t>
            </a:r>
            <a:endParaRPr sz="862" dirty="0">
              <a:latin typeface="Arial"/>
              <a:cs typeface="Arial"/>
            </a:endParaRPr>
          </a:p>
          <a:p>
            <a:pPr marL="740003" marR="1823495">
              <a:lnSpc>
                <a:spcPts val="1162"/>
              </a:lnSpc>
              <a:spcBef>
                <a:spcPts val="54"/>
              </a:spcBef>
            </a:pPr>
            <a:r>
              <a:rPr sz="862" spc="73" dirty="0">
                <a:solidFill>
                  <a:srgbClr val="0000FF"/>
                </a:solidFill>
                <a:latin typeface="Arial"/>
                <a:cs typeface="Arial"/>
              </a:rPr>
              <a:t>var </a:t>
            </a:r>
            <a:r>
              <a:rPr sz="862" spc="100" dirty="0">
                <a:solidFill>
                  <a:srgbClr val="000F7F"/>
                </a:solidFill>
                <a:latin typeface="Arial"/>
                <a:cs typeface="Arial"/>
              </a:rPr>
              <a:t>xhttp </a:t>
            </a:r>
            <a:r>
              <a:rPr sz="862" spc="-27" dirty="0">
                <a:latin typeface="Arial"/>
                <a:cs typeface="Arial"/>
              </a:rPr>
              <a:t>= </a:t>
            </a:r>
            <a:r>
              <a:rPr sz="862" spc="-50" dirty="0">
                <a:solidFill>
                  <a:srgbClr val="0000FF"/>
                </a:solidFill>
                <a:latin typeface="Arial"/>
                <a:cs typeface="Arial"/>
              </a:rPr>
              <a:t>new </a:t>
            </a:r>
            <a:r>
              <a:rPr sz="862" spc="41" dirty="0">
                <a:solidFill>
                  <a:srgbClr val="257E99"/>
                </a:solidFill>
                <a:latin typeface="Arial"/>
                <a:cs typeface="Arial"/>
              </a:rPr>
              <a:t>XMLHttpRequest</a:t>
            </a:r>
            <a:r>
              <a:rPr sz="862" spc="41" dirty="0">
                <a:latin typeface="Arial"/>
                <a:cs typeface="Arial"/>
              </a:rPr>
              <a:t>();  </a:t>
            </a:r>
            <a:r>
              <a:rPr sz="862" spc="59" dirty="0">
                <a:solidFill>
                  <a:srgbClr val="000F7F"/>
                </a:solidFill>
                <a:latin typeface="Arial"/>
                <a:cs typeface="Arial"/>
              </a:rPr>
              <a:t>xhttp</a:t>
            </a:r>
            <a:r>
              <a:rPr sz="862" spc="59" dirty="0">
                <a:latin typeface="Arial"/>
                <a:cs typeface="Arial"/>
              </a:rPr>
              <a:t>.</a:t>
            </a:r>
            <a:r>
              <a:rPr sz="862" spc="59" dirty="0">
                <a:solidFill>
                  <a:srgbClr val="795E25"/>
                </a:solidFill>
                <a:latin typeface="Arial"/>
                <a:cs typeface="Arial"/>
              </a:rPr>
              <a:t>onreadystatechange </a:t>
            </a:r>
            <a:r>
              <a:rPr sz="862" spc="-27" dirty="0">
                <a:latin typeface="Arial"/>
                <a:cs typeface="Arial"/>
              </a:rPr>
              <a:t>= </a:t>
            </a:r>
            <a:r>
              <a:rPr sz="862" spc="95" dirty="0">
                <a:solidFill>
                  <a:srgbClr val="0000FF"/>
                </a:solidFill>
                <a:latin typeface="Arial"/>
                <a:cs typeface="Arial"/>
              </a:rPr>
              <a:t>function </a:t>
            </a:r>
            <a:r>
              <a:rPr sz="862" spc="191" dirty="0">
                <a:latin typeface="Arial"/>
                <a:cs typeface="Arial"/>
              </a:rPr>
              <a:t>()</a:t>
            </a:r>
            <a:r>
              <a:rPr sz="862" spc="5" dirty="0">
                <a:latin typeface="Arial"/>
                <a:cs typeface="Arial"/>
              </a:rPr>
              <a:t> </a:t>
            </a:r>
            <a:r>
              <a:rPr sz="862" spc="191" dirty="0">
                <a:latin typeface="Arial"/>
                <a:cs typeface="Arial"/>
              </a:rPr>
              <a:t>{</a:t>
            </a:r>
            <a:endParaRPr sz="862" dirty="0">
              <a:latin typeface="Arial"/>
              <a:cs typeface="Arial"/>
            </a:endParaRPr>
          </a:p>
          <a:p>
            <a:pPr marL="1224116" marR="4611" indent="-242057">
              <a:lnSpc>
                <a:spcPts val="1153"/>
              </a:lnSpc>
            </a:pPr>
            <a:r>
              <a:rPr sz="862" spc="263" dirty="0">
                <a:solidFill>
                  <a:srgbClr val="AE00DB"/>
                </a:solidFill>
                <a:latin typeface="Arial"/>
                <a:cs typeface="Arial"/>
              </a:rPr>
              <a:t>if </a:t>
            </a:r>
            <a:r>
              <a:rPr sz="862" spc="95" dirty="0">
                <a:latin typeface="Arial"/>
                <a:cs typeface="Arial"/>
              </a:rPr>
              <a:t>(</a:t>
            </a:r>
            <a:r>
              <a:rPr sz="862" spc="95" dirty="0">
                <a:solidFill>
                  <a:srgbClr val="0000FF"/>
                </a:solidFill>
                <a:latin typeface="Arial"/>
                <a:cs typeface="Arial"/>
              </a:rPr>
              <a:t>this</a:t>
            </a:r>
            <a:r>
              <a:rPr sz="862" spc="95" dirty="0">
                <a:latin typeface="Arial"/>
                <a:cs typeface="Arial"/>
              </a:rPr>
              <a:t>.</a:t>
            </a:r>
            <a:r>
              <a:rPr sz="862" spc="95" dirty="0">
                <a:solidFill>
                  <a:srgbClr val="000F7F"/>
                </a:solidFill>
                <a:latin typeface="Arial"/>
                <a:cs typeface="Arial"/>
              </a:rPr>
              <a:t>readyState </a:t>
            </a:r>
            <a:r>
              <a:rPr sz="862" spc="-32" dirty="0">
                <a:latin typeface="Arial"/>
                <a:cs typeface="Arial"/>
              </a:rPr>
              <a:t>== </a:t>
            </a:r>
            <a:r>
              <a:rPr sz="862" spc="-5" dirty="0">
                <a:solidFill>
                  <a:srgbClr val="09875A"/>
                </a:solidFill>
                <a:latin typeface="Arial"/>
                <a:cs typeface="Arial"/>
              </a:rPr>
              <a:t>4 </a:t>
            </a:r>
            <a:r>
              <a:rPr sz="862" spc="-100" dirty="0">
                <a:latin typeface="Arial"/>
                <a:cs typeface="Arial"/>
              </a:rPr>
              <a:t>&amp;&amp; </a:t>
            </a:r>
            <a:r>
              <a:rPr sz="862" spc="123" dirty="0">
                <a:solidFill>
                  <a:srgbClr val="0000FF"/>
                </a:solidFill>
                <a:latin typeface="Arial"/>
                <a:cs typeface="Arial"/>
              </a:rPr>
              <a:t>this</a:t>
            </a:r>
            <a:r>
              <a:rPr sz="862" spc="123" dirty="0">
                <a:latin typeface="Arial"/>
                <a:cs typeface="Arial"/>
              </a:rPr>
              <a:t>.</a:t>
            </a:r>
            <a:r>
              <a:rPr sz="862" spc="123" dirty="0">
                <a:solidFill>
                  <a:srgbClr val="000F7F"/>
                </a:solidFill>
                <a:latin typeface="Arial"/>
                <a:cs typeface="Arial"/>
              </a:rPr>
              <a:t>status </a:t>
            </a:r>
            <a:r>
              <a:rPr sz="862" spc="-27" dirty="0">
                <a:latin typeface="Arial"/>
                <a:cs typeface="Arial"/>
              </a:rPr>
              <a:t>== </a:t>
            </a:r>
            <a:r>
              <a:rPr sz="862" spc="41" dirty="0">
                <a:solidFill>
                  <a:srgbClr val="09875A"/>
                </a:solidFill>
                <a:latin typeface="Arial"/>
                <a:cs typeface="Arial"/>
              </a:rPr>
              <a:t>200</a:t>
            </a:r>
            <a:r>
              <a:rPr sz="862" spc="41" dirty="0">
                <a:latin typeface="Arial"/>
                <a:cs typeface="Arial"/>
              </a:rPr>
              <a:t>) </a:t>
            </a:r>
            <a:r>
              <a:rPr sz="862" spc="191" dirty="0">
                <a:latin typeface="Arial"/>
                <a:cs typeface="Arial"/>
              </a:rPr>
              <a:t>{  </a:t>
            </a:r>
            <a:r>
              <a:rPr sz="862" spc="36" dirty="0">
                <a:solidFill>
                  <a:srgbClr val="000F7F"/>
                </a:solidFill>
                <a:latin typeface="Arial"/>
                <a:cs typeface="Arial"/>
              </a:rPr>
              <a:t>document</a:t>
            </a:r>
            <a:r>
              <a:rPr sz="862" spc="36" dirty="0">
                <a:latin typeface="Arial"/>
                <a:cs typeface="Arial"/>
              </a:rPr>
              <a:t>.</a:t>
            </a:r>
            <a:r>
              <a:rPr sz="862" spc="36" dirty="0">
                <a:solidFill>
                  <a:srgbClr val="795E25"/>
                </a:solidFill>
                <a:latin typeface="Arial"/>
                <a:cs typeface="Arial"/>
              </a:rPr>
              <a:t>getElementById</a:t>
            </a:r>
            <a:r>
              <a:rPr sz="862" spc="36" dirty="0">
                <a:latin typeface="Arial"/>
                <a:cs typeface="Arial"/>
              </a:rPr>
              <a:t>(</a:t>
            </a:r>
            <a:r>
              <a:rPr sz="862" spc="36" dirty="0">
                <a:solidFill>
                  <a:srgbClr val="A21414"/>
                </a:solidFill>
                <a:latin typeface="Arial"/>
                <a:cs typeface="Arial"/>
              </a:rPr>
              <a:t>"demo"</a:t>
            </a:r>
            <a:r>
              <a:rPr sz="862" spc="36" dirty="0">
                <a:latin typeface="Arial"/>
                <a:cs typeface="Arial"/>
              </a:rPr>
              <a:t>).</a:t>
            </a:r>
            <a:r>
              <a:rPr sz="862" spc="36" dirty="0">
                <a:solidFill>
                  <a:srgbClr val="000F7F"/>
                </a:solidFill>
                <a:latin typeface="Arial"/>
                <a:cs typeface="Arial"/>
              </a:rPr>
              <a:t>innerHTML </a:t>
            </a:r>
            <a:r>
              <a:rPr sz="862" spc="-27" dirty="0">
                <a:latin typeface="Arial"/>
                <a:cs typeface="Arial"/>
              </a:rPr>
              <a:t>=</a:t>
            </a:r>
            <a:r>
              <a:rPr sz="862" spc="18" dirty="0">
                <a:latin typeface="Arial"/>
                <a:cs typeface="Arial"/>
              </a:rPr>
              <a:t> </a:t>
            </a:r>
            <a:r>
              <a:rPr sz="862" spc="82" dirty="0">
                <a:solidFill>
                  <a:srgbClr val="0000FF"/>
                </a:solidFill>
                <a:latin typeface="Arial"/>
                <a:cs typeface="Arial"/>
              </a:rPr>
              <a:t>this</a:t>
            </a:r>
            <a:r>
              <a:rPr sz="862" spc="82" dirty="0">
                <a:latin typeface="Arial"/>
                <a:cs typeface="Arial"/>
              </a:rPr>
              <a:t>.</a:t>
            </a:r>
            <a:r>
              <a:rPr sz="862" spc="82" dirty="0">
                <a:solidFill>
                  <a:srgbClr val="000F7F"/>
                </a:solidFill>
                <a:latin typeface="Arial"/>
                <a:cs typeface="Arial"/>
              </a:rPr>
              <a:t>responseText</a:t>
            </a:r>
            <a:r>
              <a:rPr sz="862" spc="82" dirty="0">
                <a:latin typeface="Arial"/>
                <a:cs typeface="Arial"/>
              </a:rPr>
              <a:t>;</a:t>
            </a:r>
            <a:endParaRPr sz="862" dirty="0">
              <a:latin typeface="Arial"/>
              <a:cs typeface="Arial"/>
            </a:endParaRPr>
          </a:p>
          <a:p>
            <a:pPr marL="982060">
              <a:spcBef>
                <a:spcPts val="64"/>
              </a:spcBef>
            </a:pPr>
            <a:r>
              <a:rPr sz="862" spc="191" dirty="0">
                <a:latin typeface="Arial"/>
                <a:cs typeface="Arial"/>
              </a:rPr>
              <a:t>}</a:t>
            </a:r>
            <a:endParaRPr sz="862" dirty="0">
              <a:latin typeface="Arial"/>
              <a:cs typeface="Arial"/>
            </a:endParaRPr>
          </a:p>
          <a:p>
            <a:pPr marL="740003">
              <a:spcBef>
                <a:spcPts val="123"/>
              </a:spcBef>
            </a:pPr>
            <a:r>
              <a:rPr sz="862" spc="213" dirty="0">
                <a:latin typeface="Arial"/>
                <a:cs typeface="Arial"/>
              </a:rPr>
              <a:t>};</a:t>
            </a:r>
            <a:endParaRPr sz="862" dirty="0">
              <a:latin typeface="Arial"/>
              <a:cs typeface="Arial"/>
            </a:endParaRPr>
          </a:p>
          <a:p>
            <a:pPr marL="740003" marR="2066705">
              <a:lnSpc>
                <a:spcPct val="111600"/>
              </a:lnSpc>
            </a:pPr>
            <a:r>
              <a:rPr sz="862" spc="68" dirty="0">
                <a:solidFill>
                  <a:srgbClr val="000F7F"/>
                </a:solidFill>
                <a:latin typeface="Arial"/>
                <a:cs typeface="Arial"/>
              </a:rPr>
              <a:t>xhttp</a:t>
            </a:r>
            <a:r>
              <a:rPr sz="862" spc="68" dirty="0">
                <a:latin typeface="Arial"/>
                <a:cs typeface="Arial"/>
              </a:rPr>
              <a:t>.</a:t>
            </a:r>
            <a:r>
              <a:rPr sz="862" spc="68" dirty="0">
                <a:solidFill>
                  <a:srgbClr val="795E25"/>
                </a:solidFill>
                <a:latin typeface="Arial"/>
                <a:cs typeface="Arial"/>
              </a:rPr>
              <a:t>open</a:t>
            </a:r>
            <a:r>
              <a:rPr sz="862" spc="68" dirty="0">
                <a:latin typeface="Arial"/>
                <a:cs typeface="Arial"/>
              </a:rPr>
              <a:t>(</a:t>
            </a:r>
            <a:r>
              <a:rPr sz="862" spc="68" dirty="0">
                <a:solidFill>
                  <a:srgbClr val="A21414"/>
                </a:solidFill>
                <a:latin typeface="Arial"/>
                <a:cs typeface="Arial"/>
              </a:rPr>
              <a:t>"GET"</a:t>
            </a:r>
            <a:r>
              <a:rPr sz="862" spc="68" dirty="0">
                <a:latin typeface="Arial"/>
                <a:cs typeface="Arial"/>
              </a:rPr>
              <a:t>, </a:t>
            </a:r>
            <a:r>
              <a:rPr sz="862" spc="168" dirty="0">
                <a:solidFill>
                  <a:srgbClr val="A21414"/>
                </a:solidFill>
                <a:latin typeface="Arial"/>
                <a:cs typeface="Arial"/>
              </a:rPr>
              <a:t>"info.txt"</a:t>
            </a:r>
            <a:r>
              <a:rPr sz="862" spc="168" dirty="0">
                <a:latin typeface="Arial"/>
                <a:cs typeface="Arial"/>
              </a:rPr>
              <a:t>, </a:t>
            </a:r>
            <a:r>
              <a:rPr sz="862" spc="136" dirty="0">
                <a:solidFill>
                  <a:srgbClr val="0000FF"/>
                </a:solidFill>
                <a:latin typeface="Arial"/>
                <a:cs typeface="Arial"/>
              </a:rPr>
              <a:t>true</a:t>
            </a:r>
            <a:r>
              <a:rPr sz="862" spc="136" dirty="0">
                <a:latin typeface="Arial"/>
                <a:cs typeface="Arial"/>
              </a:rPr>
              <a:t>);  </a:t>
            </a:r>
            <a:r>
              <a:rPr sz="862" spc="103" dirty="0">
                <a:solidFill>
                  <a:srgbClr val="000F7F"/>
                </a:solidFill>
                <a:latin typeface="Arial"/>
                <a:cs typeface="Arial"/>
              </a:rPr>
              <a:t>xhttp</a:t>
            </a:r>
            <a:r>
              <a:rPr sz="862" spc="103" dirty="0">
                <a:latin typeface="Arial"/>
                <a:cs typeface="Arial"/>
              </a:rPr>
              <a:t>.</a:t>
            </a:r>
            <a:r>
              <a:rPr sz="862" spc="103" dirty="0">
                <a:solidFill>
                  <a:srgbClr val="795E25"/>
                </a:solidFill>
                <a:latin typeface="Arial"/>
                <a:cs typeface="Arial"/>
              </a:rPr>
              <a:t>send</a:t>
            </a:r>
            <a:r>
              <a:rPr sz="862" spc="103" dirty="0">
                <a:latin typeface="Arial"/>
                <a:cs typeface="Arial"/>
              </a:rPr>
              <a:t>();</a:t>
            </a:r>
            <a:endParaRPr sz="862" dirty="0">
              <a:latin typeface="Arial"/>
              <a:cs typeface="Arial"/>
            </a:endParaRPr>
          </a:p>
          <a:p>
            <a:pPr marR="3933425" algn="ctr">
              <a:spcBef>
                <a:spcPts val="118"/>
              </a:spcBef>
            </a:pPr>
            <a:r>
              <a:rPr sz="862" spc="191" dirty="0">
                <a:latin typeface="Arial"/>
                <a:cs typeface="Arial"/>
              </a:rPr>
              <a:t>}</a:t>
            </a:r>
            <a:endParaRPr sz="862" dirty="0">
              <a:latin typeface="Arial"/>
              <a:cs typeface="Arial"/>
            </a:endParaRPr>
          </a:p>
          <a:p>
            <a:pPr marR="3932272" algn="ctr">
              <a:spcBef>
                <a:spcPts val="123"/>
              </a:spcBef>
            </a:pPr>
            <a:r>
              <a:rPr sz="862" spc="109" dirty="0">
                <a:solidFill>
                  <a:srgbClr val="7F0000"/>
                </a:solidFill>
                <a:latin typeface="Arial"/>
                <a:cs typeface="Arial"/>
              </a:rPr>
              <a:t>&lt;/script&gt;</a:t>
            </a:r>
            <a:endParaRPr sz="862" dirty="0">
              <a:latin typeface="Arial"/>
              <a:cs typeface="Arial"/>
            </a:endParaRPr>
          </a:p>
          <a:p>
            <a:pPr marR="4539144" algn="ctr">
              <a:spcBef>
                <a:spcPts val="118"/>
              </a:spcBef>
            </a:pPr>
            <a:r>
              <a:rPr sz="862" spc="32" dirty="0">
                <a:solidFill>
                  <a:srgbClr val="7F0000"/>
                </a:solidFill>
                <a:latin typeface="Arial"/>
                <a:cs typeface="Arial"/>
              </a:rPr>
              <a:t>&lt;/body&gt;</a:t>
            </a:r>
            <a:endParaRPr sz="862" dirty="0">
              <a:latin typeface="Arial"/>
              <a:cs typeface="Arial"/>
            </a:endParaRPr>
          </a:p>
          <a:p>
            <a:pPr marR="4539144" algn="ctr">
              <a:spcBef>
                <a:spcPts val="118"/>
              </a:spcBef>
            </a:pPr>
            <a:r>
              <a:rPr sz="862" spc="68" dirty="0">
                <a:solidFill>
                  <a:srgbClr val="7F0000"/>
                </a:solidFill>
                <a:latin typeface="Arial"/>
                <a:cs typeface="Arial"/>
              </a:rPr>
              <a:t>&lt;/html&gt;</a:t>
            </a:r>
            <a:endParaRPr sz="862" dirty="0">
              <a:latin typeface="Arial"/>
              <a:cs typeface="Arial"/>
            </a:endParaRPr>
          </a:p>
        </p:txBody>
      </p:sp>
      <p:sp>
        <p:nvSpPr>
          <p:cNvPr id="5" name="object 5"/>
          <p:cNvSpPr/>
          <p:nvPr/>
        </p:nvSpPr>
        <p:spPr>
          <a:xfrm>
            <a:off x="5266125" y="2284819"/>
            <a:ext cx="5478561" cy="983402"/>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lnSpc>
                <a:spcPts val="998"/>
              </a:lnSpc>
            </a:pPr>
            <a:fld id="{81D60167-4931-47E6-BA6A-407CBD079E47}" type="slidenum">
              <a:rPr lang="fr-FR" spc="-50" smtClean="0"/>
              <a:pPr marL="175895">
                <a:lnSpc>
                  <a:spcPts val="1115"/>
                </a:lnSpc>
              </a:pPr>
              <a:t>224</a:t>
            </a:fld>
            <a:endParaRPr spc="-45"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00017" y="2840458"/>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a:spLocks noGrp="1"/>
          </p:cNvSpPr>
          <p:nvPr>
            <p:ph type="title"/>
          </p:nvPr>
        </p:nvSpPr>
        <p:spPr>
          <a:xfrm>
            <a:off x="1974637" y="1299048"/>
            <a:ext cx="941102"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6" dirty="0"/>
              <a:t>N</a:t>
            </a:r>
          </a:p>
        </p:txBody>
      </p:sp>
      <p:sp>
        <p:nvSpPr>
          <p:cNvPr id="4" name="object 4"/>
          <p:cNvSpPr txBox="1"/>
          <p:nvPr/>
        </p:nvSpPr>
        <p:spPr>
          <a:xfrm>
            <a:off x="2916545" y="2205624"/>
            <a:ext cx="7325263" cy="1533234"/>
          </a:xfrm>
          <a:prstGeom prst="rect">
            <a:avLst/>
          </a:prstGeom>
        </p:spPr>
        <p:txBody>
          <a:bodyPr vert="horz" wrap="square" lIns="0" tIns="106039" rIns="0" bIns="0" rtlCol="0">
            <a:spAutoFit/>
          </a:bodyPr>
          <a:lstStyle/>
          <a:p>
            <a:pPr marL="193646" marR="4611" indent="-182695">
              <a:lnSpc>
                <a:spcPct val="70700"/>
              </a:lnSpc>
              <a:spcBef>
                <a:spcPts val="834"/>
              </a:spcBef>
              <a:buChar char="•"/>
              <a:tabLst>
                <a:tab pos="194222" algn="l"/>
                <a:tab pos="860455" algn="l"/>
              </a:tabLst>
            </a:pPr>
            <a:r>
              <a:rPr sz="2042" spc="-286" dirty="0">
                <a:latin typeface="Arial"/>
                <a:cs typeface="Arial"/>
              </a:rPr>
              <a:t>JSON</a:t>
            </a:r>
            <a:r>
              <a:rPr sz="2042" spc="-286" dirty="0">
                <a:latin typeface="Times New Roman"/>
                <a:cs typeface="Times New Roman"/>
              </a:rPr>
              <a:t>	</a:t>
            </a:r>
            <a:r>
              <a:rPr sz="2042" spc="-127" dirty="0">
                <a:latin typeface="Arial"/>
                <a:cs typeface="Arial"/>
              </a:rPr>
              <a:t>(</a:t>
            </a:r>
            <a:r>
              <a:rPr sz="2042" b="1" spc="-127" dirty="0">
                <a:latin typeface="Arial"/>
                <a:cs typeface="Arial"/>
              </a:rPr>
              <a:t>J</a:t>
            </a:r>
            <a:r>
              <a:rPr sz="2042" spc="-127" dirty="0">
                <a:latin typeface="Arial"/>
                <a:cs typeface="Arial"/>
              </a:rPr>
              <a:t>ava</a:t>
            </a:r>
            <a:r>
              <a:rPr sz="2042" b="1" spc="-127" dirty="0">
                <a:latin typeface="Arial"/>
                <a:cs typeface="Arial"/>
              </a:rPr>
              <a:t>S</a:t>
            </a:r>
            <a:r>
              <a:rPr sz="2042" spc="-127" dirty="0">
                <a:latin typeface="Arial"/>
                <a:cs typeface="Arial"/>
              </a:rPr>
              <a:t>cript </a:t>
            </a:r>
            <a:r>
              <a:rPr sz="2042" b="1" spc="-59" dirty="0">
                <a:latin typeface="Arial"/>
                <a:cs typeface="Arial"/>
              </a:rPr>
              <a:t>O</a:t>
            </a:r>
            <a:r>
              <a:rPr sz="2042" spc="-59" dirty="0">
                <a:latin typeface="Arial"/>
                <a:cs typeface="Arial"/>
              </a:rPr>
              <a:t>bject </a:t>
            </a:r>
            <a:r>
              <a:rPr sz="2042" b="1" spc="-27" dirty="0">
                <a:latin typeface="Arial"/>
                <a:cs typeface="Arial"/>
              </a:rPr>
              <a:t>N</a:t>
            </a:r>
            <a:r>
              <a:rPr sz="2042" spc="-27" dirty="0">
                <a:latin typeface="Arial"/>
                <a:cs typeface="Arial"/>
              </a:rPr>
              <a:t>otation) </a:t>
            </a:r>
            <a:r>
              <a:rPr sz="2042" spc="-73" dirty="0">
                <a:latin typeface="Arial"/>
                <a:cs typeface="Arial"/>
              </a:rPr>
              <a:t>est </a:t>
            </a:r>
            <a:r>
              <a:rPr sz="2042" spc="-68" dirty="0">
                <a:latin typeface="Arial"/>
                <a:cs typeface="Arial"/>
              </a:rPr>
              <a:t>une</a:t>
            </a:r>
            <a:r>
              <a:rPr sz="2042" spc="-236" dirty="0">
                <a:latin typeface="Arial"/>
                <a:cs typeface="Arial"/>
              </a:rPr>
              <a:t> </a:t>
            </a:r>
            <a:r>
              <a:rPr sz="2042" spc="-109" dirty="0">
                <a:latin typeface="Arial"/>
                <a:cs typeface="Arial"/>
              </a:rPr>
              <a:t>syntaxe  </a:t>
            </a:r>
            <a:r>
              <a:rPr sz="2042" spc="-27" dirty="0">
                <a:latin typeface="Arial"/>
                <a:cs typeface="Arial"/>
              </a:rPr>
              <a:t>pour </a:t>
            </a:r>
            <a:r>
              <a:rPr sz="2042" spc="-82" dirty="0">
                <a:latin typeface="Arial"/>
                <a:cs typeface="Arial"/>
              </a:rPr>
              <a:t>stocker </a:t>
            </a:r>
            <a:r>
              <a:rPr sz="2042" spc="5" dirty="0">
                <a:latin typeface="Arial"/>
                <a:cs typeface="Arial"/>
              </a:rPr>
              <a:t>et </a:t>
            </a:r>
            <a:r>
              <a:rPr sz="2042" spc="-95" dirty="0">
                <a:latin typeface="Arial"/>
                <a:cs typeface="Arial"/>
              </a:rPr>
              <a:t>échanger </a:t>
            </a:r>
            <a:r>
              <a:rPr sz="2042" spc="-123" dirty="0">
                <a:latin typeface="Arial"/>
                <a:cs typeface="Arial"/>
              </a:rPr>
              <a:t>des</a:t>
            </a:r>
            <a:r>
              <a:rPr sz="2042" spc="-340" dirty="0">
                <a:latin typeface="Arial"/>
                <a:cs typeface="Arial"/>
              </a:rPr>
              <a:t> </a:t>
            </a:r>
            <a:r>
              <a:rPr sz="2042" spc="-91" dirty="0">
                <a:latin typeface="Arial"/>
                <a:cs typeface="Arial"/>
              </a:rPr>
              <a:t>données</a:t>
            </a:r>
            <a:endParaRPr sz="2042" dirty="0">
              <a:latin typeface="Arial"/>
              <a:cs typeface="Arial"/>
            </a:endParaRPr>
          </a:p>
          <a:p>
            <a:pPr marL="193646" marR="345796" indent="-182695">
              <a:lnSpc>
                <a:spcPct val="70700"/>
              </a:lnSpc>
              <a:spcBef>
                <a:spcPts val="803"/>
              </a:spcBef>
              <a:buChar char="•"/>
              <a:tabLst>
                <a:tab pos="194222" algn="l"/>
              </a:tabLst>
            </a:pPr>
            <a:r>
              <a:rPr sz="2042" spc="-286" dirty="0">
                <a:latin typeface="Arial"/>
                <a:cs typeface="Arial"/>
              </a:rPr>
              <a:t>JSON </a:t>
            </a:r>
            <a:r>
              <a:rPr sz="2042" spc="-73" dirty="0">
                <a:latin typeface="Arial"/>
                <a:cs typeface="Arial"/>
              </a:rPr>
              <a:t>est </a:t>
            </a:r>
            <a:r>
              <a:rPr sz="2042" spc="-68" dirty="0">
                <a:latin typeface="Arial"/>
                <a:cs typeface="Arial"/>
              </a:rPr>
              <a:t>une </a:t>
            </a:r>
            <a:r>
              <a:rPr sz="2042" spc="-36" dirty="0">
                <a:latin typeface="Arial"/>
                <a:cs typeface="Arial"/>
              </a:rPr>
              <a:t>alternative </a:t>
            </a:r>
            <a:r>
              <a:rPr sz="2042" spc="-73" dirty="0">
                <a:latin typeface="Arial"/>
                <a:cs typeface="Arial"/>
              </a:rPr>
              <a:t>plus </a:t>
            </a:r>
            <a:r>
              <a:rPr sz="2042" spc="-59" dirty="0">
                <a:latin typeface="Arial"/>
                <a:cs typeface="Arial"/>
              </a:rPr>
              <a:t>facile </a:t>
            </a:r>
            <a:r>
              <a:rPr sz="2042" spc="-145" dirty="0">
                <a:latin typeface="Arial"/>
                <a:cs typeface="Arial"/>
              </a:rPr>
              <a:t>à </a:t>
            </a:r>
            <a:r>
              <a:rPr sz="2042" spc="-18" dirty="0">
                <a:latin typeface="Arial"/>
                <a:cs typeface="Arial"/>
              </a:rPr>
              <a:t>utiliser</a:t>
            </a:r>
            <a:r>
              <a:rPr sz="2042" spc="-163" dirty="0">
                <a:latin typeface="Arial"/>
                <a:cs typeface="Arial"/>
              </a:rPr>
              <a:t> </a:t>
            </a:r>
            <a:r>
              <a:rPr sz="2042" spc="-100" dirty="0">
                <a:latin typeface="Arial"/>
                <a:cs typeface="Arial"/>
              </a:rPr>
              <a:t>au  </a:t>
            </a:r>
            <a:r>
              <a:rPr sz="2042" spc="-18" dirty="0">
                <a:latin typeface="Arial"/>
                <a:cs typeface="Arial"/>
              </a:rPr>
              <a:t>format</a:t>
            </a:r>
            <a:r>
              <a:rPr sz="2042" spc="-91" dirty="0">
                <a:latin typeface="Arial"/>
                <a:cs typeface="Arial"/>
              </a:rPr>
              <a:t> </a:t>
            </a:r>
            <a:r>
              <a:rPr sz="2042" spc="-168" dirty="0">
                <a:latin typeface="Arial"/>
                <a:cs typeface="Arial"/>
              </a:rPr>
              <a:t>XML</a:t>
            </a:r>
            <a:endParaRPr sz="2042" dirty="0">
              <a:latin typeface="Arial"/>
              <a:cs typeface="Arial"/>
            </a:endParaRPr>
          </a:p>
          <a:p>
            <a:pPr marL="193646" indent="-182695">
              <a:spcBef>
                <a:spcPts val="91"/>
              </a:spcBef>
              <a:buChar char="•"/>
              <a:tabLst>
                <a:tab pos="194222" algn="l"/>
              </a:tabLst>
            </a:pPr>
            <a:r>
              <a:rPr sz="2042" spc="-286" dirty="0">
                <a:latin typeface="Arial"/>
                <a:cs typeface="Arial"/>
              </a:rPr>
              <a:t>JSON </a:t>
            </a:r>
            <a:r>
              <a:rPr sz="2042" spc="-73" dirty="0">
                <a:latin typeface="Arial"/>
                <a:cs typeface="Arial"/>
              </a:rPr>
              <a:t>est </a:t>
            </a:r>
            <a:r>
              <a:rPr sz="2042" spc="-50" dirty="0">
                <a:latin typeface="Arial"/>
                <a:cs typeface="Arial"/>
              </a:rPr>
              <a:t>un </a:t>
            </a:r>
            <a:r>
              <a:rPr sz="2042" spc="-18" dirty="0">
                <a:latin typeface="Arial"/>
                <a:cs typeface="Arial"/>
              </a:rPr>
              <a:t>format </a:t>
            </a:r>
            <a:r>
              <a:rPr sz="2042" spc="-82" dirty="0">
                <a:latin typeface="Arial"/>
                <a:cs typeface="Arial"/>
              </a:rPr>
              <a:t>de </a:t>
            </a:r>
            <a:r>
              <a:rPr sz="2042" spc="-91" dirty="0">
                <a:latin typeface="Arial"/>
                <a:cs typeface="Arial"/>
              </a:rPr>
              <a:t>données </a:t>
            </a:r>
            <a:r>
              <a:rPr sz="2042" spc="-86" dirty="0">
                <a:latin typeface="Arial"/>
                <a:cs typeface="Arial"/>
              </a:rPr>
              <a:t>d'échange</a:t>
            </a:r>
            <a:r>
              <a:rPr sz="2042" spc="-177" dirty="0">
                <a:latin typeface="Arial"/>
                <a:cs typeface="Arial"/>
              </a:rPr>
              <a:t> </a:t>
            </a:r>
            <a:r>
              <a:rPr sz="2042" spc="-68" dirty="0">
                <a:latin typeface="Arial"/>
                <a:cs typeface="Arial"/>
              </a:rPr>
              <a:t>léger</a:t>
            </a:r>
            <a:endParaRPr sz="2042" dirty="0">
              <a:latin typeface="Arial"/>
              <a:cs typeface="Arial"/>
            </a:endParaRPr>
          </a:p>
          <a:p>
            <a:pPr marL="193646" indent="-182695">
              <a:spcBef>
                <a:spcPts val="86"/>
              </a:spcBef>
              <a:buChar char="•"/>
              <a:tabLst>
                <a:tab pos="194222" algn="l"/>
              </a:tabLst>
            </a:pPr>
            <a:r>
              <a:rPr sz="2042" spc="-286" dirty="0">
                <a:latin typeface="Arial"/>
                <a:cs typeface="Arial"/>
              </a:rPr>
              <a:t>JSON </a:t>
            </a:r>
            <a:r>
              <a:rPr sz="2042" spc="-73" dirty="0">
                <a:latin typeface="Arial"/>
                <a:cs typeface="Arial"/>
              </a:rPr>
              <a:t>est </a:t>
            </a:r>
            <a:r>
              <a:rPr sz="2042" spc="-18" dirty="0">
                <a:latin typeface="Arial"/>
                <a:cs typeface="Arial"/>
              </a:rPr>
              <a:t>"auto-descriptif" </a:t>
            </a:r>
            <a:r>
              <a:rPr sz="2042" spc="5" dirty="0">
                <a:latin typeface="Arial"/>
                <a:cs typeface="Arial"/>
              </a:rPr>
              <a:t>et </a:t>
            </a:r>
            <a:r>
              <a:rPr sz="2042" spc="-59" dirty="0">
                <a:latin typeface="Arial"/>
                <a:cs typeface="Arial"/>
              </a:rPr>
              <a:t>facile </a:t>
            </a:r>
            <a:r>
              <a:rPr sz="2042" spc="-145" dirty="0">
                <a:latin typeface="Arial"/>
                <a:cs typeface="Arial"/>
              </a:rPr>
              <a:t>à</a:t>
            </a:r>
            <a:r>
              <a:rPr sz="2042" spc="-231" dirty="0">
                <a:latin typeface="Arial"/>
                <a:cs typeface="Arial"/>
              </a:rPr>
              <a:t> </a:t>
            </a:r>
            <a:r>
              <a:rPr sz="2042" spc="-64" dirty="0">
                <a:latin typeface="Arial"/>
                <a:cs typeface="Arial"/>
              </a:rPr>
              <a:t>comprendre</a:t>
            </a:r>
            <a:endParaRPr sz="2042" dirty="0">
              <a:latin typeface="Arial"/>
              <a:cs typeface="Arial"/>
            </a:endParaRPr>
          </a:p>
        </p:txBody>
      </p:sp>
      <p:sp>
        <p:nvSpPr>
          <p:cNvPr id="5" name="object 5"/>
          <p:cNvSpPr/>
          <p:nvPr/>
        </p:nvSpPr>
        <p:spPr>
          <a:xfrm>
            <a:off x="3236507" y="4384509"/>
            <a:ext cx="5417705" cy="1381742"/>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225</a:t>
            </a:fld>
            <a:endParaRPr spc="-45" dirty="0"/>
          </a:p>
        </p:txBody>
      </p:sp>
      <p:sp>
        <p:nvSpPr>
          <p:cNvPr id="7" name="object 7"/>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226</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3197325" cy="443690"/>
          </a:xfrm>
          <a:prstGeom prst="rect">
            <a:avLst/>
          </a:prstGeom>
        </p:spPr>
        <p:txBody>
          <a:bodyPr vert="horz" wrap="square" lIns="0" tIns="12679" rIns="0" bIns="0" rtlCol="0" anchor="b" anchorCtr="0">
            <a:spAutoFit/>
          </a:bodyPr>
          <a:lstStyle/>
          <a:p>
            <a:pPr marL="11527">
              <a:spcBef>
                <a:spcPts val="100"/>
              </a:spcBef>
            </a:pPr>
            <a:r>
              <a:rPr spc="-526" dirty="0"/>
              <a:t>JSON </a:t>
            </a:r>
            <a:r>
              <a:rPr spc="18" dirty="0"/>
              <a:t>&amp;</a:t>
            </a:r>
            <a:r>
              <a:rPr spc="-368" dirty="0"/>
              <a:t> </a:t>
            </a:r>
            <a:r>
              <a:rPr spc="-250" dirty="0"/>
              <a:t>JavaScript</a:t>
            </a:r>
          </a:p>
        </p:txBody>
      </p:sp>
      <p:sp>
        <p:nvSpPr>
          <p:cNvPr id="4" name="object 4"/>
          <p:cNvSpPr txBox="1"/>
          <p:nvPr/>
        </p:nvSpPr>
        <p:spPr>
          <a:xfrm>
            <a:off x="1973254" y="2125402"/>
            <a:ext cx="8136815" cy="2000461"/>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218" dirty="0">
                <a:latin typeface="Arial"/>
                <a:cs typeface="Arial"/>
              </a:rPr>
              <a:t>Le </a:t>
            </a:r>
            <a:r>
              <a:rPr sz="2224" spc="-27" dirty="0">
                <a:latin typeface="Arial"/>
                <a:cs typeface="Arial"/>
              </a:rPr>
              <a:t>format </a:t>
            </a:r>
            <a:r>
              <a:rPr sz="2224" spc="-322" dirty="0">
                <a:latin typeface="Arial"/>
                <a:cs typeface="Arial"/>
              </a:rPr>
              <a:t>JSON </a:t>
            </a:r>
            <a:r>
              <a:rPr sz="2224" spc="-91" dirty="0">
                <a:latin typeface="Arial"/>
                <a:cs typeface="Arial"/>
              </a:rPr>
              <a:t>est </a:t>
            </a:r>
            <a:r>
              <a:rPr sz="2224" spc="-82" dirty="0">
                <a:latin typeface="Arial"/>
                <a:cs typeface="Arial"/>
              </a:rPr>
              <a:t>syntaxiquement </a:t>
            </a:r>
            <a:r>
              <a:rPr sz="2224" spc="-45" dirty="0">
                <a:latin typeface="Arial"/>
                <a:cs typeface="Arial"/>
              </a:rPr>
              <a:t>identique </a:t>
            </a:r>
            <a:r>
              <a:rPr sz="2224" spc="-118" dirty="0">
                <a:latin typeface="Arial"/>
                <a:cs typeface="Arial"/>
              </a:rPr>
              <a:t>au </a:t>
            </a:r>
            <a:r>
              <a:rPr sz="2224" spc="-113" dirty="0">
                <a:latin typeface="Arial"/>
                <a:cs typeface="Arial"/>
              </a:rPr>
              <a:t>code </a:t>
            </a:r>
            <a:r>
              <a:rPr sz="2224" spc="-41" dirty="0">
                <a:latin typeface="Arial"/>
                <a:cs typeface="Arial"/>
              </a:rPr>
              <a:t>pour </a:t>
            </a:r>
            <a:r>
              <a:rPr sz="2224" spc="-77" dirty="0">
                <a:latin typeface="Arial"/>
                <a:cs typeface="Arial"/>
              </a:rPr>
              <a:t>créer </a:t>
            </a:r>
            <a:r>
              <a:rPr sz="2224" spc="-145" dirty="0">
                <a:latin typeface="Arial"/>
                <a:cs typeface="Arial"/>
              </a:rPr>
              <a:t>des  </a:t>
            </a:r>
            <a:r>
              <a:rPr sz="2224" spc="-59" dirty="0">
                <a:latin typeface="Arial"/>
                <a:cs typeface="Arial"/>
              </a:rPr>
              <a:t>objets</a:t>
            </a:r>
            <a:r>
              <a:rPr sz="2224" spc="-123" dirty="0">
                <a:latin typeface="Arial"/>
                <a:cs typeface="Arial"/>
              </a:rPr>
              <a:t> </a:t>
            </a:r>
            <a:r>
              <a:rPr sz="2224" spc="-141" dirty="0">
                <a:latin typeface="Arial"/>
                <a:cs typeface="Arial"/>
              </a:rPr>
              <a:t>JavaScript.</a:t>
            </a:r>
            <a:endParaRPr sz="2224">
              <a:latin typeface="Arial"/>
              <a:cs typeface="Arial"/>
            </a:endParaRPr>
          </a:p>
          <a:p>
            <a:pPr marL="193646" marR="411497" indent="-182695">
              <a:lnSpc>
                <a:spcPts val="2405"/>
              </a:lnSpc>
              <a:spcBef>
                <a:spcPts val="799"/>
              </a:spcBef>
              <a:buChar char="•"/>
              <a:tabLst>
                <a:tab pos="194222" algn="l"/>
              </a:tabLst>
            </a:pPr>
            <a:r>
              <a:rPr sz="2224" spc="-231" dirty="0">
                <a:latin typeface="Arial"/>
                <a:cs typeface="Arial"/>
              </a:rPr>
              <a:t>En </a:t>
            </a:r>
            <a:r>
              <a:rPr sz="2224" spc="-91" dirty="0">
                <a:latin typeface="Arial"/>
                <a:cs typeface="Arial"/>
              </a:rPr>
              <a:t>raison </a:t>
            </a:r>
            <a:r>
              <a:rPr sz="2224" spc="-95" dirty="0">
                <a:latin typeface="Arial"/>
                <a:cs typeface="Arial"/>
              </a:rPr>
              <a:t>de </a:t>
            </a:r>
            <a:r>
              <a:rPr sz="2224" spc="-45" dirty="0">
                <a:latin typeface="Arial"/>
                <a:cs typeface="Arial"/>
              </a:rPr>
              <a:t>cette </a:t>
            </a:r>
            <a:r>
              <a:rPr sz="2224" spc="-41" dirty="0">
                <a:latin typeface="Arial"/>
                <a:cs typeface="Arial"/>
              </a:rPr>
              <a:t>similitude, </a:t>
            </a:r>
            <a:r>
              <a:rPr sz="2224" spc="-118" dirty="0">
                <a:latin typeface="Arial"/>
                <a:cs typeface="Arial"/>
              </a:rPr>
              <a:t>au </a:t>
            </a:r>
            <a:r>
              <a:rPr sz="2224" spc="-41" dirty="0">
                <a:latin typeface="Arial"/>
                <a:cs typeface="Arial"/>
              </a:rPr>
              <a:t>lieu </a:t>
            </a:r>
            <a:r>
              <a:rPr sz="2224" spc="-23" dirty="0">
                <a:latin typeface="Arial"/>
                <a:cs typeface="Arial"/>
              </a:rPr>
              <a:t>d'utiliser</a:t>
            </a:r>
            <a:r>
              <a:rPr sz="2224" spc="-462" dirty="0">
                <a:latin typeface="Arial"/>
                <a:cs typeface="Arial"/>
              </a:rPr>
              <a:t> </a:t>
            </a:r>
            <a:r>
              <a:rPr sz="2224" spc="-68" dirty="0">
                <a:latin typeface="Arial"/>
                <a:cs typeface="Arial"/>
              </a:rPr>
              <a:t>un </a:t>
            </a:r>
            <a:r>
              <a:rPr sz="2224" spc="-95" dirty="0">
                <a:latin typeface="Arial"/>
                <a:cs typeface="Arial"/>
              </a:rPr>
              <a:t>parseur </a:t>
            </a:r>
            <a:r>
              <a:rPr sz="2224" spc="-100" dirty="0">
                <a:latin typeface="Arial"/>
                <a:cs typeface="Arial"/>
              </a:rPr>
              <a:t>(comme  </a:t>
            </a:r>
            <a:r>
              <a:rPr sz="2224" spc="-195" dirty="0">
                <a:latin typeface="Arial"/>
                <a:cs typeface="Arial"/>
              </a:rPr>
              <a:t>XML </a:t>
            </a:r>
            <a:r>
              <a:rPr sz="2224" spc="-23" dirty="0">
                <a:latin typeface="Arial"/>
                <a:cs typeface="Arial"/>
              </a:rPr>
              <a:t>fait), </a:t>
            </a:r>
            <a:r>
              <a:rPr sz="2224" spc="-68" dirty="0">
                <a:latin typeface="Arial"/>
                <a:cs typeface="Arial"/>
              </a:rPr>
              <a:t>un </a:t>
            </a:r>
            <a:r>
              <a:rPr sz="2224" spc="-86" dirty="0">
                <a:latin typeface="Arial"/>
                <a:cs typeface="Arial"/>
              </a:rPr>
              <a:t>programme </a:t>
            </a:r>
            <a:r>
              <a:rPr sz="2224" spc="-145" dirty="0">
                <a:latin typeface="Arial"/>
                <a:cs typeface="Arial"/>
              </a:rPr>
              <a:t>JavaScript </a:t>
            </a:r>
            <a:r>
              <a:rPr sz="2224" spc="-32" dirty="0">
                <a:latin typeface="Arial"/>
                <a:cs typeface="Arial"/>
              </a:rPr>
              <a:t>peut utiliser </a:t>
            </a:r>
            <a:r>
              <a:rPr sz="2224" spc="-118" dirty="0">
                <a:latin typeface="Arial"/>
                <a:cs typeface="Arial"/>
              </a:rPr>
              <a:t>les </a:t>
            </a:r>
            <a:r>
              <a:rPr sz="2224" spc="-59" dirty="0">
                <a:latin typeface="Arial"/>
                <a:cs typeface="Arial"/>
              </a:rPr>
              <a:t>fonctions  </a:t>
            </a:r>
            <a:r>
              <a:rPr sz="2224" spc="-91" dirty="0">
                <a:latin typeface="Arial"/>
                <a:cs typeface="Arial"/>
              </a:rPr>
              <a:t>standard </a:t>
            </a:r>
            <a:r>
              <a:rPr sz="2224" spc="-145" dirty="0">
                <a:latin typeface="Arial"/>
                <a:cs typeface="Arial"/>
              </a:rPr>
              <a:t>JavaScript </a:t>
            </a:r>
            <a:r>
              <a:rPr sz="2224" spc="-41" dirty="0">
                <a:latin typeface="Arial"/>
                <a:cs typeface="Arial"/>
              </a:rPr>
              <a:t>pour </a:t>
            </a:r>
            <a:r>
              <a:rPr sz="2224" spc="-45" dirty="0">
                <a:latin typeface="Arial"/>
                <a:cs typeface="Arial"/>
              </a:rPr>
              <a:t>convertir </a:t>
            </a:r>
            <a:r>
              <a:rPr sz="2224" spc="-118" dirty="0">
                <a:latin typeface="Arial"/>
                <a:cs typeface="Arial"/>
              </a:rPr>
              <a:t>les </a:t>
            </a:r>
            <a:r>
              <a:rPr sz="2224" spc="-109" dirty="0">
                <a:latin typeface="Arial"/>
                <a:cs typeface="Arial"/>
              </a:rPr>
              <a:t>données </a:t>
            </a:r>
            <a:r>
              <a:rPr sz="2224" spc="-322" dirty="0">
                <a:latin typeface="Arial"/>
                <a:cs typeface="Arial"/>
              </a:rPr>
              <a:t>JSON </a:t>
            </a:r>
            <a:r>
              <a:rPr sz="2224" spc="-95" dirty="0">
                <a:latin typeface="Arial"/>
                <a:cs typeface="Arial"/>
              </a:rPr>
              <a:t>en </a:t>
            </a:r>
            <a:r>
              <a:rPr sz="2224" spc="-59" dirty="0">
                <a:latin typeface="Arial"/>
                <a:cs typeface="Arial"/>
              </a:rPr>
              <a:t>objets  </a:t>
            </a:r>
            <a:r>
              <a:rPr sz="2224" spc="-145" dirty="0">
                <a:latin typeface="Arial"/>
                <a:cs typeface="Arial"/>
              </a:rPr>
              <a:t>JavaScript</a:t>
            </a:r>
            <a:r>
              <a:rPr sz="2224" spc="-141" dirty="0">
                <a:latin typeface="Arial"/>
                <a:cs typeface="Arial"/>
              </a:rPr>
              <a:t> </a:t>
            </a:r>
            <a:r>
              <a:rPr sz="2224" spc="-54" dirty="0">
                <a:latin typeface="Arial"/>
                <a:cs typeface="Arial"/>
              </a:rPr>
              <a:t>natifs.</a:t>
            </a:r>
            <a:endParaRPr sz="2224">
              <a:latin typeface="Arial"/>
              <a:cs typeface="Aria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227</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2223951" cy="443690"/>
          </a:xfrm>
          <a:prstGeom prst="rect">
            <a:avLst/>
          </a:prstGeom>
        </p:spPr>
        <p:txBody>
          <a:bodyPr vert="horz" wrap="square" lIns="0" tIns="12679" rIns="0" bIns="0" rtlCol="0" anchor="b" anchorCtr="0">
            <a:spAutoFit/>
          </a:bodyPr>
          <a:lstStyle/>
          <a:p>
            <a:pPr marL="11527">
              <a:spcBef>
                <a:spcPts val="100"/>
              </a:spcBef>
            </a:pPr>
            <a:r>
              <a:rPr spc="-526" dirty="0"/>
              <a:t>JSON </a:t>
            </a:r>
            <a:r>
              <a:rPr spc="18" dirty="0"/>
              <a:t>&amp;</a:t>
            </a:r>
            <a:r>
              <a:rPr spc="-377" dirty="0"/>
              <a:t> </a:t>
            </a:r>
            <a:r>
              <a:rPr spc="-336" dirty="0"/>
              <a:t>XML</a:t>
            </a:r>
          </a:p>
        </p:txBody>
      </p:sp>
      <p:sp>
        <p:nvSpPr>
          <p:cNvPr id="4" name="object 4"/>
          <p:cNvSpPr txBox="1"/>
          <p:nvPr/>
        </p:nvSpPr>
        <p:spPr>
          <a:xfrm>
            <a:off x="1973253" y="2125402"/>
            <a:ext cx="7670587" cy="2654679"/>
          </a:xfrm>
          <a:prstGeom prst="rect">
            <a:avLst/>
          </a:prstGeom>
        </p:spPr>
        <p:txBody>
          <a:bodyPr vert="horz" wrap="square" lIns="0" tIns="50714" rIns="0" bIns="0" rtlCol="0">
            <a:spAutoFit/>
          </a:bodyPr>
          <a:lstStyle/>
          <a:p>
            <a:pPr marL="193646" marR="4611" indent="-182695">
              <a:lnSpc>
                <a:spcPts val="2405"/>
              </a:lnSpc>
              <a:spcBef>
                <a:spcPts val="398"/>
              </a:spcBef>
              <a:buChar char="•"/>
              <a:tabLst>
                <a:tab pos="194222" algn="l"/>
              </a:tabLst>
            </a:pPr>
            <a:r>
              <a:rPr sz="2224" spc="-118" dirty="0">
                <a:latin typeface="Arial"/>
                <a:cs typeface="Arial"/>
              </a:rPr>
              <a:t>Pour les </a:t>
            </a:r>
            <a:r>
              <a:rPr sz="2224" spc="-77" dirty="0">
                <a:latin typeface="Arial"/>
                <a:cs typeface="Arial"/>
              </a:rPr>
              <a:t>applications </a:t>
            </a:r>
            <a:r>
              <a:rPr sz="2224" spc="-241" dirty="0">
                <a:latin typeface="Arial"/>
                <a:cs typeface="Arial"/>
              </a:rPr>
              <a:t>AJAX, </a:t>
            </a:r>
            <a:r>
              <a:rPr sz="2224" spc="-322" dirty="0">
                <a:latin typeface="Arial"/>
                <a:cs typeface="Arial"/>
              </a:rPr>
              <a:t>JSON </a:t>
            </a:r>
            <a:r>
              <a:rPr sz="2224" spc="-91" dirty="0">
                <a:latin typeface="Arial"/>
                <a:cs typeface="Arial"/>
              </a:rPr>
              <a:t>est plus </a:t>
            </a:r>
            <a:r>
              <a:rPr sz="2224" spc="-73" dirty="0">
                <a:latin typeface="Arial"/>
                <a:cs typeface="Arial"/>
              </a:rPr>
              <a:t>rapide </a:t>
            </a:r>
            <a:r>
              <a:rPr sz="2224" spc="-9" dirty="0">
                <a:latin typeface="Arial"/>
                <a:cs typeface="Arial"/>
              </a:rPr>
              <a:t>et </a:t>
            </a:r>
            <a:r>
              <a:rPr sz="2224" spc="-91" dirty="0">
                <a:latin typeface="Arial"/>
                <a:cs typeface="Arial"/>
              </a:rPr>
              <a:t>plus </a:t>
            </a:r>
            <a:r>
              <a:rPr sz="2224" spc="-73" dirty="0">
                <a:latin typeface="Arial"/>
                <a:cs typeface="Arial"/>
              </a:rPr>
              <a:t>facile </a:t>
            </a:r>
            <a:r>
              <a:rPr sz="2224" spc="-86" dirty="0">
                <a:latin typeface="Arial"/>
                <a:cs typeface="Arial"/>
              </a:rPr>
              <a:t>que  </a:t>
            </a:r>
            <a:r>
              <a:rPr sz="2224" spc="-154" dirty="0">
                <a:latin typeface="Arial"/>
                <a:cs typeface="Arial"/>
              </a:rPr>
              <a:t>XML:</a:t>
            </a:r>
            <a:endParaRPr sz="2224">
              <a:latin typeface="Arial"/>
              <a:cs typeface="Arial"/>
            </a:endParaRPr>
          </a:p>
          <a:p>
            <a:pPr marL="557884" lvl="1" indent="-182695">
              <a:spcBef>
                <a:spcPts val="150"/>
              </a:spcBef>
              <a:buChar char="•"/>
              <a:tabLst>
                <a:tab pos="557884" algn="l"/>
              </a:tabLst>
            </a:pPr>
            <a:r>
              <a:rPr sz="1906" spc="-168" dirty="0">
                <a:latin typeface="Arial"/>
                <a:cs typeface="Arial"/>
              </a:rPr>
              <a:t>XML</a:t>
            </a:r>
            <a:endParaRPr sz="1906">
              <a:latin typeface="Arial"/>
              <a:cs typeface="Arial"/>
            </a:endParaRPr>
          </a:p>
          <a:p>
            <a:pPr marL="921545" lvl="2" indent="-183272">
              <a:spcBef>
                <a:spcPts val="231"/>
              </a:spcBef>
              <a:buChar char="•"/>
              <a:tabLst>
                <a:tab pos="922122" algn="l"/>
              </a:tabLst>
            </a:pPr>
            <a:r>
              <a:rPr sz="1588" spc="-103" dirty="0">
                <a:latin typeface="Arial"/>
                <a:cs typeface="Arial"/>
              </a:rPr>
              <a:t>Récupère </a:t>
            </a:r>
            <a:r>
              <a:rPr sz="1588" spc="-50" dirty="0">
                <a:latin typeface="Arial"/>
                <a:cs typeface="Arial"/>
              </a:rPr>
              <a:t>un document</a:t>
            </a:r>
            <a:r>
              <a:rPr sz="1588" spc="-103" dirty="0">
                <a:latin typeface="Arial"/>
                <a:cs typeface="Arial"/>
              </a:rPr>
              <a:t> </a:t>
            </a:r>
            <a:r>
              <a:rPr sz="1588" spc="-141" dirty="0">
                <a:latin typeface="Arial"/>
                <a:cs typeface="Arial"/>
              </a:rPr>
              <a:t>XML</a:t>
            </a:r>
            <a:endParaRPr sz="1588">
              <a:latin typeface="Arial"/>
              <a:cs typeface="Arial"/>
            </a:endParaRPr>
          </a:p>
          <a:p>
            <a:pPr marL="921545" lvl="2" indent="-183272">
              <a:spcBef>
                <a:spcPts val="218"/>
              </a:spcBef>
              <a:buChar char="•"/>
              <a:tabLst>
                <a:tab pos="922122" algn="l"/>
              </a:tabLst>
            </a:pPr>
            <a:r>
              <a:rPr sz="1588" spc="-41" dirty="0">
                <a:latin typeface="Arial"/>
                <a:cs typeface="Arial"/>
              </a:rPr>
              <a:t>Utilise le </a:t>
            </a:r>
            <a:r>
              <a:rPr sz="1588" spc="-109" dirty="0">
                <a:latin typeface="Arial"/>
                <a:cs typeface="Arial"/>
              </a:rPr>
              <a:t>DOM </a:t>
            </a:r>
            <a:r>
              <a:rPr sz="1588" spc="-141" dirty="0">
                <a:latin typeface="Arial"/>
                <a:cs typeface="Arial"/>
              </a:rPr>
              <a:t>XML </a:t>
            </a:r>
            <a:r>
              <a:rPr sz="1588" spc="-32" dirty="0">
                <a:latin typeface="Arial"/>
                <a:cs typeface="Arial"/>
              </a:rPr>
              <a:t>pour convertir </a:t>
            </a:r>
            <a:r>
              <a:rPr sz="1588" spc="-41" dirty="0">
                <a:latin typeface="Arial"/>
                <a:cs typeface="Arial"/>
              </a:rPr>
              <a:t>le </a:t>
            </a:r>
            <a:r>
              <a:rPr sz="1588" spc="-50" dirty="0">
                <a:latin typeface="Arial"/>
                <a:cs typeface="Arial"/>
              </a:rPr>
              <a:t>document</a:t>
            </a:r>
            <a:r>
              <a:rPr sz="1588" spc="-277" dirty="0">
                <a:latin typeface="Arial"/>
                <a:cs typeface="Arial"/>
              </a:rPr>
              <a:t> </a:t>
            </a:r>
            <a:r>
              <a:rPr sz="1588" spc="-141" dirty="0">
                <a:latin typeface="Arial"/>
                <a:cs typeface="Arial"/>
              </a:rPr>
              <a:t>XML</a:t>
            </a:r>
            <a:endParaRPr sz="1588">
              <a:latin typeface="Arial"/>
              <a:cs typeface="Arial"/>
            </a:endParaRPr>
          </a:p>
          <a:p>
            <a:pPr marL="921545" lvl="2" indent="-183272">
              <a:spcBef>
                <a:spcPts val="208"/>
              </a:spcBef>
              <a:buChar char="•"/>
              <a:tabLst>
                <a:tab pos="922122" algn="l"/>
              </a:tabLst>
            </a:pPr>
            <a:r>
              <a:rPr sz="1588" spc="-50" dirty="0">
                <a:latin typeface="Arial"/>
                <a:cs typeface="Arial"/>
              </a:rPr>
              <a:t>Extrait </a:t>
            </a:r>
            <a:r>
              <a:rPr sz="1588" spc="-86" dirty="0">
                <a:latin typeface="Arial"/>
                <a:cs typeface="Arial"/>
              </a:rPr>
              <a:t>les </a:t>
            </a:r>
            <a:r>
              <a:rPr sz="1588" spc="-77" dirty="0">
                <a:latin typeface="Arial"/>
                <a:cs typeface="Arial"/>
              </a:rPr>
              <a:t>valeurs </a:t>
            </a:r>
            <a:r>
              <a:rPr sz="1588" spc="-9" dirty="0">
                <a:latin typeface="Arial"/>
                <a:cs typeface="Arial"/>
              </a:rPr>
              <a:t>et </a:t>
            </a:r>
            <a:r>
              <a:rPr sz="1588" spc="-86" dirty="0">
                <a:latin typeface="Arial"/>
                <a:cs typeface="Arial"/>
              </a:rPr>
              <a:t>les </a:t>
            </a:r>
            <a:r>
              <a:rPr sz="1588" spc="-73" dirty="0">
                <a:latin typeface="Arial"/>
                <a:cs typeface="Arial"/>
              </a:rPr>
              <a:t>stocker </a:t>
            </a:r>
            <a:r>
              <a:rPr sz="1588" spc="-100" dirty="0">
                <a:latin typeface="Arial"/>
                <a:cs typeface="Arial"/>
              </a:rPr>
              <a:t>dans </a:t>
            </a:r>
            <a:r>
              <a:rPr sz="1588" spc="-103" dirty="0">
                <a:latin typeface="Arial"/>
                <a:cs typeface="Arial"/>
              </a:rPr>
              <a:t>des</a:t>
            </a:r>
            <a:r>
              <a:rPr sz="1588" spc="-145" dirty="0">
                <a:latin typeface="Arial"/>
                <a:cs typeface="Arial"/>
              </a:rPr>
              <a:t> </a:t>
            </a:r>
            <a:r>
              <a:rPr sz="1588" spc="-68" dirty="0">
                <a:latin typeface="Arial"/>
                <a:cs typeface="Arial"/>
              </a:rPr>
              <a:t>variables</a:t>
            </a:r>
            <a:endParaRPr sz="1588">
              <a:latin typeface="Arial"/>
              <a:cs typeface="Arial"/>
            </a:endParaRPr>
          </a:p>
          <a:p>
            <a:pPr marL="557884" lvl="1" indent="-182695">
              <a:spcBef>
                <a:spcPts val="150"/>
              </a:spcBef>
              <a:buChar char="•"/>
              <a:tabLst>
                <a:tab pos="557884" algn="l"/>
              </a:tabLst>
            </a:pPr>
            <a:r>
              <a:rPr sz="1906" spc="-281" dirty="0">
                <a:latin typeface="Arial"/>
                <a:cs typeface="Arial"/>
              </a:rPr>
              <a:t>JSON</a:t>
            </a:r>
            <a:endParaRPr sz="1906">
              <a:latin typeface="Arial"/>
              <a:cs typeface="Arial"/>
            </a:endParaRPr>
          </a:p>
          <a:p>
            <a:pPr marL="921545" lvl="2" indent="-183272">
              <a:spcBef>
                <a:spcPts val="231"/>
              </a:spcBef>
              <a:buChar char="•"/>
              <a:tabLst>
                <a:tab pos="922122" algn="l"/>
              </a:tabLst>
            </a:pPr>
            <a:r>
              <a:rPr sz="1588" spc="-103" dirty="0">
                <a:latin typeface="Arial"/>
                <a:cs typeface="Arial"/>
              </a:rPr>
              <a:t>Récupère </a:t>
            </a:r>
            <a:r>
              <a:rPr sz="1588" spc="-64" dirty="0">
                <a:latin typeface="Arial"/>
                <a:cs typeface="Arial"/>
              </a:rPr>
              <a:t>une </a:t>
            </a:r>
            <a:r>
              <a:rPr sz="1588" spc="-86" dirty="0">
                <a:latin typeface="Arial"/>
                <a:cs typeface="Arial"/>
              </a:rPr>
              <a:t>chaîne</a:t>
            </a:r>
            <a:r>
              <a:rPr sz="1588" spc="-77" dirty="0">
                <a:latin typeface="Arial"/>
                <a:cs typeface="Arial"/>
              </a:rPr>
              <a:t> </a:t>
            </a:r>
            <a:r>
              <a:rPr sz="1588" spc="-231" dirty="0">
                <a:latin typeface="Arial"/>
                <a:cs typeface="Arial"/>
              </a:rPr>
              <a:t>JSON</a:t>
            </a:r>
            <a:endParaRPr sz="1588">
              <a:latin typeface="Arial"/>
              <a:cs typeface="Arial"/>
            </a:endParaRPr>
          </a:p>
          <a:p>
            <a:pPr marL="921545" lvl="2" indent="-183272">
              <a:spcBef>
                <a:spcPts val="218"/>
              </a:spcBef>
              <a:buChar char="•"/>
              <a:tabLst>
                <a:tab pos="922122" algn="l"/>
              </a:tabLst>
            </a:pPr>
            <a:r>
              <a:rPr sz="1588" spc="-163" dirty="0">
                <a:solidFill>
                  <a:srgbClr val="0000FF"/>
                </a:solidFill>
                <a:latin typeface="Arial"/>
                <a:cs typeface="Arial"/>
              </a:rPr>
              <a:t>JSON.Parse </a:t>
            </a:r>
            <a:r>
              <a:rPr sz="1588" spc="-32" dirty="0">
                <a:latin typeface="Arial"/>
                <a:cs typeface="Arial"/>
              </a:rPr>
              <a:t>pour </a:t>
            </a:r>
            <a:r>
              <a:rPr sz="1588" spc="-77" dirty="0">
                <a:latin typeface="Arial"/>
                <a:cs typeface="Arial"/>
              </a:rPr>
              <a:t>analyser </a:t>
            </a:r>
            <a:r>
              <a:rPr sz="1588" spc="-54" dirty="0">
                <a:latin typeface="Arial"/>
                <a:cs typeface="Arial"/>
              </a:rPr>
              <a:t>la </a:t>
            </a:r>
            <a:r>
              <a:rPr sz="1588" spc="-86" dirty="0">
                <a:latin typeface="Arial"/>
                <a:cs typeface="Arial"/>
              </a:rPr>
              <a:t>chaîne</a:t>
            </a:r>
            <a:r>
              <a:rPr sz="1588" spc="-300" dirty="0">
                <a:latin typeface="Arial"/>
                <a:cs typeface="Arial"/>
              </a:rPr>
              <a:t> </a:t>
            </a:r>
            <a:r>
              <a:rPr sz="1588" spc="-231" dirty="0">
                <a:latin typeface="Arial"/>
                <a:cs typeface="Arial"/>
              </a:rPr>
              <a:t>JSON</a:t>
            </a:r>
            <a:endParaRPr sz="1588">
              <a:latin typeface="Arial"/>
              <a:cs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7" name="object 7"/>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228</a:t>
            </a:fld>
            <a:endParaRPr spc="-45" dirty="0"/>
          </a:p>
        </p:txBody>
      </p:sp>
      <p:sp>
        <p:nvSpPr>
          <p:cNvPr id="8" name="object 8"/>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988962"/>
            <a:ext cx="2252767" cy="991789"/>
          </a:xfrm>
          <a:prstGeom prst="rect">
            <a:avLst/>
          </a:prstGeom>
        </p:spPr>
        <p:txBody>
          <a:bodyPr vert="horz" wrap="square" lIns="0" tIns="12679" rIns="0" bIns="0" rtlCol="0" anchor="b" anchorCtr="0">
            <a:spAutoFit/>
          </a:bodyPr>
          <a:lstStyle/>
          <a:p>
            <a:pPr marL="11527">
              <a:lnSpc>
                <a:spcPts val="3984"/>
              </a:lnSpc>
              <a:spcBef>
                <a:spcPts val="100"/>
              </a:spcBef>
            </a:pPr>
            <a:r>
              <a:rPr spc="-526" dirty="0"/>
              <a:t>JSON</a:t>
            </a:r>
          </a:p>
          <a:p>
            <a:pPr marL="11527">
              <a:lnSpc>
                <a:spcPts val="3984"/>
              </a:lnSpc>
            </a:pPr>
            <a:r>
              <a:rPr spc="-259" dirty="0"/>
              <a:t>The </a:t>
            </a:r>
            <a:r>
              <a:rPr spc="-281" dirty="0">
                <a:solidFill>
                  <a:srgbClr val="FF6400"/>
                </a:solidFill>
              </a:rPr>
              <a:t>x </a:t>
            </a:r>
            <a:r>
              <a:rPr spc="-68" dirty="0"/>
              <a:t>in</a:t>
            </a:r>
            <a:r>
              <a:rPr spc="-73" dirty="0"/>
              <a:t> </a:t>
            </a:r>
            <a:r>
              <a:rPr spc="-236" dirty="0"/>
              <a:t>Aja</a:t>
            </a:r>
            <a:r>
              <a:rPr spc="-236" dirty="0">
                <a:solidFill>
                  <a:srgbClr val="FF6400"/>
                </a:solidFill>
              </a:rPr>
              <a:t>x</a:t>
            </a:r>
          </a:p>
        </p:txBody>
      </p:sp>
      <p:sp>
        <p:nvSpPr>
          <p:cNvPr id="4" name="object 4"/>
          <p:cNvSpPr txBox="1"/>
          <p:nvPr/>
        </p:nvSpPr>
        <p:spPr>
          <a:xfrm>
            <a:off x="1973254" y="2065928"/>
            <a:ext cx="5414938" cy="1140341"/>
          </a:xfrm>
          <a:prstGeom prst="rect">
            <a:avLst/>
          </a:prstGeom>
        </p:spPr>
        <p:txBody>
          <a:bodyPr vert="horz" wrap="square" lIns="0" tIns="72038" rIns="0" bIns="0" rtlCol="0">
            <a:spAutoFit/>
          </a:bodyPr>
          <a:lstStyle/>
          <a:p>
            <a:pPr marL="193646" indent="-182695">
              <a:spcBef>
                <a:spcPts val="567"/>
              </a:spcBef>
              <a:buChar char="•"/>
              <a:tabLst>
                <a:tab pos="194222" algn="l"/>
              </a:tabLst>
            </a:pPr>
            <a:r>
              <a:rPr sz="2224" spc="-118" dirty="0">
                <a:latin typeface="Arial"/>
                <a:cs typeface="Arial"/>
              </a:rPr>
              <a:t>les </a:t>
            </a:r>
            <a:r>
              <a:rPr sz="2224" spc="-109" dirty="0">
                <a:latin typeface="Arial"/>
                <a:cs typeface="Arial"/>
              </a:rPr>
              <a:t>données </a:t>
            </a:r>
            <a:r>
              <a:rPr sz="2224" spc="-322" dirty="0">
                <a:latin typeface="Arial"/>
                <a:cs typeface="Arial"/>
              </a:rPr>
              <a:t>JSON </a:t>
            </a:r>
            <a:r>
              <a:rPr sz="2224" spc="-68" dirty="0">
                <a:latin typeface="Arial"/>
                <a:cs typeface="Arial"/>
              </a:rPr>
              <a:t>sont </a:t>
            </a:r>
            <a:r>
              <a:rPr sz="2224" spc="-86" dirty="0">
                <a:latin typeface="Arial"/>
                <a:cs typeface="Arial"/>
              </a:rPr>
              <a:t>intégrées </a:t>
            </a:r>
            <a:r>
              <a:rPr sz="2224" spc="-136" dirty="0">
                <a:latin typeface="Arial"/>
                <a:cs typeface="Arial"/>
              </a:rPr>
              <a:t>dans </a:t>
            </a:r>
            <a:r>
              <a:rPr sz="2224" spc="-77" dirty="0">
                <a:latin typeface="Arial"/>
                <a:cs typeface="Arial"/>
              </a:rPr>
              <a:t>la</a:t>
            </a:r>
            <a:r>
              <a:rPr sz="2224" spc="-359" dirty="0">
                <a:latin typeface="Arial"/>
                <a:cs typeface="Arial"/>
              </a:rPr>
              <a:t> </a:t>
            </a:r>
            <a:r>
              <a:rPr sz="2224" spc="-145" dirty="0">
                <a:latin typeface="Arial"/>
                <a:cs typeface="Arial"/>
              </a:rPr>
              <a:t>page</a:t>
            </a:r>
            <a:endParaRPr sz="2224">
              <a:latin typeface="Arial"/>
              <a:cs typeface="Arial"/>
            </a:endParaRPr>
          </a:p>
          <a:p>
            <a:pPr marR="3701741" algn="r">
              <a:spcBef>
                <a:spcPts val="476"/>
              </a:spcBef>
            </a:pPr>
            <a:r>
              <a:rPr sz="2224" b="1" spc="-9" dirty="0">
                <a:latin typeface="Courier New"/>
                <a:cs typeface="Courier New"/>
              </a:rPr>
              <a:t>&lt;h</a:t>
            </a:r>
            <a:r>
              <a:rPr sz="2224" b="1" spc="5" dirty="0">
                <a:latin typeface="Courier New"/>
                <a:cs typeface="Courier New"/>
              </a:rPr>
              <a:t>t</a:t>
            </a:r>
            <a:r>
              <a:rPr sz="2224" b="1" spc="-9" dirty="0">
                <a:latin typeface="Courier New"/>
                <a:cs typeface="Courier New"/>
              </a:rPr>
              <a:t>m</a:t>
            </a:r>
            <a:r>
              <a:rPr sz="2224" b="1" spc="5" dirty="0">
                <a:latin typeface="Courier New"/>
                <a:cs typeface="Courier New"/>
              </a:rPr>
              <a:t>l</a:t>
            </a:r>
            <a:r>
              <a:rPr sz="2224" b="1" spc="-9" dirty="0">
                <a:latin typeface="Courier New"/>
                <a:cs typeface="Courier New"/>
              </a:rPr>
              <a:t>&gt;.</a:t>
            </a:r>
            <a:r>
              <a:rPr sz="2224" b="1" spc="5" dirty="0">
                <a:latin typeface="Courier New"/>
                <a:cs typeface="Courier New"/>
              </a:rPr>
              <a:t>..</a:t>
            </a:r>
            <a:endParaRPr sz="2224">
              <a:latin typeface="Courier New"/>
              <a:cs typeface="Courier New"/>
            </a:endParaRPr>
          </a:p>
          <a:p>
            <a:pPr marR="3761103" algn="r">
              <a:spcBef>
                <a:spcPts val="200"/>
              </a:spcBef>
            </a:pPr>
            <a:r>
              <a:rPr sz="1906" b="1" spc="-5" dirty="0">
                <a:latin typeface="Courier New"/>
                <a:cs typeface="Courier New"/>
              </a:rPr>
              <a:t>&lt;script&gt;</a:t>
            </a:r>
            <a:endParaRPr sz="1906">
              <a:latin typeface="Courier New"/>
              <a:cs typeface="Courier New"/>
            </a:endParaRPr>
          </a:p>
        </p:txBody>
      </p:sp>
      <p:sp>
        <p:nvSpPr>
          <p:cNvPr id="5" name="object 5"/>
          <p:cNvSpPr txBox="1"/>
          <p:nvPr/>
        </p:nvSpPr>
        <p:spPr>
          <a:xfrm>
            <a:off x="4009214" y="3202858"/>
            <a:ext cx="4089443" cy="304924"/>
          </a:xfrm>
          <a:prstGeom prst="rect">
            <a:avLst/>
          </a:prstGeom>
        </p:spPr>
        <p:txBody>
          <a:bodyPr vert="horz" wrap="square" lIns="0" tIns="11526" rIns="0" bIns="0" rtlCol="0">
            <a:spAutoFit/>
          </a:bodyPr>
          <a:lstStyle/>
          <a:p>
            <a:pPr marL="11527">
              <a:spcBef>
                <a:spcPts val="91"/>
              </a:spcBef>
            </a:pPr>
            <a:r>
              <a:rPr sz="1906" b="1" spc="-5" dirty="0">
                <a:latin typeface="Courier New"/>
                <a:cs typeface="Courier New"/>
              </a:rPr>
              <a:t>data = </a:t>
            </a:r>
            <a:r>
              <a:rPr sz="1906" b="1" spc="-5" dirty="0">
                <a:solidFill>
                  <a:srgbClr val="FF6400"/>
                </a:solidFill>
                <a:latin typeface="Courier New"/>
                <a:cs typeface="Courier New"/>
              </a:rPr>
              <a:t>{ ... JSONdata ...</a:t>
            </a:r>
            <a:r>
              <a:rPr sz="1906" b="1" dirty="0">
                <a:solidFill>
                  <a:srgbClr val="FF6400"/>
                </a:solidFill>
                <a:latin typeface="Courier New"/>
                <a:cs typeface="Courier New"/>
              </a:rPr>
              <a:t> </a:t>
            </a:r>
            <a:r>
              <a:rPr sz="1906" b="1" spc="-5" dirty="0">
                <a:solidFill>
                  <a:srgbClr val="FF6400"/>
                </a:solidFill>
                <a:latin typeface="Courier New"/>
                <a:cs typeface="Courier New"/>
              </a:rPr>
              <a:t>}</a:t>
            </a:r>
            <a:r>
              <a:rPr sz="1906" b="1" spc="-5" dirty="0">
                <a:latin typeface="Courier New"/>
                <a:cs typeface="Courier New"/>
              </a:rPr>
              <a:t>;</a:t>
            </a:r>
            <a:endParaRPr sz="1906">
              <a:latin typeface="Courier New"/>
              <a:cs typeface="Courier New"/>
            </a:endParaRPr>
          </a:p>
        </p:txBody>
      </p:sp>
      <p:sp>
        <p:nvSpPr>
          <p:cNvPr id="6" name="object 6"/>
          <p:cNvSpPr txBox="1"/>
          <p:nvPr/>
        </p:nvSpPr>
        <p:spPr>
          <a:xfrm>
            <a:off x="2155831" y="3180727"/>
            <a:ext cx="1731212" cy="964905"/>
          </a:xfrm>
          <a:prstGeom prst="rect">
            <a:avLst/>
          </a:prstGeom>
        </p:spPr>
        <p:txBody>
          <a:bodyPr vert="horz" wrap="square" lIns="0" tIns="33426" rIns="0" bIns="0" rtlCol="0">
            <a:spAutoFit/>
          </a:bodyPr>
          <a:lstStyle/>
          <a:p>
            <a:pPr marL="1283478">
              <a:spcBef>
                <a:spcPts val="263"/>
              </a:spcBef>
            </a:pPr>
            <a:r>
              <a:rPr sz="1906" b="1" spc="-5" dirty="0">
                <a:latin typeface="Courier New"/>
                <a:cs typeface="Courier New"/>
              </a:rPr>
              <a:t>var</a:t>
            </a:r>
            <a:endParaRPr sz="1906">
              <a:latin typeface="Courier New"/>
              <a:cs typeface="Courier New"/>
            </a:endParaRPr>
          </a:p>
          <a:p>
            <a:pPr marL="301418">
              <a:spcBef>
                <a:spcPts val="172"/>
              </a:spcBef>
            </a:pPr>
            <a:r>
              <a:rPr sz="1906" b="1" spc="-5" dirty="0">
                <a:latin typeface="Courier New"/>
                <a:cs typeface="Courier New"/>
              </a:rPr>
              <a:t>&lt;/script&gt;</a:t>
            </a:r>
            <a:endParaRPr sz="1906">
              <a:latin typeface="Courier New"/>
              <a:cs typeface="Courier New"/>
            </a:endParaRPr>
          </a:p>
          <a:p>
            <a:pPr marL="11527">
              <a:spcBef>
                <a:spcPts val="177"/>
              </a:spcBef>
            </a:pPr>
            <a:r>
              <a:rPr sz="1906" b="1" spc="-5" dirty="0">
                <a:latin typeface="Courier New"/>
                <a:cs typeface="Courier New"/>
              </a:rPr>
              <a:t>&lt;/html&gt;</a:t>
            </a:r>
            <a:endParaRPr sz="1906">
              <a:latin typeface="Courier New"/>
              <a:cs typeface="Courier New"/>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8" name="object 8"/>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229</a:t>
            </a:fld>
            <a:endParaRPr spc="-45" dirty="0"/>
          </a:p>
        </p:txBody>
      </p:sp>
      <p:sp>
        <p:nvSpPr>
          <p:cNvPr id="9" name="object 9"/>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988962"/>
            <a:ext cx="2252767" cy="991789"/>
          </a:xfrm>
          <a:prstGeom prst="rect">
            <a:avLst/>
          </a:prstGeom>
        </p:spPr>
        <p:txBody>
          <a:bodyPr vert="horz" wrap="square" lIns="0" tIns="12679" rIns="0" bIns="0" rtlCol="0" anchor="b" anchorCtr="0">
            <a:spAutoFit/>
          </a:bodyPr>
          <a:lstStyle/>
          <a:p>
            <a:pPr marL="11527">
              <a:lnSpc>
                <a:spcPts val="3984"/>
              </a:lnSpc>
              <a:spcBef>
                <a:spcPts val="100"/>
              </a:spcBef>
            </a:pPr>
            <a:r>
              <a:rPr spc="-526" dirty="0"/>
              <a:t>JSON</a:t>
            </a:r>
          </a:p>
          <a:p>
            <a:pPr marL="11527">
              <a:lnSpc>
                <a:spcPts val="3984"/>
              </a:lnSpc>
            </a:pPr>
            <a:r>
              <a:rPr spc="-259" dirty="0"/>
              <a:t>The </a:t>
            </a:r>
            <a:r>
              <a:rPr spc="-281" dirty="0">
                <a:solidFill>
                  <a:srgbClr val="FF6400"/>
                </a:solidFill>
              </a:rPr>
              <a:t>x </a:t>
            </a:r>
            <a:r>
              <a:rPr spc="-68" dirty="0"/>
              <a:t>in</a:t>
            </a:r>
            <a:r>
              <a:rPr spc="-73" dirty="0"/>
              <a:t> </a:t>
            </a:r>
            <a:r>
              <a:rPr spc="-236" dirty="0"/>
              <a:t>Aja</a:t>
            </a:r>
            <a:r>
              <a:rPr spc="-236" dirty="0">
                <a:solidFill>
                  <a:srgbClr val="FF6400"/>
                </a:solidFill>
              </a:rPr>
              <a:t>x</a:t>
            </a:r>
          </a:p>
        </p:txBody>
      </p:sp>
      <p:sp>
        <p:nvSpPr>
          <p:cNvPr id="4" name="object 4"/>
          <p:cNvSpPr txBox="1"/>
          <p:nvPr/>
        </p:nvSpPr>
        <p:spPr>
          <a:xfrm>
            <a:off x="1973258" y="2104655"/>
            <a:ext cx="2017059" cy="329384"/>
          </a:xfrm>
          <a:prstGeom prst="rect">
            <a:avLst/>
          </a:prstGeom>
        </p:spPr>
        <p:txBody>
          <a:bodyPr vert="horz" wrap="square" lIns="0" tIns="14984" rIns="0" bIns="0" rtlCol="0">
            <a:spAutoFit/>
          </a:bodyPr>
          <a:lstStyle/>
          <a:p>
            <a:pPr marL="193646" indent="-182695">
              <a:spcBef>
                <a:spcPts val="118"/>
              </a:spcBef>
              <a:buChar char="•"/>
              <a:tabLst>
                <a:tab pos="194222" algn="l"/>
              </a:tabLst>
            </a:pPr>
            <a:r>
              <a:rPr sz="2042" spc="-95" dirty="0">
                <a:solidFill>
                  <a:srgbClr val="FF6400"/>
                </a:solidFill>
                <a:latin typeface="Arial"/>
                <a:cs typeface="Arial"/>
              </a:rPr>
              <a:t>XMLHttpRequest</a:t>
            </a:r>
            <a:endParaRPr sz="2042">
              <a:latin typeface="Arial"/>
              <a:cs typeface="Arial"/>
            </a:endParaRPr>
          </a:p>
        </p:txBody>
      </p:sp>
      <p:sp>
        <p:nvSpPr>
          <p:cNvPr id="5" name="object 5"/>
          <p:cNvSpPr txBox="1"/>
          <p:nvPr/>
        </p:nvSpPr>
        <p:spPr>
          <a:xfrm>
            <a:off x="2337016" y="2574028"/>
            <a:ext cx="3594974" cy="1697518"/>
          </a:xfrm>
          <a:prstGeom prst="rect">
            <a:avLst/>
          </a:prstGeom>
        </p:spPr>
        <p:txBody>
          <a:bodyPr vert="horz" wrap="square" lIns="0" tIns="122176" rIns="0" bIns="0" rtlCol="0">
            <a:spAutoFit/>
          </a:bodyPr>
          <a:lstStyle/>
          <a:p>
            <a:pPr marL="193646" indent="-182695">
              <a:spcBef>
                <a:spcPts val="962"/>
              </a:spcBef>
              <a:buChar char="•"/>
              <a:tabLst>
                <a:tab pos="194222" algn="l"/>
              </a:tabLst>
            </a:pPr>
            <a:r>
              <a:rPr sz="1724" spc="-95" dirty="0">
                <a:latin typeface="Arial"/>
                <a:cs typeface="Arial"/>
              </a:rPr>
              <a:t>Envoyer </a:t>
            </a:r>
            <a:r>
              <a:rPr sz="1724" spc="-41" dirty="0">
                <a:latin typeface="Arial"/>
                <a:cs typeface="Arial"/>
              </a:rPr>
              <a:t>un </a:t>
            </a:r>
            <a:r>
              <a:rPr sz="1724" spc="-9" dirty="0">
                <a:latin typeface="Arial"/>
                <a:cs typeface="Arial"/>
              </a:rPr>
              <a:t>objet</a:t>
            </a:r>
            <a:r>
              <a:rPr sz="1724" spc="-177" dirty="0">
                <a:latin typeface="Arial"/>
                <a:cs typeface="Arial"/>
              </a:rPr>
              <a:t> </a:t>
            </a:r>
            <a:r>
              <a:rPr sz="1724" spc="-241" dirty="0">
                <a:latin typeface="Arial"/>
                <a:cs typeface="Arial"/>
              </a:rPr>
              <a:t>JSON</a:t>
            </a:r>
            <a:endParaRPr sz="1724">
              <a:latin typeface="Arial"/>
              <a:cs typeface="Arial"/>
            </a:endParaRPr>
          </a:p>
          <a:p>
            <a:pPr marL="375187" marR="4611" algn="just">
              <a:lnSpc>
                <a:spcPct val="119000"/>
              </a:lnSpc>
              <a:spcBef>
                <a:spcPts val="394"/>
              </a:spcBef>
            </a:pPr>
            <a:r>
              <a:rPr sz="1316" spc="23" dirty="0">
                <a:solidFill>
                  <a:srgbClr val="313131"/>
                </a:solidFill>
                <a:latin typeface="Courier New"/>
                <a:cs typeface="Courier New"/>
              </a:rPr>
              <a:t>var req </a:t>
            </a:r>
            <a:r>
              <a:rPr sz="1316" spc="18" dirty="0">
                <a:solidFill>
                  <a:srgbClr val="313131"/>
                </a:solidFill>
                <a:latin typeface="Courier New"/>
                <a:cs typeface="Courier New"/>
              </a:rPr>
              <a:t>= new </a:t>
            </a:r>
            <a:r>
              <a:rPr sz="1316" spc="23" dirty="0">
                <a:solidFill>
                  <a:srgbClr val="313131"/>
                </a:solidFill>
                <a:latin typeface="Courier New"/>
                <a:cs typeface="Courier New"/>
              </a:rPr>
              <a:t>XMLHttpRequest();  req.</a:t>
            </a:r>
            <a:r>
              <a:rPr sz="1316" spc="23" dirty="0">
                <a:solidFill>
                  <a:srgbClr val="FF6400"/>
                </a:solidFill>
                <a:latin typeface="Courier New"/>
                <a:cs typeface="Courier New"/>
              </a:rPr>
              <a:t>open</a:t>
            </a:r>
            <a:r>
              <a:rPr sz="1316" spc="23" dirty="0">
                <a:solidFill>
                  <a:srgbClr val="313131"/>
                </a:solidFill>
                <a:latin typeface="Courier New"/>
                <a:cs typeface="Courier New"/>
              </a:rPr>
              <a:t>("</a:t>
            </a:r>
            <a:r>
              <a:rPr sz="1316" spc="23" dirty="0">
                <a:solidFill>
                  <a:srgbClr val="0000FF"/>
                </a:solidFill>
                <a:latin typeface="Courier New"/>
                <a:cs typeface="Courier New"/>
              </a:rPr>
              <a:t>GET</a:t>
            </a:r>
            <a:r>
              <a:rPr sz="1316" spc="23" dirty="0">
                <a:solidFill>
                  <a:srgbClr val="313131"/>
                </a:solidFill>
                <a:latin typeface="Courier New"/>
                <a:cs typeface="Courier New"/>
              </a:rPr>
              <a:t>",</a:t>
            </a:r>
            <a:r>
              <a:rPr sz="1316" spc="-36" dirty="0">
                <a:solidFill>
                  <a:srgbClr val="313131"/>
                </a:solidFill>
                <a:latin typeface="Courier New"/>
                <a:cs typeface="Courier New"/>
              </a:rPr>
              <a:t> </a:t>
            </a:r>
            <a:r>
              <a:rPr sz="1316" spc="23" dirty="0">
                <a:solidFill>
                  <a:srgbClr val="313131"/>
                </a:solidFill>
                <a:latin typeface="Courier New"/>
                <a:cs typeface="Courier New"/>
              </a:rPr>
              <a:t>"</a:t>
            </a:r>
            <a:r>
              <a:rPr sz="1316" spc="23" dirty="0">
                <a:solidFill>
                  <a:srgbClr val="0000FF"/>
                </a:solidFill>
                <a:latin typeface="Courier New"/>
                <a:cs typeface="Courier New"/>
              </a:rPr>
              <a:t>fichier.json</a:t>
            </a:r>
            <a:r>
              <a:rPr sz="1316" spc="23" dirty="0">
                <a:solidFill>
                  <a:srgbClr val="313131"/>
                </a:solidFill>
                <a:latin typeface="Courier New"/>
                <a:cs typeface="Courier New"/>
              </a:rPr>
              <a:t>",  req.</a:t>
            </a:r>
            <a:r>
              <a:rPr sz="1316" spc="23" dirty="0">
                <a:solidFill>
                  <a:srgbClr val="FF6400"/>
                </a:solidFill>
                <a:latin typeface="Courier New"/>
                <a:cs typeface="Courier New"/>
              </a:rPr>
              <a:t>send</a:t>
            </a:r>
            <a:r>
              <a:rPr sz="1316" spc="23" dirty="0">
                <a:solidFill>
                  <a:srgbClr val="313131"/>
                </a:solidFill>
                <a:latin typeface="Courier New"/>
                <a:cs typeface="Courier New"/>
              </a:rPr>
              <a:t>();</a:t>
            </a:r>
            <a:endParaRPr sz="1316">
              <a:latin typeface="Courier New"/>
              <a:cs typeface="Courier New"/>
            </a:endParaRPr>
          </a:p>
          <a:p>
            <a:pPr marL="193646" indent="-182695">
              <a:lnSpc>
                <a:spcPts val="2065"/>
              </a:lnSpc>
              <a:buChar char="•"/>
              <a:tabLst>
                <a:tab pos="194222" algn="l"/>
              </a:tabLst>
            </a:pPr>
            <a:r>
              <a:rPr sz="1724" spc="-32" dirty="0">
                <a:latin typeface="Arial"/>
                <a:cs typeface="Arial"/>
              </a:rPr>
              <a:t>Obtenir</a:t>
            </a:r>
            <a:r>
              <a:rPr sz="1724" spc="286" dirty="0">
                <a:latin typeface="Arial"/>
                <a:cs typeface="Arial"/>
              </a:rPr>
              <a:t> </a:t>
            </a:r>
            <a:r>
              <a:rPr sz="1724" b="1" spc="14" dirty="0">
                <a:solidFill>
                  <a:srgbClr val="007F00"/>
                </a:solidFill>
                <a:latin typeface="Courier New"/>
                <a:cs typeface="Courier New"/>
              </a:rPr>
              <a:t>responseText</a:t>
            </a:r>
            <a:endParaRPr sz="1724">
              <a:latin typeface="Courier New"/>
              <a:cs typeface="Courier New"/>
            </a:endParaRPr>
          </a:p>
          <a:p>
            <a:pPr marL="193646" indent="-182695">
              <a:spcBef>
                <a:spcPts val="9"/>
              </a:spcBef>
              <a:buChar char="•"/>
              <a:tabLst>
                <a:tab pos="194222" algn="l"/>
              </a:tabLst>
            </a:pPr>
            <a:r>
              <a:rPr sz="1724" spc="-109" dirty="0">
                <a:latin typeface="Arial"/>
                <a:cs typeface="Arial"/>
              </a:rPr>
              <a:t>Parser</a:t>
            </a:r>
            <a:r>
              <a:rPr sz="1724" spc="-73" dirty="0">
                <a:latin typeface="Arial"/>
                <a:cs typeface="Arial"/>
              </a:rPr>
              <a:t> </a:t>
            </a:r>
            <a:r>
              <a:rPr sz="1724" b="1" spc="14" dirty="0">
                <a:solidFill>
                  <a:srgbClr val="007F00"/>
                </a:solidFill>
                <a:latin typeface="Courier New"/>
                <a:cs typeface="Courier New"/>
              </a:rPr>
              <a:t>responseText</a:t>
            </a:r>
            <a:endParaRPr sz="1724">
              <a:latin typeface="Courier New"/>
              <a:cs typeface="Courier New"/>
            </a:endParaRPr>
          </a:p>
        </p:txBody>
      </p:sp>
      <p:sp>
        <p:nvSpPr>
          <p:cNvPr id="6" name="object 6"/>
          <p:cNvSpPr txBox="1"/>
          <p:nvPr/>
        </p:nvSpPr>
        <p:spPr>
          <a:xfrm>
            <a:off x="6013368" y="3280312"/>
            <a:ext cx="644883" cy="218203"/>
          </a:xfrm>
          <a:prstGeom prst="rect">
            <a:avLst/>
          </a:prstGeom>
        </p:spPr>
        <p:txBody>
          <a:bodyPr vert="horz" wrap="square" lIns="0" tIns="15560" rIns="0" bIns="0" rtlCol="0">
            <a:spAutoFit/>
          </a:bodyPr>
          <a:lstStyle/>
          <a:p>
            <a:pPr marL="11527">
              <a:spcBef>
                <a:spcPts val="123"/>
              </a:spcBef>
            </a:pPr>
            <a:r>
              <a:rPr sz="1316" spc="23" dirty="0">
                <a:solidFill>
                  <a:srgbClr val="0000FF"/>
                </a:solidFill>
                <a:latin typeface="Courier New"/>
                <a:cs typeface="Courier New"/>
              </a:rPr>
              <a:t>true</a:t>
            </a:r>
            <a:r>
              <a:rPr sz="1316" spc="23" dirty="0">
                <a:solidFill>
                  <a:srgbClr val="313131"/>
                </a:solidFill>
                <a:latin typeface="Courier New"/>
                <a:cs typeface="Courier New"/>
              </a:rPr>
              <a:t>)</a:t>
            </a:r>
            <a:r>
              <a:rPr sz="1316" spc="18" dirty="0">
                <a:solidFill>
                  <a:srgbClr val="313131"/>
                </a:solidFill>
                <a:latin typeface="Courier New"/>
                <a:cs typeface="Courier New"/>
              </a:rPr>
              <a:t>;</a:t>
            </a:r>
            <a:endParaRPr sz="1316">
              <a:latin typeface="Courier New"/>
              <a:cs typeface="Courier New"/>
            </a:endParaRPr>
          </a:p>
        </p:txBody>
      </p:sp>
      <p:sp>
        <p:nvSpPr>
          <p:cNvPr id="7" name="object 7"/>
          <p:cNvSpPr txBox="1"/>
          <p:nvPr/>
        </p:nvSpPr>
        <p:spPr>
          <a:xfrm>
            <a:off x="2337016" y="4242968"/>
            <a:ext cx="7148456" cy="1212558"/>
          </a:xfrm>
          <a:prstGeom prst="rect">
            <a:avLst/>
          </a:prstGeom>
        </p:spPr>
        <p:txBody>
          <a:bodyPr vert="horz" wrap="square" lIns="0" tIns="13254" rIns="0" bIns="0" rtlCol="0">
            <a:spAutoFit/>
          </a:bodyPr>
          <a:lstStyle/>
          <a:p>
            <a:pPr marL="11527">
              <a:spcBef>
                <a:spcPts val="103"/>
              </a:spcBef>
            </a:pPr>
            <a:r>
              <a:rPr sz="1498" spc="5" dirty="0">
                <a:solidFill>
                  <a:srgbClr val="FF0000"/>
                </a:solidFill>
                <a:latin typeface="Courier New"/>
                <a:cs typeface="Courier New"/>
              </a:rPr>
              <a:t>// Permt de trasformer </a:t>
            </a:r>
            <a:r>
              <a:rPr sz="1498" spc="9" dirty="0">
                <a:solidFill>
                  <a:srgbClr val="FF0000"/>
                </a:solidFill>
                <a:latin typeface="Courier New"/>
                <a:cs typeface="Courier New"/>
              </a:rPr>
              <a:t>la </a:t>
            </a:r>
            <a:r>
              <a:rPr sz="1498" spc="5" dirty="0">
                <a:solidFill>
                  <a:srgbClr val="FF0000"/>
                </a:solidFill>
                <a:latin typeface="Courier New"/>
                <a:cs typeface="Courier New"/>
              </a:rPr>
              <a:t>chaîne reçu en objet</a:t>
            </a:r>
            <a:r>
              <a:rPr sz="1498" spc="-36" dirty="0">
                <a:solidFill>
                  <a:srgbClr val="FF0000"/>
                </a:solidFill>
                <a:latin typeface="Courier New"/>
                <a:cs typeface="Courier New"/>
              </a:rPr>
              <a:t> </a:t>
            </a:r>
            <a:r>
              <a:rPr sz="1498" spc="5" dirty="0">
                <a:solidFill>
                  <a:srgbClr val="FF0000"/>
                </a:solidFill>
                <a:latin typeface="Courier New"/>
                <a:cs typeface="Courier New"/>
              </a:rPr>
              <a:t>JSON</a:t>
            </a:r>
            <a:endParaRPr sz="1498">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b="1" spc="5" dirty="0">
                <a:solidFill>
                  <a:srgbClr val="0000FF"/>
                </a:solidFill>
                <a:latin typeface="Courier New"/>
                <a:cs typeface="Courier New"/>
              </a:rPr>
              <a:t>JSON.parse</a:t>
            </a:r>
            <a:r>
              <a:rPr sz="1498" b="1" spc="5" dirty="0">
                <a:latin typeface="Courier New"/>
                <a:cs typeface="Courier New"/>
              </a:rPr>
              <a:t>(</a:t>
            </a:r>
            <a:r>
              <a:rPr sz="1498" b="1" spc="5" dirty="0">
                <a:solidFill>
                  <a:srgbClr val="007F00"/>
                </a:solidFill>
                <a:latin typeface="Courier New"/>
                <a:cs typeface="Courier New"/>
              </a:rPr>
              <a:t>responseText)</a:t>
            </a:r>
            <a:r>
              <a:rPr sz="1498" b="1" spc="5" dirty="0">
                <a:latin typeface="Courier New"/>
                <a:cs typeface="Courier New"/>
              </a:rPr>
              <a:t>;</a:t>
            </a:r>
            <a:endParaRPr sz="1498">
              <a:latin typeface="Courier New"/>
              <a:cs typeface="Courier New"/>
            </a:endParaRPr>
          </a:p>
          <a:p>
            <a:pPr>
              <a:spcBef>
                <a:spcPts val="45"/>
              </a:spcBef>
            </a:pPr>
            <a:endParaRPr sz="1634">
              <a:latin typeface="Courier New"/>
              <a:cs typeface="Courier New"/>
            </a:endParaRPr>
          </a:p>
          <a:p>
            <a:pPr marL="11527"/>
            <a:r>
              <a:rPr sz="1498" spc="5" dirty="0">
                <a:solidFill>
                  <a:srgbClr val="FF0000"/>
                </a:solidFill>
                <a:latin typeface="Courier New"/>
                <a:cs typeface="Courier New"/>
              </a:rPr>
              <a:t>// Permet d'évaluer une expresion JS envoyée sous forme</a:t>
            </a:r>
            <a:r>
              <a:rPr sz="1498" spc="-9" dirty="0">
                <a:solidFill>
                  <a:srgbClr val="FF0000"/>
                </a:solidFill>
                <a:latin typeface="Courier New"/>
                <a:cs typeface="Courier New"/>
              </a:rPr>
              <a:t> </a:t>
            </a:r>
            <a:r>
              <a:rPr sz="1498" spc="5" dirty="0">
                <a:solidFill>
                  <a:srgbClr val="FF0000"/>
                </a:solidFill>
                <a:latin typeface="Courier New"/>
                <a:cs typeface="Courier New"/>
              </a:rPr>
              <a:t>chaîne</a:t>
            </a:r>
            <a:endParaRPr sz="1498">
              <a:latin typeface="Courier New"/>
              <a:cs typeface="Courier New"/>
            </a:endParaRPr>
          </a:p>
          <a:p>
            <a:pPr marL="11527">
              <a:spcBef>
                <a:spcPts val="54"/>
              </a:spcBef>
            </a:pPr>
            <a:r>
              <a:rPr sz="1498" b="1" spc="5" dirty="0">
                <a:latin typeface="Courier New"/>
                <a:cs typeface="Courier New"/>
              </a:rPr>
              <a:t>responseData </a:t>
            </a:r>
            <a:r>
              <a:rPr sz="1498" b="1" spc="9" dirty="0">
                <a:latin typeface="Courier New"/>
                <a:cs typeface="Courier New"/>
              </a:rPr>
              <a:t>=</a:t>
            </a:r>
            <a:r>
              <a:rPr sz="1498" b="1" dirty="0">
                <a:latin typeface="Courier New"/>
                <a:cs typeface="Courier New"/>
              </a:rPr>
              <a:t> </a:t>
            </a:r>
            <a:r>
              <a:rPr sz="1498" spc="5" dirty="0">
                <a:solidFill>
                  <a:srgbClr val="313131"/>
                </a:solidFill>
                <a:latin typeface="Courier New"/>
                <a:cs typeface="Courier New"/>
              </a:rPr>
              <a:t>eval('('+req.responseText+')');</a:t>
            </a:r>
            <a:endParaRPr sz="1498">
              <a:latin typeface="Courier New"/>
              <a:cs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186B07-99C1-48B0-8F35-2342978875E5}"/>
              </a:ext>
            </a:extLst>
          </p:cNvPr>
          <p:cNvSpPr>
            <a:spLocks noGrp="1"/>
          </p:cNvSpPr>
          <p:nvPr>
            <p:ph type="title"/>
          </p:nvPr>
        </p:nvSpPr>
        <p:spPr/>
        <p:txBody>
          <a:bodyPr>
            <a:normAutofit fontScale="90000"/>
          </a:bodyPr>
          <a:lstStyle/>
          <a:p>
            <a:r>
              <a:rPr lang="fr-FR" b="1" dirty="0"/>
              <a:t>1.2- Types de données (</a:t>
            </a:r>
            <a:r>
              <a:rPr lang="fr-FR" b="1" dirty="0" err="1"/>
              <a:t>Number</a:t>
            </a:r>
            <a:r>
              <a:rPr lang="fr-FR" b="1" dirty="0"/>
              <a:t>, Boolean, Date, Math, String, </a:t>
            </a:r>
            <a:r>
              <a:rPr lang="fr-FR" b="1" dirty="0" err="1"/>
              <a:t>Array</a:t>
            </a:r>
            <a:r>
              <a:rPr lang="fr-FR" b="1" dirty="0"/>
              <a:t>). Conversion de type. </a:t>
            </a:r>
            <a:endParaRPr lang="en-US" dirty="0"/>
          </a:p>
        </p:txBody>
      </p:sp>
      <p:sp>
        <p:nvSpPr>
          <p:cNvPr id="3" name="Espace réservé du contenu 2">
            <a:extLst>
              <a:ext uri="{FF2B5EF4-FFF2-40B4-BE49-F238E27FC236}">
                <a16:creationId xmlns:a16="http://schemas.microsoft.com/office/drawing/2014/main" id="{38BB9093-8F85-48F6-BAAF-94D834642130}"/>
              </a:ext>
            </a:extLst>
          </p:cNvPr>
          <p:cNvSpPr>
            <a:spLocks noGrp="1"/>
          </p:cNvSpPr>
          <p:nvPr>
            <p:ph sz="quarter" idx="10"/>
          </p:nvPr>
        </p:nvSpPr>
        <p:spPr/>
        <p:txBody>
          <a:bodyPr>
            <a:normAutofit fontScale="85000" lnSpcReduction="20000"/>
          </a:bodyPr>
          <a:lstStyle/>
          <a:p>
            <a:r>
              <a:rPr lang="fr-FR" dirty="0"/>
              <a:t>En JavaScript il y a cinq différents types de données susceptibles de contenir des valeurs :</a:t>
            </a:r>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err="1"/>
              <a:t>boolean</a:t>
            </a:r>
            <a:endParaRPr lang="fr-FR" dirty="0"/>
          </a:p>
          <a:p>
            <a:pPr marL="285750" indent="-285750">
              <a:buFont typeface="Arial" panose="020B0604020202020204" pitchFamily="34" charset="0"/>
              <a:buChar char="•"/>
            </a:pPr>
            <a:r>
              <a:rPr lang="fr-FR" dirty="0" err="1"/>
              <a:t>object</a:t>
            </a:r>
            <a:endParaRPr lang="fr-FR" dirty="0"/>
          </a:p>
          <a:p>
            <a:pPr marL="285750" indent="-285750">
              <a:buFont typeface="Arial" panose="020B0604020202020204" pitchFamily="34" charset="0"/>
              <a:buChar char="•"/>
            </a:pPr>
            <a:r>
              <a:rPr lang="fr-FR" dirty="0" err="1"/>
              <a:t>function</a:t>
            </a:r>
            <a:endParaRPr lang="fr-FR" dirty="0"/>
          </a:p>
          <a:p>
            <a:r>
              <a:rPr lang="fr-FR" dirty="0"/>
              <a:t>Il y a six types d'objets :</a:t>
            </a:r>
          </a:p>
          <a:p>
            <a:pPr marL="285750" indent="-285750">
              <a:buFont typeface="Arial" panose="020B0604020202020204" pitchFamily="34" charset="0"/>
              <a:buChar char="•"/>
            </a:pPr>
            <a:r>
              <a:rPr lang="fr-FR" dirty="0"/>
              <a:t>Object</a:t>
            </a:r>
          </a:p>
          <a:p>
            <a:pPr marL="285750" indent="-285750">
              <a:buFont typeface="Arial" panose="020B0604020202020204" pitchFamily="34" charset="0"/>
              <a:buChar char="•"/>
            </a:pPr>
            <a:r>
              <a:rPr lang="fr-FR" dirty="0"/>
              <a:t>Date</a:t>
            </a:r>
          </a:p>
          <a:p>
            <a:pPr marL="285750" indent="-285750">
              <a:buFont typeface="Arial" panose="020B0604020202020204" pitchFamily="34" charset="0"/>
              <a:buChar char="•"/>
            </a:pPr>
            <a:r>
              <a:rPr lang="fr-FR" dirty="0" err="1"/>
              <a:t>Array</a:t>
            </a:r>
            <a:endParaRPr lang="fr-FR" dirty="0"/>
          </a:p>
          <a:p>
            <a:pPr marL="285750" indent="-285750">
              <a:buFont typeface="Arial" panose="020B0604020202020204" pitchFamily="34" charset="0"/>
              <a:buChar char="•"/>
            </a:pPr>
            <a:r>
              <a:rPr lang="fr-FR" dirty="0"/>
              <a:t>String</a:t>
            </a:r>
          </a:p>
          <a:p>
            <a:pPr marL="285750" indent="-285750">
              <a:buFont typeface="Arial" panose="020B0604020202020204" pitchFamily="34" charset="0"/>
              <a:buChar char="•"/>
            </a:pPr>
            <a:r>
              <a:rPr lang="fr-FR" dirty="0" err="1"/>
              <a:t>Number</a:t>
            </a:r>
            <a:endParaRPr lang="fr-FR" dirty="0"/>
          </a:p>
          <a:p>
            <a:pPr marL="285750" indent="-285750">
              <a:buFont typeface="Arial" panose="020B0604020202020204" pitchFamily="34" charset="0"/>
              <a:buChar char="•"/>
            </a:pPr>
            <a:r>
              <a:rPr lang="fr-FR" dirty="0"/>
              <a:t>Boolean</a:t>
            </a:r>
          </a:p>
          <a:p>
            <a:r>
              <a:rPr lang="fr-FR" dirty="0"/>
              <a:t>Il y a deux types qui ne peuvent pas contenir des objets :</a:t>
            </a:r>
          </a:p>
          <a:p>
            <a:pPr marL="285750" indent="-285750">
              <a:buFont typeface="Arial" panose="020B0604020202020204" pitchFamily="34" charset="0"/>
              <a:buChar char="•"/>
            </a:pPr>
            <a:r>
              <a:rPr lang="fr-FR" dirty="0" err="1"/>
              <a:t>null</a:t>
            </a:r>
            <a:endParaRPr lang="fr-FR" dirty="0"/>
          </a:p>
          <a:p>
            <a:pPr marL="285750" indent="-285750">
              <a:buFont typeface="Arial" panose="020B0604020202020204" pitchFamily="34" charset="0"/>
              <a:buChar char="•"/>
            </a:pPr>
            <a:r>
              <a:rPr lang="fr-FR" dirty="0"/>
              <a:t>undefined</a:t>
            </a:r>
          </a:p>
          <a:p>
            <a:endParaRPr lang="en-US" dirty="0"/>
          </a:p>
          <a:p>
            <a:r>
              <a:rPr lang="en-US" dirty="0" err="1"/>
              <a:t>Voir</a:t>
            </a:r>
            <a:r>
              <a:rPr lang="en-US" dirty="0"/>
              <a:t> codes sur  </a:t>
            </a:r>
            <a:r>
              <a:rPr lang="fr-FR" dirty="0">
                <a:hlinkClick r:id="rId2"/>
              </a:rPr>
              <a:t>https://github.com/bassemSeddik/formationDHL</a:t>
            </a:r>
            <a:endParaRPr lang="fr-FR" dirty="0"/>
          </a:p>
        </p:txBody>
      </p:sp>
      <p:sp>
        <p:nvSpPr>
          <p:cNvPr id="4" name="Espace réservé de la date 3">
            <a:extLst>
              <a:ext uri="{FF2B5EF4-FFF2-40B4-BE49-F238E27FC236}">
                <a16:creationId xmlns:a16="http://schemas.microsoft.com/office/drawing/2014/main" id="{EC91124F-CFE7-4189-8D15-658886CDB214}"/>
              </a:ext>
            </a:extLst>
          </p:cNvPr>
          <p:cNvSpPr>
            <a:spLocks noGrp="1"/>
          </p:cNvSpPr>
          <p:nvPr>
            <p:ph type="dt" sz="half" idx="2"/>
          </p:nvPr>
        </p:nvSpPr>
        <p:spPr/>
        <p:txBody>
          <a:bodyPr/>
          <a:lstStyle/>
          <a:p>
            <a:pPr rtl="0"/>
            <a:fld id="{35BD4D47-27BC-451B-9EB6-D5A45AF2562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CDA99F7-EDF7-47E1-B96F-5DB387B75AE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00326D8-2369-432B-AE19-C3341EE02416}"/>
              </a:ext>
            </a:extLst>
          </p:cNvPr>
          <p:cNvSpPr>
            <a:spLocks noGrp="1"/>
          </p:cNvSpPr>
          <p:nvPr>
            <p:ph type="sldNum" sz="quarter" idx="4"/>
          </p:nvPr>
        </p:nvSpPr>
        <p:spPr/>
        <p:txBody>
          <a:bodyPr/>
          <a:lstStyle/>
          <a:p>
            <a:pPr rtl="0"/>
            <a:fld id="{9860EDB8-5305-433F-BE41-D7A86D811DB3}" type="slidenum">
              <a:rPr lang="fr-FR" noProof="0" smtClean="0"/>
              <a:pPr rtl="0"/>
              <a:t>23</a:t>
            </a:fld>
            <a:endParaRPr lang="fr-FR" noProof="0" dirty="0"/>
          </a:p>
        </p:txBody>
      </p:sp>
    </p:spTree>
    <p:extLst>
      <p:ext uri="{BB962C8B-B14F-4D97-AF65-F5344CB8AC3E}">
        <p14:creationId xmlns:p14="http://schemas.microsoft.com/office/powerpoint/2010/main" val="29988649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230</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1168165"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3" y="2103273"/>
            <a:ext cx="8204243" cy="2288891"/>
          </a:xfrm>
          <a:prstGeom prst="rect">
            <a:avLst/>
          </a:prstGeom>
        </p:spPr>
        <p:txBody>
          <a:bodyPr vert="horz" wrap="square" lIns="0" tIns="29967" rIns="0" bIns="0" rtlCol="0">
            <a:spAutoFit/>
          </a:bodyPr>
          <a:lstStyle/>
          <a:p>
            <a:pPr marL="193646" marR="4611" indent="-182695">
              <a:lnSpc>
                <a:spcPct val="94900"/>
              </a:lnSpc>
              <a:spcBef>
                <a:spcPts val="235"/>
              </a:spcBef>
              <a:buChar char="•"/>
              <a:tabLst>
                <a:tab pos="194222" algn="l"/>
              </a:tabLst>
            </a:pPr>
            <a:r>
              <a:rPr sz="2224" spc="-549" dirty="0">
                <a:latin typeface="Arial"/>
                <a:cs typeface="Arial"/>
              </a:rPr>
              <a:t>JSON </a:t>
            </a:r>
            <a:r>
              <a:rPr sz="2224" spc="-286" dirty="0">
                <a:latin typeface="Arial"/>
                <a:cs typeface="Arial"/>
              </a:rPr>
              <a:t>fonctionne </a:t>
            </a:r>
            <a:r>
              <a:rPr sz="2224" spc="-300" dirty="0">
                <a:latin typeface="Arial"/>
                <a:cs typeface="Arial"/>
              </a:rPr>
              <a:t>bien </a:t>
            </a:r>
            <a:r>
              <a:rPr sz="2224" spc="-399" dirty="0">
                <a:latin typeface="Arial"/>
                <a:cs typeface="Arial"/>
              </a:rPr>
              <a:t>avec </a:t>
            </a:r>
            <a:r>
              <a:rPr sz="2224" spc="-345" dirty="0">
                <a:latin typeface="Arial"/>
                <a:cs typeface="Arial"/>
              </a:rPr>
              <a:t>XmlHttpRequest, </a:t>
            </a:r>
            <a:r>
              <a:rPr sz="2224" spc="-371" dirty="0">
                <a:latin typeface="Arial"/>
                <a:cs typeface="Arial"/>
              </a:rPr>
              <a:t>mais </a:t>
            </a:r>
            <a:r>
              <a:rPr sz="2224" dirty="0">
                <a:latin typeface="Arial"/>
                <a:cs typeface="Arial"/>
              </a:rPr>
              <a:t>pour </a:t>
            </a:r>
            <a:r>
              <a:rPr sz="2224" spc="5" dirty="0">
                <a:latin typeface="Arial"/>
                <a:cs typeface="Arial"/>
              </a:rPr>
              <a:t>des raisons de sécurité,  les </a:t>
            </a:r>
            <a:r>
              <a:rPr sz="2224" dirty="0">
                <a:latin typeface="Arial"/>
                <a:cs typeface="Arial"/>
              </a:rPr>
              <a:t>navigateurs interdisent </a:t>
            </a:r>
            <a:r>
              <a:rPr sz="2224" spc="5" dirty="0">
                <a:latin typeface="Arial"/>
                <a:cs typeface="Arial"/>
              </a:rPr>
              <a:t>de </a:t>
            </a:r>
            <a:r>
              <a:rPr sz="2224" dirty="0">
                <a:latin typeface="Arial"/>
                <a:cs typeface="Arial"/>
              </a:rPr>
              <a:t>faire </a:t>
            </a:r>
            <a:r>
              <a:rPr sz="2224" spc="5" dirty="0">
                <a:latin typeface="Arial"/>
                <a:cs typeface="Arial"/>
              </a:rPr>
              <a:t>du </a:t>
            </a:r>
            <a:r>
              <a:rPr sz="2224" spc="5" dirty="0">
                <a:solidFill>
                  <a:srgbClr val="FF0000"/>
                </a:solidFill>
                <a:latin typeface="Arial"/>
                <a:cs typeface="Arial"/>
              </a:rPr>
              <a:t>« cross-domain » </a:t>
            </a:r>
            <a:r>
              <a:rPr sz="2224" spc="5" dirty="0">
                <a:latin typeface="Arial"/>
                <a:cs typeface="Arial"/>
              </a:rPr>
              <a:t>avec  </a:t>
            </a:r>
            <a:r>
              <a:rPr sz="2224" dirty="0">
                <a:latin typeface="Arial"/>
                <a:cs typeface="Arial"/>
              </a:rPr>
              <a:t>XMLHttpRequest.</a:t>
            </a:r>
            <a:endParaRPr sz="2224">
              <a:latin typeface="Arial"/>
              <a:cs typeface="Arial"/>
            </a:endParaRPr>
          </a:p>
          <a:p>
            <a:pPr marL="557884" lvl="1" indent="-182695">
              <a:lnSpc>
                <a:spcPts val="2124"/>
              </a:lnSpc>
              <a:buChar char="•"/>
              <a:tabLst>
                <a:tab pos="557884" algn="l"/>
              </a:tabLst>
            </a:pPr>
            <a:r>
              <a:rPr sz="1906" spc="-123" dirty="0">
                <a:latin typeface="Arial"/>
                <a:cs typeface="Arial"/>
              </a:rPr>
              <a:t>Il </a:t>
            </a:r>
            <a:r>
              <a:rPr sz="1906" spc="-263" dirty="0">
                <a:latin typeface="Arial"/>
                <a:cs typeface="Arial"/>
              </a:rPr>
              <a:t>n’est </a:t>
            </a:r>
            <a:r>
              <a:rPr sz="1906" spc="-359" dirty="0">
                <a:latin typeface="Arial"/>
                <a:cs typeface="Arial"/>
              </a:rPr>
              <a:t>pas </a:t>
            </a:r>
            <a:r>
              <a:rPr sz="1906" spc="-277" dirty="0">
                <a:latin typeface="Arial"/>
                <a:cs typeface="Arial"/>
              </a:rPr>
              <a:t>possible </a:t>
            </a:r>
            <a:r>
              <a:rPr sz="1906" spc="-200" dirty="0">
                <a:latin typeface="Arial"/>
                <a:cs typeface="Arial"/>
              </a:rPr>
              <a:t>d’utiliser </a:t>
            </a:r>
            <a:r>
              <a:rPr sz="1906" spc="-472" dirty="0">
                <a:latin typeface="Arial"/>
                <a:cs typeface="Arial"/>
              </a:rPr>
              <a:t>JSON </a:t>
            </a:r>
            <a:r>
              <a:rPr sz="1906" spc="-259" dirty="0">
                <a:latin typeface="Arial"/>
                <a:cs typeface="Arial"/>
              </a:rPr>
              <a:t>pour </a:t>
            </a:r>
            <a:r>
              <a:rPr sz="1906" spc="-363" dirty="0">
                <a:latin typeface="Arial"/>
                <a:cs typeface="Arial"/>
              </a:rPr>
              <a:t>des </a:t>
            </a:r>
            <a:r>
              <a:rPr sz="1906" spc="-359" dirty="0">
                <a:latin typeface="Arial"/>
                <a:cs typeface="Arial"/>
              </a:rPr>
              <a:t>demandes </a:t>
            </a:r>
            <a:r>
              <a:rPr sz="1906" spc="-381" dirty="0">
                <a:latin typeface="Arial"/>
                <a:cs typeface="Arial"/>
              </a:rPr>
              <a:t>à </a:t>
            </a:r>
            <a:r>
              <a:rPr sz="1906" spc="-268" dirty="0">
                <a:latin typeface="Arial"/>
                <a:cs typeface="Arial"/>
              </a:rPr>
              <a:t>d’autres</a:t>
            </a:r>
            <a:r>
              <a:rPr sz="1906" spc="-381" dirty="0">
                <a:latin typeface="Arial"/>
                <a:cs typeface="Arial"/>
              </a:rPr>
              <a:t> </a:t>
            </a:r>
            <a:r>
              <a:rPr sz="1906" spc="-263" dirty="0">
                <a:latin typeface="Arial"/>
                <a:cs typeface="Arial"/>
              </a:rPr>
              <a:t>sites.</a:t>
            </a:r>
            <a:endParaRPr sz="1906">
              <a:latin typeface="Arial"/>
              <a:cs typeface="Arial"/>
            </a:endParaRPr>
          </a:p>
          <a:p>
            <a:pPr marL="193646" marR="106620" indent="-182695">
              <a:lnSpc>
                <a:spcPct val="90000"/>
              </a:lnSpc>
              <a:spcBef>
                <a:spcPts val="731"/>
              </a:spcBef>
              <a:buChar char="•"/>
              <a:tabLst>
                <a:tab pos="194222" algn="l"/>
              </a:tabLst>
            </a:pPr>
            <a:r>
              <a:rPr sz="2224" spc="-558" dirty="0">
                <a:solidFill>
                  <a:srgbClr val="5B9AD5"/>
                </a:solidFill>
                <a:latin typeface="Arial"/>
                <a:cs typeface="Arial"/>
              </a:rPr>
              <a:t>JSONP </a:t>
            </a:r>
            <a:r>
              <a:rPr sz="2224" spc="-481" dirty="0">
                <a:latin typeface="Arial"/>
                <a:cs typeface="Arial"/>
              </a:rPr>
              <a:t>(JSON </a:t>
            </a:r>
            <a:r>
              <a:rPr sz="2224" spc="-222" dirty="0">
                <a:latin typeface="Arial"/>
                <a:cs typeface="Arial"/>
              </a:rPr>
              <a:t>with </a:t>
            </a:r>
            <a:r>
              <a:rPr sz="2224" spc="-349" dirty="0">
                <a:solidFill>
                  <a:srgbClr val="5B9AD5"/>
                </a:solidFill>
                <a:latin typeface="Arial"/>
                <a:cs typeface="Arial"/>
              </a:rPr>
              <a:t>Padding</a:t>
            </a:r>
            <a:r>
              <a:rPr sz="2224" spc="-349" dirty="0">
                <a:latin typeface="Arial"/>
                <a:cs typeface="Arial"/>
              </a:rPr>
              <a:t>) </a:t>
            </a:r>
            <a:r>
              <a:rPr sz="2224" spc="-336" dirty="0">
                <a:latin typeface="Arial"/>
                <a:cs typeface="Arial"/>
              </a:rPr>
              <a:t>est </a:t>
            </a:r>
            <a:r>
              <a:rPr sz="2224" spc="-368" dirty="0">
                <a:latin typeface="Arial"/>
                <a:cs typeface="Arial"/>
              </a:rPr>
              <a:t>une </a:t>
            </a:r>
            <a:r>
              <a:rPr sz="2224" spc="-313" dirty="0">
                <a:latin typeface="Arial"/>
                <a:cs typeface="Arial"/>
              </a:rPr>
              <a:t>technique </a:t>
            </a:r>
            <a:r>
              <a:rPr sz="2224" spc="-254" dirty="0">
                <a:latin typeface="Arial"/>
                <a:cs typeface="Arial"/>
              </a:rPr>
              <a:t>utilisée </a:t>
            </a:r>
            <a:r>
              <a:rPr sz="2224" spc="-300" dirty="0">
                <a:latin typeface="Arial"/>
                <a:cs typeface="Arial"/>
              </a:rPr>
              <a:t>pour </a:t>
            </a:r>
            <a:r>
              <a:rPr sz="2224" spc="-318" dirty="0">
                <a:latin typeface="Arial"/>
                <a:cs typeface="Arial"/>
              </a:rPr>
              <a:t>surmonter </a:t>
            </a:r>
            <a:r>
              <a:rPr sz="2224" spc="-327" dirty="0">
                <a:latin typeface="Arial"/>
                <a:cs typeface="Arial"/>
              </a:rPr>
              <a:t>les </a:t>
            </a:r>
            <a:r>
              <a:rPr sz="2224" spc="-268" dirty="0">
                <a:latin typeface="Arial"/>
                <a:cs typeface="Arial"/>
              </a:rPr>
              <a:t>restrictions </a:t>
            </a:r>
            <a:r>
              <a:rPr sz="2224" spc="-227" dirty="0">
                <a:latin typeface="Arial"/>
                <a:cs typeface="Arial"/>
              </a:rPr>
              <a:t>inter-  </a:t>
            </a:r>
            <a:r>
              <a:rPr sz="2224" spc="-368" dirty="0">
                <a:latin typeface="Arial"/>
                <a:cs typeface="Arial"/>
              </a:rPr>
              <a:t>domaines </a:t>
            </a:r>
            <a:r>
              <a:rPr sz="2224" spc="-386" dirty="0">
                <a:latin typeface="Arial"/>
                <a:cs typeface="Arial"/>
              </a:rPr>
              <a:t>imposées </a:t>
            </a:r>
            <a:r>
              <a:rPr sz="2224" spc="-327" dirty="0">
                <a:latin typeface="Arial"/>
                <a:cs typeface="Arial"/>
              </a:rPr>
              <a:t>par les navigateurs </a:t>
            </a:r>
            <a:r>
              <a:rPr sz="2224" spc="-300" dirty="0">
                <a:latin typeface="Arial"/>
                <a:cs typeface="Arial"/>
              </a:rPr>
              <a:t>pour </a:t>
            </a:r>
            <a:r>
              <a:rPr sz="2224" spc="-309" dirty="0">
                <a:latin typeface="Arial"/>
                <a:cs typeface="Arial"/>
              </a:rPr>
              <a:t>permettre </a:t>
            </a:r>
            <a:r>
              <a:rPr sz="2224" spc="-359" dirty="0">
                <a:latin typeface="Arial"/>
                <a:cs typeface="Arial"/>
              </a:rPr>
              <a:t>aux </a:t>
            </a:r>
            <a:r>
              <a:rPr sz="2224" spc="-386" dirty="0">
                <a:latin typeface="Arial"/>
                <a:cs typeface="Arial"/>
              </a:rPr>
              <a:t>données </a:t>
            </a:r>
            <a:r>
              <a:rPr sz="2224" spc="-277" dirty="0">
                <a:latin typeface="Arial"/>
                <a:cs typeface="Arial"/>
              </a:rPr>
              <a:t>d'être </a:t>
            </a:r>
            <a:r>
              <a:rPr sz="2224" spc="-368" dirty="0">
                <a:latin typeface="Arial"/>
                <a:cs typeface="Arial"/>
              </a:rPr>
              <a:t>récupérées </a:t>
            </a:r>
            <a:r>
              <a:rPr sz="2224" spc="-439" dirty="0">
                <a:latin typeface="Arial"/>
                <a:cs typeface="Arial"/>
              </a:rPr>
              <a:t>à  </a:t>
            </a:r>
            <a:r>
              <a:rPr sz="2224" spc="-227" dirty="0">
                <a:latin typeface="Arial"/>
                <a:cs typeface="Arial"/>
              </a:rPr>
              <a:t>partir </a:t>
            </a:r>
            <a:r>
              <a:rPr sz="2224" spc="-417" dirty="0">
                <a:latin typeface="Arial"/>
                <a:cs typeface="Arial"/>
              </a:rPr>
              <a:t>des </a:t>
            </a:r>
            <a:r>
              <a:rPr sz="2224" spc="-349" dirty="0">
                <a:latin typeface="Arial"/>
                <a:cs typeface="Arial"/>
              </a:rPr>
              <a:t>serveurs </a:t>
            </a:r>
            <a:r>
              <a:rPr sz="2224" spc="-331" dirty="0">
                <a:latin typeface="Arial"/>
                <a:cs typeface="Arial"/>
              </a:rPr>
              <a:t>autres </a:t>
            </a:r>
            <a:r>
              <a:rPr sz="2224" spc="-371" dirty="0">
                <a:latin typeface="Arial"/>
                <a:cs typeface="Arial"/>
              </a:rPr>
              <a:t>que </a:t>
            </a:r>
            <a:r>
              <a:rPr sz="2224" spc="-268" dirty="0">
                <a:latin typeface="Arial"/>
                <a:cs typeface="Arial"/>
              </a:rPr>
              <a:t>celui </a:t>
            </a:r>
            <a:r>
              <a:rPr sz="2224" spc="-300" dirty="0">
                <a:latin typeface="Arial"/>
                <a:cs typeface="Arial"/>
              </a:rPr>
              <a:t>d’où </a:t>
            </a:r>
            <a:r>
              <a:rPr sz="2224" spc="-259" dirty="0">
                <a:latin typeface="Arial"/>
                <a:cs typeface="Arial"/>
              </a:rPr>
              <a:t>la </a:t>
            </a:r>
            <a:r>
              <a:rPr sz="2224" spc="-417" dirty="0">
                <a:latin typeface="Arial"/>
                <a:cs typeface="Arial"/>
              </a:rPr>
              <a:t>page </a:t>
            </a:r>
            <a:r>
              <a:rPr sz="2224" spc="-439" dirty="0">
                <a:latin typeface="Arial"/>
                <a:cs typeface="Arial"/>
              </a:rPr>
              <a:t>a </a:t>
            </a:r>
            <a:r>
              <a:rPr sz="2224" spc="-336" dirty="0">
                <a:latin typeface="Arial"/>
                <a:cs typeface="Arial"/>
              </a:rPr>
              <a:t>été</a:t>
            </a:r>
            <a:r>
              <a:rPr sz="2224" spc="-318" dirty="0">
                <a:latin typeface="Arial"/>
                <a:cs typeface="Arial"/>
              </a:rPr>
              <a:t> </a:t>
            </a:r>
            <a:r>
              <a:rPr sz="2224" spc="-309" dirty="0">
                <a:latin typeface="Arial"/>
                <a:cs typeface="Arial"/>
              </a:rPr>
              <a:t>servie.</a:t>
            </a:r>
            <a:endParaRPr sz="2224">
              <a:latin typeface="Arial"/>
              <a:cs typeface="A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231</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297665"/>
            <a:ext cx="3264754" cy="443690"/>
          </a:xfrm>
          <a:prstGeom prst="rect">
            <a:avLst/>
          </a:prstGeom>
        </p:spPr>
        <p:txBody>
          <a:bodyPr vert="horz" wrap="square" lIns="0" tIns="12679" rIns="0" bIns="0" rtlCol="0" anchor="b" anchorCtr="0">
            <a:spAutoFit/>
          </a:bodyPr>
          <a:lstStyle/>
          <a:p>
            <a:pPr marL="11527">
              <a:spcBef>
                <a:spcPts val="100"/>
              </a:spcBef>
            </a:pPr>
            <a:r>
              <a:rPr spc="-159" dirty="0"/>
              <a:t>Principe </a:t>
            </a:r>
            <a:r>
              <a:rPr spc="-172" dirty="0"/>
              <a:t>de</a:t>
            </a:r>
            <a:r>
              <a:rPr spc="-268" dirty="0"/>
              <a:t> </a:t>
            </a:r>
            <a:r>
              <a:rPr spc="-531" dirty="0"/>
              <a:t>JSONP</a:t>
            </a:r>
          </a:p>
        </p:txBody>
      </p:sp>
      <p:sp>
        <p:nvSpPr>
          <p:cNvPr id="4" name="object 4"/>
          <p:cNvSpPr txBox="1"/>
          <p:nvPr/>
        </p:nvSpPr>
        <p:spPr>
          <a:xfrm>
            <a:off x="1973254" y="2125402"/>
            <a:ext cx="8163325" cy="2718606"/>
          </a:xfrm>
          <a:prstGeom prst="rect">
            <a:avLst/>
          </a:prstGeom>
        </p:spPr>
        <p:txBody>
          <a:bodyPr vert="horz" wrap="square" lIns="0" tIns="50714" rIns="0" bIns="0" rtlCol="0">
            <a:spAutoFit/>
          </a:bodyPr>
          <a:lstStyle/>
          <a:p>
            <a:pPr marL="193646" marR="676607" indent="-182695">
              <a:lnSpc>
                <a:spcPts val="2405"/>
              </a:lnSpc>
              <a:spcBef>
                <a:spcPts val="398"/>
              </a:spcBef>
              <a:buChar char="•"/>
              <a:tabLst>
                <a:tab pos="194222" algn="l"/>
              </a:tabLst>
            </a:pPr>
            <a:r>
              <a:rPr sz="2224" spc="-132" dirty="0">
                <a:latin typeface="Arial"/>
                <a:cs typeface="Arial"/>
              </a:rPr>
              <a:t>Au </a:t>
            </a:r>
            <a:r>
              <a:rPr sz="2224" spc="-41" dirty="0">
                <a:latin typeface="Arial"/>
                <a:cs typeface="Arial"/>
              </a:rPr>
              <a:t>lieu </a:t>
            </a:r>
            <a:r>
              <a:rPr sz="2224" spc="-36" dirty="0">
                <a:latin typeface="Arial"/>
                <a:cs typeface="Arial"/>
              </a:rPr>
              <a:t>d'aller </a:t>
            </a:r>
            <a:r>
              <a:rPr sz="2224" spc="-100" dirty="0">
                <a:latin typeface="Arial"/>
                <a:cs typeface="Arial"/>
              </a:rPr>
              <a:t>charger </a:t>
            </a:r>
            <a:r>
              <a:rPr sz="2224" spc="-68" dirty="0">
                <a:latin typeface="Arial"/>
                <a:cs typeface="Arial"/>
              </a:rPr>
              <a:t>un </a:t>
            </a:r>
            <a:r>
              <a:rPr sz="2224" spc="-36" dirty="0">
                <a:latin typeface="Arial"/>
                <a:cs typeface="Arial"/>
              </a:rPr>
              <a:t>fichier </a:t>
            </a:r>
            <a:r>
              <a:rPr sz="2224" spc="-272" dirty="0">
                <a:latin typeface="Arial"/>
                <a:cs typeface="Arial"/>
              </a:rPr>
              <a:t>JSON, </a:t>
            </a:r>
            <a:r>
              <a:rPr sz="2224" spc="-68" dirty="0">
                <a:latin typeface="Arial"/>
                <a:cs typeface="Arial"/>
              </a:rPr>
              <a:t>on </a:t>
            </a:r>
            <a:r>
              <a:rPr sz="2224" spc="-127" dirty="0">
                <a:latin typeface="Arial"/>
                <a:cs typeface="Arial"/>
              </a:rPr>
              <a:t>charge </a:t>
            </a:r>
            <a:r>
              <a:rPr sz="2224" spc="-68" dirty="0">
                <a:latin typeface="Arial"/>
                <a:cs typeface="Arial"/>
              </a:rPr>
              <a:t>un </a:t>
            </a:r>
            <a:r>
              <a:rPr sz="2224" spc="-54" dirty="0">
                <a:solidFill>
                  <a:srgbClr val="FF6400"/>
                </a:solidFill>
                <a:latin typeface="Arial"/>
                <a:cs typeface="Arial"/>
              </a:rPr>
              <a:t>script </a:t>
            </a:r>
            <a:r>
              <a:rPr sz="2224" spc="-23" dirty="0">
                <a:latin typeface="Arial"/>
                <a:cs typeface="Arial"/>
              </a:rPr>
              <a:t>:</a:t>
            </a:r>
            <a:r>
              <a:rPr sz="2224" spc="-422" dirty="0">
                <a:latin typeface="Arial"/>
                <a:cs typeface="Arial"/>
              </a:rPr>
              <a:t> </a:t>
            </a:r>
            <a:r>
              <a:rPr sz="2224" spc="-86" dirty="0">
                <a:latin typeface="Arial"/>
                <a:cs typeface="Arial"/>
              </a:rPr>
              <a:t>une </a:t>
            </a:r>
            <a:r>
              <a:rPr sz="2224" spc="-86" dirty="0">
                <a:solidFill>
                  <a:srgbClr val="FF6400"/>
                </a:solidFill>
                <a:latin typeface="Arial"/>
                <a:cs typeface="Arial"/>
              </a:rPr>
              <a:t> </a:t>
            </a:r>
            <a:r>
              <a:rPr sz="2224" spc="-36" dirty="0">
                <a:solidFill>
                  <a:srgbClr val="FF6400"/>
                </a:solidFill>
                <a:latin typeface="Arial"/>
                <a:cs typeface="Arial"/>
              </a:rPr>
              <a:t>fonction </a:t>
            </a:r>
            <a:r>
              <a:rPr sz="2224" spc="-145" dirty="0">
                <a:solidFill>
                  <a:srgbClr val="FF6400"/>
                </a:solidFill>
                <a:latin typeface="Arial"/>
                <a:cs typeface="Arial"/>
              </a:rPr>
              <a:t>JavaScript </a:t>
            </a:r>
            <a:r>
              <a:rPr sz="2224" spc="-95" dirty="0">
                <a:solidFill>
                  <a:srgbClr val="FF6400"/>
                </a:solidFill>
                <a:latin typeface="Arial"/>
                <a:cs typeface="Arial"/>
              </a:rPr>
              <a:t>de </a:t>
            </a:r>
            <a:r>
              <a:rPr sz="2224" spc="-103" dirty="0">
                <a:solidFill>
                  <a:srgbClr val="FF6400"/>
                </a:solidFill>
                <a:latin typeface="Arial"/>
                <a:cs typeface="Arial"/>
              </a:rPr>
              <a:t>callback </a:t>
            </a:r>
            <a:r>
              <a:rPr sz="2224" spc="-86" dirty="0">
                <a:latin typeface="Arial"/>
                <a:cs typeface="Arial"/>
              </a:rPr>
              <a:t>(nommée</a:t>
            </a:r>
            <a:r>
              <a:rPr sz="2224" spc="-318" dirty="0">
                <a:latin typeface="Arial"/>
                <a:cs typeface="Arial"/>
              </a:rPr>
              <a:t> </a:t>
            </a:r>
            <a:r>
              <a:rPr sz="2224" b="1" spc="-177" dirty="0">
                <a:latin typeface="Arial"/>
                <a:cs typeface="Arial"/>
              </a:rPr>
              <a:t>Padding</a:t>
            </a:r>
            <a:r>
              <a:rPr sz="2224" spc="-177" dirty="0">
                <a:latin typeface="Arial"/>
                <a:cs typeface="Arial"/>
              </a:rPr>
              <a:t>)</a:t>
            </a:r>
            <a:endParaRPr sz="2224">
              <a:latin typeface="Arial"/>
              <a:cs typeface="Arial"/>
            </a:endParaRPr>
          </a:p>
          <a:p>
            <a:pPr marL="193646" marR="4611" indent="-182695">
              <a:lnSpc>
                <a:spcPts val="2405"/>
              </a:lnSpc>
              <a:spcBef>
                <a:spcPts val="799"/>
              </a:spcBef>
              <a:buChar char="•"/>
              <a:tabLst>
                <a:tab pos="194222" algn="l"/>
              </a:tabLst>
            </a:pPr>
            <a:r>
              <a:rPr sz="2224" spc="-236" dirty="0">
                <a:latin typeface="Arial"/>
                <a:cs typeface="Arial"/>
              </a:rPr>
              <a:t>La </a:t>
            </a:r>
            <a:r>
              <a:rPr sz="2224" spc="-36" dirty="0">
                <a:latin typeface="Arial"/>
                <a:cs typeface="Arial"/>
              </a:rPr>
              <a:t>fonction </a:t>
            </a:r>
            <a:r>
              <a:rPr sz="2224" spc="-91" dirty="0">
                <a:latin typeface="Arial"/>
                <a:cs typeface="Arial"/>
              </a:rPr>
              <a:t>est </a:t>
            </a:r>
            <a:r>
              <a:rPr sz="2224" spc="-103" dirty="0">
                <a:latin typeface="Arial"/>
                <a:cs typeface="Arial"/>
              </a:rPr>
              <a:t>renvoyée </a:t>
            </a:r>
            <a:r>
              <a:rPr sz="2224" spc="-68" dirty="0">
                <a:latin typeface="Arial"/>
                <a:cs typeface="Arial"/>
              </a:rPr>
              <a:t>par </a:t>
            </a:r>
            <a:r>
              <a:rPr sz="2224" spc="-59" dirty="0">
                <a:latin typeface="Arial"/>
                <a:cs typeface="Arial"/>
              </a:rPr>
              <a:t>le </a:t>
            </a:r>
            <a:r>
              <a:rPr sz="2224" spc="-86" dirty="0">
                <a:latin typeface="Arial"/>
                <a:cs typeface="Arial"/>
              </a:rPr>
              <a:t>serveur </a:t>
            </a:r>
            <a:r>
              <a:rPr sz="2224" spc="-118" dirty="0">
                <a:latin typeface="Arial"/>
                <a:cs typeface="Arial"/>
              </a:rPr>
              <a:t>au </a:t>
            </a:r>
            <a:r>
              <a:rPr sz="2224" spc="-41" dirty="0">
                <a:latin typeface="Arial"/>
                <a:cs typeface="Arial"/>
              </a:rPr>
              <a:t>client, </a:t>
            </a:r>
            <a:r>
              <a:rPr sz="2224" spc="-36" dirty="0">
                <a:latin typeface="Arial"/>
                <a:cs typeface="Arial"/>
              </a:rPr>
              <a:t>qui </a:t>
            </a:r>
            <a:r>
              <a:rPr sz="2224" spc="-77" dirty="0">
                <a:latin typeface="Arial"/>
                <a:cs typeface="Arial"/>
              </a:rPr>
              <a:t>l'exécute </a:t>
            </a:r>
            <a:r>
              <a:rPr sz="2224" spc="-118" dirty="0">
                <a:latin typeface="Arial"/>
                <a:cs typeface="Arial"/>
              </a:rPr>
              <a:t>au  </a:t>
            </a:r>
            <a:r>
              <a:rPr sz="2224" spc="-59" dirty="0">
                <a:latin typeface="Arial"/>
                <a:cs typeface="Arial"/>
              </a:rPr>
              <a:t>retour, </a:t>
            </a:r>
            <a:r>
              <a:rPr sz="2224" spc="-54" dirty="0">
                <a:latin typeface="Arial"/>
                <a:cs typeface="Arial"/>
              </a:rPr>
              <a:t>autorisant </a:t>
            </a:r>
            <a:r>
              <a:rPr sz="2224" spc="-150" dirty="0">
                <a:latin typeface="Arial"/>
                <a:cs typeface="Arial"/>
              </a:rPr>
              <a:t>ce </a:t>
            </a:r>
            <a:r>
              <a:rPr sz="2224" spc="-100" dirty="0">
                <a:latin typeface="Arial"/>
                <a:cs typeface="Arial"/>
              </a:rPr>
              <a:t>même </a:t>
            </a:r>
            <a:r>
              <a:rPr sz="2224" spc="-41" dirty="0">
                <a:latin typeface="Arial"/>
                <a:cs typeface="Arial"/>
              </a:rPr>
              <a:t>client </a:t>
            </a:r>
            <a:r>
              <a:rPr sz="2224" spc="-168" dirty="0">
                <a:latin typeface="Arial"/>
                <a:cs typeface="Arial"/>
              </a:rPr>
              <a:t>à </a:t>
            </a:r>
            <a:r>
              <a:rPr sz="2224" spc="-100" dirty="0">
                <a:latin typeface="Arial"/>
                <a:cs typeface="Arial"/>
              </a:rPr>
              <a:t>charger </a:t>
            </a:r>
            <a:r>
              <a:rPr sz="2224" spc="-145" dirty="0">
                <a:latin typeface="Arial"/>
                <a:cs typeface="Arial"/>
              </a:rPr>
              <a:t>des </a:t>
            </a:r>
            <a:r>
              <a:rPr sz="2224" spc="-109" dirty="0">
                <a:latin typeface="Arial"/>
                <a:cs typeface="Arial"/>
              </a:rPr>
              <a:t>données </a:t>
            </a:r>
            <a:r>
              <a:rPr sz="2224" spc="-322" dirty="0">
                <a:latin typeface="Arial"/>
                <a:cs typeface="Arial"/>
              </a:rPr>
              <a:t>JSON </a:t>
            </a:r>
            <a:r>
              <a:rPr sz="2224" spc="-91" dirty="0">
                <a:latin typeface="Arial"/>
                <a:cs typeface="Arial"/>
              </a:rPr>
              <a:t>depuis  </a:t>
            </a:r>
            <a:r>
              <a:rPr sz="2224" spc="-68" dirty="0">
                <a:latin typeface="Arial"/>
                <a:cs typeface="Arial"/>
              </a:rPr>
              <a:t>un </a:t>
            </a:r>
            <a:r>
              <a:rPr sz="2224" spc="-82" dirty="0">
                <a:latin typeface="Arial"/>
                <a:cs typeface="Arial"/>
              </a:rPr>
              <a:t>domaine </a:t>
            </a:r>
            <a:r>
              <a:rPr sz="2224" spc="-73" dirty="0">
                <a:latin typeface="Arial"/>
                <a:cs typeface="Arial"/>
              </a:rPr>
              <a:t>externe, </a:t>
            </a:r>
            <a:r>
              <a:rPr sz="2224" spc="-9" dirty="0">
                <a:latin typeface="Arial"/>
                <a:cs typeface="Arial"/>
              </a:rPr>
              <a:t>et </a:t>
            </a:r>
            <a:r>
              <a:rPr sz="2224" spc="-91" dirty="0">
                <a:latin typeface="Arial"/>
                <a:cs typeface="Arial"/>
              </a:rPr>
              <a:t>donc </a:t>
            </a:r>
            <a:r>
              <a:rPr sz="2224" spc="-168" dirty="0">
                <a:latin typeface="Arial"/>
                <a:cs typeface="Arial"/>
              </a:rPr>
              <a:t>à </a:t>
            </a:r>
            <a:r>
              <a:rPr sz="2224" dirty="0">
                <a:latin typeface="Arial"/>
                <a:cs typeface="Arial"/>
              </a:rPr>
              <a:t>notifier </a:t>
            </a:r>
            <a:r>
              <a:rPr sz="2224" spc="-5" dirty="0">
                <a:latin typeface="Arial"/>
                <a:cs typeface="Arial"/>
              </a:rPr>
              <a:t>l'objet </a:t>
            </a:r>
            <a:r>
              <a:rPr sz="2224" spc="-68" dirty="0">
                <a:latin typeface="Arial"/>
                <a:cs typeface="Arial"/>
              </a:rPr>
              <a:t>appelant </a:t>
            </a:r>
            <a:r>
              <a:rPr sz="2224" spc="-159" dirty="0">
                <a:latin typeface="Arial"/>
                <a:cs typeface="Arial"/>
              </a:rPr>
              <a:t>avec </a:t>
            </a:r>
            <a:r>
              <a:rPr sz="2224" spc="-45" dirty="0">
                <a:latin typeface="Arial"/>
                <a:cs typeface="Arial"/>
              </a:rPr>
              <a:t>cette  </a:t>
            </a:r>
            <a:r>
              <a:rPr sz="2224" spc="-36" dirty="0">
                <a:latin typeface="Arial"/>
                <a:cs typeface="Arial"/>
              </a:rPr>
              <a:t>fonction </a:t>
            </a:r>
            <a:r>
              <a:rPr sz="2224" spc="-95" dirty="0">
                <a:latin typeface="Arial"/>
                <a:cs typeface="Arial"/>
              </a:rPr>
              <a:t>de</a:t>
            </a:r>
            <a:r>
              <a:rPr sz="2224" spc="-236" dirty="0">
                <a:latin typeface="Arial"/>
                <a:cs typeface="Arial"/>
              </a:rPr>
              <a:t> </a:t>
            </a:r>
            <a:r>
              <a:rPr sz="2224" spc="-100" dirty="0">
                <a:latin typeface="Arial"/>
                <a:cs typeface="Arial"/>
              </a:rPr>
              <a:t>callback.</a:t>
            </a:r>
            <a:endParaRPr sz="2224">
              <a:latin typeface="Arial"/>
              <a:cs typeface="Arial"/>
            </a:endParaRPr>
          </a:p>
          <a:p>
            <a:pPr marL="193646" marR="465671" indent="-182695">
              <a:lnSpc>
                <a:spcPts val="2396"/>
              </a:lnSpc>
              <a:spcBef>
                <a:spcPts val="808"/>
              </a:spcBef>
              <a:buChar char="•"/>
              <a:tabLst>
                <a:tab pos="194222" algn="l"/>
              </a:tabLst>
            </a:pPr>
            <a:r>
              <a:rPr sz="2224" spc="-272" dirty="0">
                <a:latin typeface="Arial"/>
                <a:cs typeface="Arial"/>
              </a:rPr>
              <a:t>JSON/JSONP </a:t>
            </a:r>
            <a:r>
              <a:rPr sz="2224" spc="-91" dirty="0">
                <a:latin typeface="Arial"/>
                <a:cs typeface="Arial"/>
              </a:rPr>
              <a:t>est proposé </a:t>
            </a:r>
            <a:r>
              <a:rPr sz="2224" spc="-95" dirty="0">
                <a:latin typeface="Arial"/>
                <a:cs typeface="Arial"/>
              </a:rPr>
              <a:t>de </a:t>
            </a:r>
            <a:r>
              <a:rPr sz="2224" spc="-77" dirty="0">
                <a:latin typeface="Arial"/>
                <a:cs typeface="Arial"/>
              </a:rPr>
              <a:t>la </a:t>
            </a:r>
            <a:r>
              <a:rPr sz="2224" spc="-59" dirty="0">
                <a:latin typeface="Arial"/>
                <a:cs typeface="Arial"/>
              </a:rPr>
              <a:t>sorte </a:t>
            </a:r>
            <a:r>
              <a:rPr sz="2224" spc="-68" dirty="0">
                <a:latin typeface="Arial"/>
                <a:cs typeface="Arial"/>
              </a:rPr>
              <a:t>par </a:t>
            </a:r>
            <a:r>
              <a:rPr sz="2224" spc="-95" dirty="0">
                <a:latin typeface="Arial"/>
                <a:cs typeface="Arial"/>
              </a:rPr>
              <a:t>de </a:t>
            </a:r>
            <a:r>
              <a:rPr sz="2224" spc="-77" dirty="0">
                <a:latin typeface="Arial"/>
                <a:cs typeface="Arial"/>
              </a:rPr>
              <a:t>nombreux </a:t>
            </a:r>
            <a:r>
              <a:rPr sz="2224" spc="-118" dirty="0">
                <a:latin typeface="Arial"/>
                <a:cs typeface="Arial"/>
              </a:rPr>
              <a:t>services</a:t>
            </a:r>
            <a:r>
              <a:rPr sz="2224" spc="-345" dirty="0">
                <a:latin typeface="Arial"/>
                <a:cs typeface="Arial"/>
              </a:rPr>
              <a:t> </a:t>
            </a:r>
            <a:r>
              <a:rPr sz="2224" spc="-95" dirty="0">
                <a:latin typeface="Arial"/>
                <a:cs typeface="Arial"/>
              </a:rPr>
              <a:t>en  </a:t>
            </a:r>
            <a:r>
              <a:rPr sz="2224" spc="-68" dirty="0">
                <a:latin typeface="Arial"/>
                <a:cs typeface="Arial"/>
              </a:rPr>
              <a:t>ligne, </a:t>
            </a:r>
            <a:r>
              <a:rPr sz="2224" spc="-59" dirty="0">
                <a:latin typeface="Arial"/>
                <a:cs typeface="Arial"/>
              </a:rPr>
              <a:t>telles </a:t>
            </a:r>
            <a:r>
              <a:rPr sz="2224" spc="-86" dirty="0">
                <a:latin typeface="Arial"/>
                <a:cs typeface="Arial"/>
              </a:rPr>
              <a:t>que </a:t>
            </a:r>
            <a:r>
              <a:rPr sz="2224" spc="-100" dirty="0">
                <a:latin typeface="Arial"/>
                <a:cs typeface="Arial"/>
              </a:rPr>
              <a:t>l'</a:t>
            </a:r>
            <a:r>
              <a:rPr sz="2224" u="heavy" spc="-100" dirty="0">
                <a:uFill>
                  <a:solidFill>
                    <a:srgbClr val="000000"/>
                  </a:solidFill>
                </a:uFill>
                <a:latin typeface="Arial"/>
                <a:cs typeface="Arial"/>
              </a:rPr>
              <a:t>API</a:t>
            </a:r>
            <a:r>
              <a:rPr sz="2224" u="heavy" spc="-336" dirty="0">
                <a:uFill>
                  <a:solidFill>
                    <a:srgbClr val="000000"/>
                  </a:solidFill>
                </a:uFill>
                <a:latin typeface="Arial"/>
                <a:cs typeface="Arial"/>
              </a:rPr>
              <a:t> </a:t>
            </a:r>
            <a:r>
              <a:rPr sz="2224" u="heavy" spc="-123" dirty="0">
                <a:uFill>
                  <a:solidFill>
                    <a:srgbClr val="000000"/>
                  </a:solidFill>
                </a:uFill>
                <a:latin typeface="Arial"/>
                <a:cs typeface="Arial"/>
              </a:rPr>
              <a:t>Flickr.</a:t>
            </a:r>
            <a:endParaRPr sz="2224">
              <a:latin typeface="Arial"/>
              <a:cs typeface="Aria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232</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973254" y="1057001"/>
            <a:ext cx="1168165"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3" y="1384047"/>
            <a:ext cx="8113187" cy="3486018"/>
          </a:xfrm>
          <a:prstGeom prst="rect">
            <a:avLst/>
          </a:prstGeom>
        </p:spPr>
        <p:txBody>
          <a:bodyPr vert="horz" wrap="square" lIns="0" tIns="213232" rIns="0" bIns="0" rtlCol="0">
            <a:spAutoFit/>
          </a:bodyPr>
          <a:lstStyle/>
          <a:p>
            <a:pPr marL="11527">
              <a:spcBef>
                <a:spcPts val="1679"/>
              </a:spcBef>
            </a:pPr>
            <a:r>
              <a:rPr sz="2224" spc="-154" dirty="0">
                <a:solidFill>
                  <a:srgbClr val="FF6400"/>
                </a:solidFill>
                <a:latin typeface="Arial"/>
                <a:cs typeface="Arial"/>
              </a:rPr>
              <a:t>Exemple</a:t>
            </a:r>
            <a:endParaRPr sz="2224">
              <a:latin typeface="Arial"/>
              <a:cs typeface="Arial"/>
            </a:endParaRPr>
          </a:p>
          <a:p>
            <a:pPr marL="193646" marR="4611" indent="-182695">
              <a:lnSpc>
                <a:spcPts val="2405"/>
              </a:lnSpc>
              <a:spcBef>
                <a:spcPts val="1888"/>
              </a:spcBef>
              <a:buChar char="•"/>
              <a:tabLst>
                <a:tab pos="194222" algn="l"/>
              </a:tabLst>
            </a:pPr>
            <a:r>
              <a:rPr sz="2224" spc="-236" dirty="0">
                <a:latin typeface="Arial"/>
                <a:cs typeface="Arial"/>
              </a:rPr>
              <a:t>La </a:t>
            </a:r>
            <a:r>
              <a:rPr sz="2224" spc="-64" dirty="0">
                <a:latin typeface="Arial"/>
                <a:cs typeface="Arial"/>
              </a:rPr>
              <a:t>première </a:t>
            </a:r>
            <a:r>
              <a:rPr sz="2224" spc="-82" dirty="0">
                <a:latin typeface="Arial"/>
                <a:cs typeface="Arial"/>
              </a:rPr>
              <a:t>étape </a:t>
            </a:r>
            <a:r>
              <a:rPr sz="2224" spc="-91" dirty="0">
                <a:latin typeface="Arial"/>
                <a:cs typeface="Arial"/>
              </a:rPr>
              <a:t>est </a:t>
            </a:r>
            <a:r>
              <a:rPr sz="2224" spc="-86" dirty="0">
                <a:latin typeface="Arial"/>
                <a:cs typeface="Arial"/>
              </a:rPr>
              <a:t>d'encapsuler </a:t>
            </a:r>
            <a:r>
              <a:rPr sz="2224" spc="-118" dirty="0">
                <a:latin typeface="Arial"/>
                <a:cs typeface="Arial"/>
              </a:rPr>
              <a:t>les </a:t>
            </a:r>
            <a:r>
              <a:rPr sz="2224" spc="-109" dirty="0">
                <a:latin typeface="Arial"/>
                <a:cs typeface="Arial"/>
              </a:rPr>
              <a:t>données </a:t>
            </a:r>
            <a:r>
              <a:rPr sz="2224" spc="-59" dirty="0">
                <a:latin typeface="Arial"/>
                <a:cs typeface="Arial"/>
              </a:rPr>
              <a:t>- </a:t>
            </a:r>
            <a:r>
              <a:rPr sz="2224" spc="-45" dirty="0">
                <a:latin typeface="Arial"/>
                <a:cs typeface="Arial"/>
              </a:rPr>
              <a:t>ici </a:t>
            </a:r>
            <a:r>
              <a:rPr sz="2224" spc="-145" dirty="0">
                <a:latin typeface="Arial"/>
                <a:cs typeface="Arial"/>
              </a:rPr>
              <a:t>des </a:t>
            </a:r>
            <a:r>
              <a:rPr sz="2224" spc="-73" dirty="0">
                <a:latin typeface="Arial"/>
                <a:cs typeface="Arial"/>
              </a:rPr>
              <a:t>statistiques</a:t>
            </a:r>
            <a:r>
              <a:rPr sz="2224" spc="-349" dirty="0">
                <a:latin typeface="Arial"/>
                <a:cs typeface="Arial"/>
              </a:rPr>
              <a:t> </a:t>
            </a:r>
            <a:r>
              <a:rPr sz="2224" spc="-59" dirty="0">
                <a:latin typeface="Arial"/>
                <a:cs typeface="Arial"/>
              </a:rPr>
              <a:t>-  </a:t>
            </a:r>
            <a:r>
              <a:rPr sz="2224" spc="-136" dirty="0">
                <a:latin typeface="Arial"/>
                <a:cs typeface="Arial"/>
              </a:rPr>
              <a:t>dans </a:t>
            </a:r>
            <a:r>
              <a:rPr sz="2224" spc="-86" dirty="0">
                <a:latin typeface="Arial"/>
                <a:cs typeface="Arial"/>
              </a:rPr>
              <a:t>une </a:t>
            </a:r>
            <a:r>
              <a:rPr sz="2224" spc="-36" dirty="0">
                <a:latin typeface="Arial"/>
                <a:cs typeface="Arial"/>
              </a:rPr>
              <a:t>fonction </a:t>
            </a:r>
            <a:r>
              <a:rPr sz="2224" spc="-95" dirty="0">
                <a:latin typeface="Arial"/>
                <a:cs typeface="Arial"/>
              </a:rPr>
              <a:t>de </a:t>
            </a:r>
            <a:r>
              <a:rPr sz="2224" spc="-103" dirty="0">
                <a:latin typeface="Arial"/>
                <a:cs typeface="Arial"/>
              </a:rPr>
              <a:t>callback, </a:t>
            </a:r>
            <a:r>
              <a:rPr sz="2224" spc="-23" dirty="0">
                <a:latin typeface="Arial"/>
                <a:cs typeface="Arial"/>
              </a:rPr>
              <a:t>dont </a:t>
            </a:r>
            <a:r>
              <a:rPr sz="2224" spc="-68" dirty="0">
                <a:latin typeface="Arial"/>
                <a:cs typeface="Arial"/>
              </a:rPr>
              <a:t>on </a:t>
            </a:r>
            <a:r>
              <a:rPr sz="2224" spc="-54" dirty="0">
                <a:latin typeface="Arial"/>
                <a:cs typeface="Arial"/>
              </a:rPr>
              <a:t>choisit </a:t>
            </a:r>
            <a:r>
              <a:rPr sz="2224" spc="-59" dirty="0">
                <a:latin typeface="Arial"/>
                <a:cs typeface="Arial"/>
              </a:rPr>
              <a:t>le </a:t>
            </a:r>
            <a:r>
              <a:rPr sz="2224" spc="-68" dirty="0">
                <a:latin typeface="Arial"/>
                <a:cs typeface="Arial"/>
              </a:rPr>
              <a:t>nom, par </a:t>
            </a:r>
            <a:r>
              <a:rPr sz="2224" spc="-109" dirty="0">
                <a:latin typeface="Arial"/>
                <a:cs typeface="Arial"/>
              </a:rPr>
              <a:t>exemple </a:t>
            </a:r>
            <a:r>
              <a:rPr sz="2224" spc="-109" dirty="0">
                <a:solidFill>
                  <a:srgbClr val="0000FF"/>
                </a:solidFill>
                <a:latin typeface="Arial"/>
                <a:cs typeface="Arial"/>
              </a:rPr>
              <a:t> </a:t>
            </a:r>
            <a:r>
              <a:rPr sz="2224" spc="-91" dirty="0">
                <a:solidFill>
                  <a:srgbClr val="0000FF"/>
                </a:solidFill>
                <a:latin typeface="Arial"/>
                <a:cs typeface="Arial"/>
              </a:rPr>
              <a:t>jsoncallback()</a:t>
            </a:r>
            <a:r>
              <a:rPr sz="2224" spc="-91" dirty="0">
                <a:latin typeface="Arial"/>
                <a:cs typeface="Arial"/>
              </a:rPr>
              <a:t>.</a:t>
            </a:r>
            <a:endParaRPr sz="2224">
              <a:latin typeface="Arial"/>
              <a:cs typeface="Arial"/>
            </a:endParaRPr>
          </a:p>
          <a:p>
            <a:pPr marL="738849">
              <a:spcBef>
                <a:spcPts val="1316"/>
              </a:spcBef>
            </a:pPr>
            <a:r>
              <a:rPr sz="1407" b="1" spc="9" dirty="0">
                <a:solidFill>
                  <a:srgbClr val="FF6400"/>
                </a:solidFill>
                <a:latin typeface="Courier New"/>
                <a:cs typeface="Courier New"/>
              </a:rPr>
              <a:t>jsoncallback(</a:t>
            </a:r>
            <a:endParaRPr sz="1407">
              <a:latin typeface="Courier New"/>
              <a:cs typeface="Courier New"/>
            </a:endParaRPr>
          </a:p>
          <a:p>
            <a:pPr marL="1466173">
              <a:lnSpc>
                <a:spcPts val="1616"/>
              </a:lnSpc>
              <a:spcBef>
                <a:spcPts val="36"/>
              </a:spcBef>
            </a:pPr>
            <a:r>
              <a:rPr sz="1407" b="1" spc="9" dirty="0">
                <a:latin typeface="Courier New"/>
                <a:cs typeface="Courier New"/>
              </a:rPr>
              <a:t>{demandes:</a:t>
            </a:r>
            <a:r>
              <a:rPr sz="1407" b="1" spc="-5" dirty="0">
                <a:latin typeface="Courier New"/>
                <a:cs typeface="Courier New"/>
              </a:rPr>
              <a:t> </a:t>
            </a:r>
            <a:r>
              <a:rPr sz="1407" b="1" spc="9" dirty="0">
                <a:latin typeface="Courier New"/>
                <a:cs typeface="Courier New"/>
              </a:rPr>
              <a:t>6490,</a:t>
            </a:r>
            <a:endParaRPr sz="1407">
              <a:latin typeface="Courier New"/>
              <a:cs typeface="Courier New"/>
            </a:endParaRPr>
          </a:p>
          <a:p>
            <a:pPr marL="1466173" marR="5117199">
              <a:lnSpc>
                <a:spcPts val="1543"/>
              </a:lnSpc>
              <a:spcBef>
                <a:spcPts val="100"/>
              </a:spcBef>
            </a:pPr>
            <a:r>
              <a:rPr sz="1407" b="1" spc="9" dirty="0">
                <a:latin typeface="Courier New"/>
                <a:cs typeface="Courier New"/>
              </a:rPr>
              <a:t>offres:</a:t>
            </a:r>
            <a:r>
              <a:rPr sz="1407" b="1" spc="-64" dirty="0">
                <a:latin typeface="Courier New"/>
                <a:cs typeface="Courier New"/>
              </a:rPr>
              <a:t> </a:t>
            </a:r>
            <a:r>
              <a:rPr sz="1407" b="1" spc="9" dirty="0">
                <a:latin typeface="Courier New"/>
                <a:cs typeface="Courier New"/>
              </a:rPr>
              <a:t>16804,  </a:t>
            </a:r>
            <a:r>
              <a:rPr sz="1407" b="1" spc="14" dirty="0">
                <a:latin typeface="Courier New"/>
                <a:cs typeface="Courier New"/>
              </a:rPr>
              <a:t>me</a:t>
            </a:r>
            <a:r>
              <a:rPr sz="1407" b="1" spc="5" dirty="0">
                <a:latin typeface="Courier New"/>
                <a:cs typeface="Courier New"/>
              </a:rPr>
              <a:t>m</a:t>
            </a:r>
            <a:r>
              <a:rPr sz="1407" b="1" spc="14" dirty="0">
                <a:latin typeface="Courier New"/>
                <a:cs typeface="Courier New"/>
              </a:rPr>
              <a:t>b</a:t>
            </a:r>
            <a:r>
              <a:rPr sz="1407" b="1" spc="5" dirty="0">
                <a:latin typeface="Courier New"/>
                <a:cs typeface="Courier New"/>
              </a:rPr>
              <a:t>r</a:t>
            </a:r>
            <a:r>
              <a:rPr sz="1407" b="1" spc="14" dirty="0">
                <a:latin typeface="Courier New"/>
                <a:cs typeface="Courier New"/>
              </a:rPr>
              <a:t>e</a:t>
            </a:r>
            <a:r>
              <a:rPr sz="1407" b="1" spc="5" dirty="0">
                <a:latin typeface="Courier New"/>
                <a:cs typeface="Courier New"/>
              </a:rPr>
              <a:t>s</a:t>
            </a:r>
            <a:r>
              <a:rPr sz="1407" b="1" spc="14" dirty="0">
                <a:latin typeface="Courier New"/>
                <a:cs typeface="Courier New"/>
              </a:rPr>
              <a:t>:</a:t>
            </a:r>
            <a:r>
              <a:rPr sz="1407" b="1" spc="5" dirty="0">
                <a:latin typeface="Courier New"/>
                <a:cs typeface="Courier New"/>
              </a:rPr>
              <a:t>3</a:t>
            </a:r>
            <a:r>
              <a:rPr sz="1407" b="1" spc="14" dirty="0">
                <a:latin typeface="Courier New"/>
                <a:cs typeface="Courier New"/>
              </a:rPr>
              <a:t>2</a:t>
            </a:r>
            <a:r>
              <a:rPr sz="1407" b="1" spc="5" dirty="0">
                <a:latin typeface="Courier New"/>
                <a:cs typeface="Courier New"/>
              </a:rPr>
              <a:t>9</a:t>
            </a:r>
            <a:r>
              <a:rPr sz="1407" b="1" spc="14" dirty="0">
                <a:latin typeface="Courier New"/>
                <a:cs typeface="Courier New"/>
              </a:rPr>
              <a:t>0</a:t>
            </a:r>
            <a:r>
              <a:rPr sz="1407" b="1" spc="5" dirty="0">
                <a:latin typeface="Courier New"/>
                <a:cs typeface="Courier New"/>
              </a:rPr>
              <a:t>8</a:t>
            </a:r>
            <a:r>
              <a:rPr sz="1407" b="1" spc="18" dirty="0">
                <a:latin typeface="Courier New"/>
                <a:cs typeface="Courier New"/>
              </a:rPr>
              <a:t>,  </a:t>
            </a:r>
            <a:r>
              <a:rPr sz="1407" b="1" spc="9" dirty="0">
                <a:latin typeface="Courier New"/>
                <a:cs typeface="Courier New"/>
              </a:rPr>
              <a:t>posts:364558,  docs:864}</a:t>
            </a:r>
            <a:endParaRPr sz="1407">
              <a:latin typeface="Courier New"/>
              <a:cs typeface="Courier New"/>
            </a:endParaRPr>
          </a:p>
          <a:p>
            <a:pPr marL="738849">
              <a:lnSpc>
                <a:spcPts val="1529"/>
              </a:lnSpc>
            </a:pPr>
            <a:r>
              <a:rPr sz="1407" b="1" spc="14" dirty="0">
                <a:solidFill>
                  <a:srgbClr val="FF6400"/>
                </a:solidFill>
                <a:latin typeface="Courier New"/>
                <a:cs typeface="Courier New"/>
              </a:rPr>
              <a:t>);</a:t>
            </a:r>
            <a:endParaRPr sz="1407">
              <a:latin typeface="Courier New"/>
              <a:cs typeface="Courier New"/>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32">
              <a:lnSpc>
                <a:spcPts val="1012"/>
              </a:lnSpc>
            </a:pPr>
            <a:fld id="{81D60167-4931-47E6-BA6A-407CBD079E47}" type="slidenum">
              <a:rPr lang="fr-FR" spc="-50" smtClean="0"/>
              <a:pPr marL="175895">
                <a:lnSpc>
                  <a:spcPts val="1115"/>
                </a:lnSpc>
              </a:pPr>
              <a:t>233</a:t>
            </a:fld>
            <a:endParaRPr spc="-45" dirty="0"/>
          </a:p>
        </p:txBody>
      </p:sp>
      <p:sp>
        <p:nvSpPr>
          <p:cNvPr id="6" name="object 6"/>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
        <p:nvSpPr>
          <p:cNvPr id="3" name="object 3"/>
          <p:cNvSpPr txBox="1">
            <a:spLocks noGrp="1"/>
          </p:cNvSpPr>
          <p:nvPr>
            <p:ph type="title"/>
          </p:nvPr>
        </p:nvSpPr>
        <p:spPr>
          <a:xfrm>
            <a:off x="1716561" y="543862"/>
            <a:ext cx="9967884" cy="443690"/>
          </a:xfrm>
          <a:prstGeom prst="rect">
            <a:avLst/>
          </a:prstGeom>
        </p:spPr>
        <p:txBody>
          <a:bodyPr vert="horz" wrap="square" lIns="0" tIns="12679" rIns="0" bIns="0" rtlCol="0" anchor="b" anchorCtr="0">
            <a:spAutoFit/>
          </a:bodyPr>
          <a:lstStyle/>
          <a:p>
            <a:pPr marL="11527">
              <a:spcBef>
                <a:spcPts val="100"/>
              </a:spcBef>
            </a:pPr>
            <a:r>
              <a:rPr spc="-653" dirty="0"/>
              <a:t>J</a:t>
            </a:r>
            <a:r>
              <a:rPr spc="-743" dirty="0"/>
              <a:t>S</a:t>
            </a:r>
            <a:r>
              <a:rPr spc="-427" dirty="0"/>
              <a:t>O</a:t>
            </a:r>
            <a:r>
              <a:rPr spc="-281" dirty="0"/>
              <a:t>N</a:t>
            </a:r>
            <a:r>
              <a:rPr spc="-554" dirty="0"/>
              <a:t>P</a:t>
            </a:r>
          </a:p>
        </p:txBody>
      </p:sp>
      <p:sp>
        <p:nvSpPr>
          <p:cNvPr id="4" name="object 4"/>
          <p:cNvSpPr txBox="1"/>
          <p:nvPr/>
        </p:nvSpPr>
        <p:spPr>
          <a:xfrm>
            <a:off x="1973254" y="1540340"/>
            <a:ext cx="8242855" cy="3963243"/>
          </a:xfrm>
          <a:prstGeom prst="rect">
            <a:avLst/>
          </a:prstGeom>
        </p:spPr>
        <p:txBody>
          <a:bodyPr vert="horz" wrap="square" lIns="0" tIns="12679" rIns="0" bIns="0" rtlCol="0">
            <a:spAutoFit/>
          </a:bodyPr>
          <a:lstStyle/>
          <a:p>
            <a:pPr marL="11527">
              <a:spcBef>
                <a:spcPts val="100"/>
              </a:spcBef>
            </a:pPr>
            <a:r>
              <a:rPr sz="2224" spc="-154" dirty="0">
                <a:solidFill>
                  <a:srgbClr val="FF6400"/>
                </a:solidFill>
                <a:latin typeface="Arial"/>
                <a:cs typeface="Arial"/>
              </a:rPr>
              <a:t>Exemple</a:t>
            </a:r>
            <a:endParaRPr sz="2224">
              <a:latin typeface="Arial"/>
              <a:cs typeface="Arial"/>
            </a:endParaRPr>
          </a:p>
          <a:p>
            <a:pPr>
              <a:spcBef>
                <a:spcPts val="36"/>
              </a:spcBef>
            </a:pPr>
            <a:endParaRPr sz="1906">
              <a:latin typeface="Arial"/>
              <a:cs typeface="Arial"/>
            </a:endParaRPr>
          </a:p>
          <a:p>
            <a:pPr marL="193646" marR="873134" indent="-182695">
              <a:lnSpc>
                <a:spcPts val="2142"/>
              </a:lnSpc>
              <a:buChar char="•"/>
              <a:tabLst>
                <a:tab pos="194222" algn="l"/>
              </a:tabLst>
            </a:pPr>
            <a:r>
              <a:rPr sz="2224" spc="-95" dirty="0">
                <a:latin typeface="Arial"/>
                <a:cs typeface="Arial"/>
              </a:rPr>
              <a:t>Cette </a:t>
            </a:r>
            <a:r>
              <a:rPr sz="2224" spc="-118" dirty="0">
                <a:latin typeface="Arial"/>
                <a:cs typeface="Arial"/>
              </a:rPr>
              <a:t>chaîne </a:t>
            </a:r>
            <a:r>
              <a:rPr sz="2224" spc="-95" dirty="0">
                <a:latin typeface="Arial"/>
                <a:cs typeface="Arial"/>
              </a:rPr>
              <a:t>de </a:t>
            </a:r>
            <a:r>
              <a:rPr sz="2224" spc="-41" dirty="0">
                <a:latin typeface="Arial"/>
                <a:cs typeface="Arial"/>
              </a:rPr>
              <a:t>texte </a:t>
            </a:r>
            <a:r>
              <a:rPr sz="2224" spc="-141" dirty="0">
                <a:latin typeface="Arial"/>
                <a:cs typeface="Arial"/>
              </a:rPr>
              <a:t>sera </a:t>
            </a:r>
            <a:r>
              <a:rPr sz="2224" spc="-50" dirty="0">
                <a:latin typeface="Arial"/>
                <a:cs typeface="Arial"/>
              </a:rPr>
              <a:t>retournée </a:t>
            </a:r>
            <a:r>
              <a:rPr sz="2224" spc="-68" dirty="0">
                <a:latin typeface="Arial"/>
                <a:cs typeface="Arial"/>
              </a:rPr>
              <a:t>par </a:t>
            </a:r>
            <a:r>
              <a:rPr sz="2224" spc="-86" dirty="0">
                <a:latin typeface="Arial"/>
                <a:cs typeface="Arial"/>
              </a:rPr>
              <a:t>une </a:t>
            </a:r>
            <a:r>
              <a:rPr sz="2224" spc="-290" dirty="0">
                <a:latin typeface="Arial"/>
                <a:cs typeface="Arial"/>
              </a:rPr>
              <a:t>URL </a:t>
            </a:r>
            <a:r>
              <a:rPr sz="2224" spc="-95" dirty="0">
                <a:latin typeface="Arial"/>
                <a:cs typeface="Arial"/>
              </a:rPr>
              <a:t>en </a:t>
            </a:r>
            <a:r>
              <a:rPr sz="2224" spc="-281" dirty="0">
                <a:latin typeface="Arial"/>
                <a:cs typeface="Arial"/>
              </a:rPr>
              <a:t>HTTP, </a:t>
            </a:r>
            <a:r>
              <a:rPr sz="2224" spc="-68" dirty="0">
                <a:latin typeface="Arial"/>
                <a:cs typeface="Arial"/>
              </a:rPr>
              <a:t>par  </a:t>
            </a:r>
            <a:r>
              <a:rPr sz="2224" spc="-109" dirty="0">
                <a:latin typeface="Arial"/>
                <a:cs typeface="Arial"/>
              </a:rPr>
              <a:t>exemple</a:t>
            </a:r>
            <a:r>
              <a:rPr sz="2224" spc="-132" dirty="0">
                <a:latin typeface="Arial"/>
                <a:cs typeface="Arial"/>
              </a:rPr>
              <a:t> </a:t>
            </a:r>
            <a:r>
              <a:rPr sz="2224" spc="-23" dirty="0">
                <a:latin typeface="Arial"/>
                <a:cs typeface="Arial"/>
              </a:rPr>
              <a:t>:</a:t>
            </a:r>
            <a:endParaRPr sz="2224">
              <a:latin typeface="Arial"/>
              <a:cs typeface="Arial"/>
            </a:endParaRPr>
          </a:p>
          <a:p>
            <a:pPr marL="140047">
              <a:spcBef>
                <a:spcPts val="281"/>
              </a:spcBef>
            </a:pPr>
            <a:r>
              <a:rPr sz="2224" spc="-64" dirty="0">
                <a:solidFill>
                  <a:srgbClr val="0000FF"/>
                </a:solidFill>
                <a:latin typeface="Arial"/>
                <a:cs typeface="Arial"/>
                <a:hlinkClick r:id="rId2"/>
              </a:rPr>
              <a:t>http://www.mondomaine.com/statistiques.php?</a:t>
            </a:r>
            <a:r>
              <a:rPr sz="2224" spc="-64" dirty="0">
                <a:solidFill>
                  <a:srgbClr val="FF6400"/>
                </a:solidFill>
                <a:latin typeface="Arial"/>
                <a:cs typeface="Arial"/>
                <a:hlinkClick r:id="rId2"/>
              </a:rPr>
              <a:t>callback=?</a:t>
            </a:r>
            <a:endParaRPr sz="2224">
              <a:latin typeface="Arial"/>
              <a:cs typeface="Arial"/>
            </a:endParaRPr>
          </a:p>
          <a:p>
            <a:pPr marL="193646" marR="231683" indent="-182695">
              <a:lnSpc>
                <a:spcPct val="80000"/>
              </a:lnSpc>
              <a:spcBef>
                <a:spcPts val="808"/>
              </a:spcBef>
              <a:buChar char="•"/>
              <a:tabLst>
                <a:tab pos="194222" algn="l"/>
              </a:tabLst>
            </a:pPr>
            <a:r>
              <a:rPr sz="2224" spc="-172" dirty="0">
                <a:latin typeface="Arial"/>
                <a:cs typeface="Arial"/>
              </a:rPr>
              <a:t>Par </a:t>
            </a:r>
            <a:r>
              <a:rPr sz="2224" spc="-68" dirty="0">
                <a:latin typeface="Arial"/>
                <a:cs typeface="Arial"/>
              </a:rPr>
              <a:t>convention, on </a:t>
            </a:r>
            <a:r>
              <a:rPr sz="2224" spc="-185" dirty="0">
                <a:latin typeface="Arial"/>
                <a:cs typeface="Arial"/>
              </a:rPr>
              <a:t>se </a:t>
            </a:r>
            <a:r>
              <a:rPr sz="2224" spc="-54" dirty="0">
                <a:latin typeface="Arial"/>
                <a:cs typeface="Arial"/>
              </a:rPr>
              <a:t>sert </a:t>
            </a:r>
            <a:r>
              <a:rPr sz="2224" spc="-68" dirty="0">
                <a:latin typeface="Arial"/>
                <a:cs typeface="Arial"/>
              </a:rPr>
              <a:t>du </a:t>
            </a:r>
            <a:r>
              <a:rPr sz="2224" spc="-45" dirty="0">
                <a:latin typeface="Arial"/>
                <a:cs typeface="Arial"/>
              </a:rPr>
              <a:t>dernier </a:t>
            </a:r>
            <a:r>
              <a:rPr sz="2224" spc="-73" dirty="0">
                <a:latin typeface="Arial"/>
                <a:cs typeface="Arial"/>
              </a:rPr>
              <a:t>argument </a:t>
            </a:r>
            <a:r>
              <a:rPr sz="2224" spc="-95" dirty="0">
                <a:latin typeface="Arial"/>
                <a:cs typeface="Arial"/>
              </a:rPr>
              <a:t>de </a:t>
            </a:r>
            <a:r>
              <a:rPr sz="2224" spc="-159" dirty="0">
                <a:latin typeface="Arial"/>
                <a:cs typeface="Arial"/>
              </a:rPr>
              <a:t>l'URL </a:t>
            </a:r>
            <a:r>
              <a:rPr sz="2224" spc="-41" dirty="0">
                <a:latin typeface="Arial"/>
                <a:cs typeface="Arial"/>
              </a:rPr>
              <a:t>pour</a:t>
            </a:r>
            <a:r>
              <a:rPr sz="2224" spc="-381" dirty="0">
                <a:latin typeface="Arial"/>
                <a:cs typeface="Arial"/>
              </a:rPr>
              <a:t> </a:t>
            </a:r>
            <a:r>
              <a:rPr sz="2224" spc="-82" dirty="0">
                <a:latin typeface="Arial"/>
                <a:cs typeface="Arial"/>
              </a:rPr>
              <a:t>placer  </a:t>
            </a:r>
            <a:r>
              <a:rPr sz="2224" spc="-59" dirty="0">
                <a:latin typeface="Arial"/>
                <a:cs typeface="Arial"/>
              </a:rPr>
              <a:t>le </a:t>
            </a:r>
            <a:r>
              <a:rPr sz="2224" spc="-68" dirty="0">
                <a:latin typeface="Arial"/>
                <a:cs typeface="Arial"/>
              </a:rPr>
              <a:t>nom </a:t>
            </a:r>
            <a:r>
              <a:rPr sz="2224" spc="-95" dirty="0">
                <a:latin typeface="Arial"/>
                <a:cs typeface="Arial"/>
              </a:rPr>
              <a:t>de </a:t>
            </a:r>
            <a:r>
              <a:rPr sz="2224" spc="-77" dirty="0">
                <a:latin typeface="Arial"/>
                <a:cs typeface="Arial"/>
              </a:rPr>
              <a:t>la </a:t>
            </a:r>
            <a:r>
              <a:rPr sz="2224" spc="-36" dirty="0">
                <a:latin typeface="Arial"/>
                <a:cs typeface="Arial"/>
              </a:rPr>
              <a:t>fonction </a:t>
            </a:r>
            <a:r>
              <a:rPr sz="2224" spc="-95" dirty="0">
                <a:latin typeface="Arial"/>
                <a:cs typeface="Arial"/>
              </a:rPr>
              <a:t>de </a:t>
            </a:r>
            <a:r>
              <a:rPr sz="2224" spc="-23" dirty="0">
                <a:latin typeface="Arial"/>
                <a:cs typeface="Arial"/>
              </a:rPr>
              <a:t>retour</a:t>
            </a:r>
            <a:r>
              <a:rPr sz="2224" spc="-449" dirty="0">
                <a:latin typeface="Arial"/>
                <a:cs typeface="Arial"/>
              </a:rPr>
              <a:t> </a:t>
            </a:r>
            <a:r>
              <a:rPr sz="2224" spc="-91" dirty="0">
                <a:latin typeface="Arial"/>
                <a:cs typeface="Arial"/>
              </a:rPr>
              <a:t>(</a:t>
            </a:r>
            <a:r>
              <a:rPr sz="2224" spc="-91" dirty="0">
                <a:solidFill>
                  <a:srgbClr val="FF6400"/>
                </a:solidFill>
                <a:latin typeface="Arial"/>
                <a:cs typeface="Arial"/>
              </a:rPr>
              <a:t>jsoncallback</a:t>
            </a:r>
            <a:r>
              <a:rPr sz="2224" spc="-91" dirty="0">
                <a:latin typeface="Arial"/>
                <a:cs typeface="Arial"/>
              </a:rPr>
              <a:t>).</a:t>
            </a:r>
            <a:endParaRPr sz="2224">
              <a:latin typeface="Arial"/>
              <a:cs typeface="Arial"/>
            </a:endParaRPr>
          </a:p>
          <a:p>
            <a:pPr marL="193646" marR="4611" indent="-182695">
              <a:lnSpc>
                <a:spcPct val="80200"/>
              </a:lnSpc>
              <a:spcBef>
                <a:spcPts val="789"/>
              </a:spcBef>
              <a:buChar char="•"/>
              <a:tabLst>
                <a:tab pos="194222" algn="l"/>
              </a:tabLst>
            </a:pPr>
            <a:r>
              <a:rPr sz="2224" spc="-23" dirty="0">
                <a:latin typeface="Arial"/>
                <a:cs typeface="Arial"/>
              </a:rPr>
              <a:t>Il </a:t>
            </a:r>
            <a:r>
              <a:rPr sz="2224" spc="-9" dirty="0">
                <a:latin typeface="Arial"/>
                <a:cs typeface="Arial"/>
              </a:rPr>
              <a:t>suffit</a:t>
            </a:r>
            <a:r>
              <a:rPr sz="2224" spc="-454" dirty="0">
                <a:latin typeface="Arial"/>
                <a:cs typeface="Arial"/>
              </a:rPr>
              <a:t> </a:t>
            </a:r>
            <a:r>
              <a:rPr sz="2224" spc="-91" dirty="0">
                <a:latin typeface="Arial"/>
                <a:cs typeface="Arial"/>
              </a:rPr>
              <a:t>sur </a:t>
            </a:r>
            <a:r>
              <a:rPr sz="2224" spc="-77" dirty="0">
                <a:latin typeface="Arial"/>
                <a:cs typeface="Arial"/>
              </a:rPr>
              <a:t>la </a:t>
            </a:r>
            <a:r>
              <a:rPr sz="2224" spc="-145" dirty="0">
                <a:latin typeface="Arial"/>
                <a:cs typeface="Arial"/>
              </a:rPr>
              <a:t>page </a:t>
            </a:r>
            <a:r>
              <a:rPr sz="2224" spc="-82" dirty="0">
                <a:latin typeface="Arial"/>
                <a:cs typeface="Arial"/>
              </a:rPr>
              <a:t>destinée </a:t>
            </a:r>
            <a:r>
              <a:rPr sz="2224" spc="-168" dirty="0">
                <a:latin typeface="Arial"/>
                <a:cs typeface="Arial"/>
              </a:rPr>
              <a:t>à </a:t>
            </a:r>
            <a:r>
              <a:rPr sz="2224" spc="-73" dirty="0">
                <a:latin typeface="Arial"/>
                <a:cs typeface="Arial"/>
              </a:rPr>
              <a:t>recevoir </a:t>
            </a:r>
            <a:r>
              <a:rPr sz="2224" spc="-118" dirty="0">
                <a:latin typeface="Arial"/>
                <a:cs typeface="Arial"/>
              </a:rPr>
              <a:t>les </a:t>
            </a:r>
            <a:r>
              <a:rPr sz="2224" spc="-50" dirty="0">
                <a:latin typeface="Arial"/>
                <a:cs typeface="Arial"/>
              </a:rPr>
              <a:t>informations </a:t>
            </a:r>
            <a:r>
              <a:rPr sz="2224" spc="-41" dirty="0">
                <a:latin typeface="Arial"/>
                <a:cs typeface="Arial"/>
              </a:rPr>
              <a:t>d'implémenter  </a:t>
            </a:r>
            <a:r>
              <a:rPr sz="2224" spc="-59" dirty="0">
                <a:latin typeface="Arial"/>
                <a:cs typeface="Arial"/>
              </a:rPr>
              <a:t>le </a:t>
            </a:r>
            <a:r>
              <a:rPr sz="2224" spc="27" dirty="0">
                <a:latin typeface="Arial"/>
                <a:cs typeface="Arial"/>
              </a:rPr>
              <a:t>tout </a:t>
            </a:r>
            <a:r>
              <a:rPr sz="2224" spc="-9" dirty="0">
                <a:latin typeface="Arial"/>
                <a:cs typeface="Arial"/>
              </a:rPr>
              <a:t>et </a:t>
            </a:r>
            <a:r>
              <a:rPr sz="2224" spc="-95" dirty="0">
                <a:latin typeface="Arial"/>
                <a:cs typeface="Arial"/>
              </a:rPr>
              <a:t>de </a:t>
            </a:r>
            <a:r>
              <a:rPr sz="2224" spc="-5" dirty="0">
                <a:latin typeface="Arial"/>
                <a:cs typeface="Arial"/>
              </a:rPr>
              <a:t>traiter </a:t>
            </a:r>
            <a:r>
              <a:rPr sz="2224" spc="-118" dirty="0">
                <a:latin typeface="Arial"/>
                <a:cs typeface="Arial"/>
              </a:rPr>
              <a:t>les </a:t>
            </a:r>
            <a:r>
              <a:rPr sz="2224" spc="-109" dirty="0">
                <a:latin typeface="Arial"/>
                <a:cs typeface="Arial"/>
              </a:rPr>
              <a:t>données </a:t>
            </a:r>
            <a:r>
              <a:rPr sz="2224" spc="-113" dirty="0">
                <a:latin typeface="Arial"/>
                <a:cs typeface="Arial"/>
              </a:rPr>
              <a:t>reçues. </a:t>
            </a:r>
            <a:r>
              <a:rPr sz="2224" spc="-182" dirty="0">
                <a:latin typeface="Arial"/>
                <a:cs typeface="Arial"/>
              </a:rPr>
              <a:t>Dans </a:t>
            </a:r>
            <a:r>
              <a:rPr sz="2224" spc="-86" dirty="0">
                <a:latin typeface="Arial"/>
                <a:cs typeface="Arial"/>
              </a:rPr>
              <a:t>l‘exemple, </a:t>
            </a:r>
            <a:r>
              <a:rPr sz="2224" spc="-68" dirty="0">
                <a:latin typeface="Arial"/>
                <a:cs typeface="Arial"/>
              </a:rPr>
              <a:t>on </a:t>
            </a:r>
            <a:r>
              <a:rPr sz="2224" spc="-18" dirty="0">
                <a:latin typeface="Arial"/>
                <a:cs typeface="Arial"/>
              </a:rPr>
              <a:t>remplit  </a:t>
            </a:r>
            <a:r>
              <a:rPr sz="2224" spc="-145" dirty="0">
                <a:latin typeface="Arial"/>
                <a:cs typeface="Arial"/>
              </a:rPr>
              <a:t>des </a:t>
            </a:r>
            <a:r>
              <a:rPr sz="2224" spc="-82" dirty="0">
                <a:latin typeface="Arial"/>
                <a:cs typeface="Arial"/>
              </a:rPr>
              <a:t>éléments </a:t>
            </a:r>
            <a:r>
              <a:rPr sz="2224" spc="-136" dirty="0">
                <a:latin typeface="Arial"/>
                <a:cs typeface="Arial"/>
              </a:rPr>
              <a:t>span </a:t>
            </a:r>
            <a:r>
              <a:rPr sz="2224" spc="-95" dirty="0">
                <a:latin typeface="Arial"/>
                <a:cs typeface="Arial"/>
              </a:rPr>
              <a:t>en </a:t>
            </a:r>
            <a:r>
              <a:rPr sz="2224" spc="-185" dirty="0">
                <a:latin typeface="Arial"/>
                <a:cs typeface="Arial"/>
              </a:rPr>
              <a:t>se </a:t>
            </a:r>
            <a:r>
              <a:rPr sz="2224" spc="-103" dirty="0">
                <a:latin typeface="Arial"/>
                <a:cs typeface="Arial"/>
              </a:rPr>
              <a:t>basant </a:t>
            </a:r>
            <a:r>
              <a:rPr sz="2224" spc="-91" dirty="0">
                <a:latin typeface="Arial"/>
                <a:cs typeface="Arial"/>
              </a:rPr>
              <a:t>sur </a:t>
            </a:r>
            <a:r>
              <a:rPr sz="2224" spc="-86" dirty="0">
                <a:latin typeface="Arial"/>
                <a:cs typeface="Arial"/>
              </a:rPr>
              <a:t>leurs </a:t>
            </a:r>
            <a:r>
              <a:rPr sz="2224" spc="-41" dirty="0">
                <a:latin typeface="Arial"/>
                <a:cs typeface="Arial"/>
              </a:rPr>
              <a:t>identifiants, </a:t>
            </a:r>
            <a:r>
              <a:rPr sz="2224" spc="-136" dirty="0">
                <a:latin typeface="Arial"/>
                <a:cs typeface="Arial"/>
              </a:rPr>
              <a:t>grâce </a:t>
            </a:r>
            <a:r>
              <a:rPr sz="2224" spc="-168" dirty="0">
                <a:latin typeface="Arial"/>
                <a:cs typeface="Arial"/>
              </a:rPr>
              <a:t>à </a:t>
            </a:r>
            <a:r>
              <a:rPr sz="2224" spc="-77" dirty="0">
                <a:latin typeface="Arial"/>
                <a:cs typeface="Arial"/>
              </a:rPr>
              <a:t>la  </a:t>
            </a:r>
            <a:r>
              <a:rPr sz="2224" spc="-36" dirty="0">
                <a:latin typeface="Arial"/>
                <a:cs typeface="Arial"/>
              </a:rPr>
              <a:t>fonction </a:t>
            </a:r>
            <a:r>
              <a:rPr sz="2224" spc="-32" dirty="0">
                <a:latin typeface="Arial"/>
                <a:cs typeface="Arial"/>
              </a:rPr>
              <a:t>text() </a:t>
            </a:r>
            <a:r>
              <a:rPr sz="2224" spc="-95" dirty="0">
                <a:latin typeface="Arial"/>
                <a:cs typeface="Arial"/>
              </a:rPr>
              <a:t>de </a:t>
            </a:r>
            <a:r>
              <a:rPr sz="2224" spc="-91" dirty="0">
                <a:latin typeface="Arial"/>
                <a:cs typeface="Arial"/>
              </a:rPr>
              <a:t>jQuery. </a:t>
            </a:r>
            <a:r>
              <a:rPr sz="2224" spc="-50" dirty="0">
                <a:latin typeface="Arial"/>
                <a:cs typeface="Arial"/>
              </a:rPr>
              <a:t>L'objet</a:t>
            </a:r>
            <a:r>
              <a:rPr sz="2224" spc="-458" dirty="0">
                <a:latin typeface="Arial"/>
                <a:cs typeface="Arial"/>
              </a:rPr>
              <a:t> </a:t>
            </a:r>
            <a:r>
              <a:rPr sz="2224" spc="-82" dirty="0">
                <a:latin typeface="Arial"/>
                <a:cs typeface="Arial"/>
              </a:rPr>
              <a:t>data </a:t>
            </a:r>
            <a:r>
              <a:rPr sz="2224" spc="-172" dirty="0">
                <a:latin typeface="Arial"/>
                <a:cs typeface="Arial"/>
              </a:rPr>
              <a:t>passé </a:t>
            </a:r>
            <a:r>
              <a:rPr sz="2224" spc="-95" dirty="0">
                <a:latin typeface="Arial"/>
                <a:cs typeface="Arial"/>
              </a:rPr>
              <a:t>en </a:t>
            </a:r>
            <a:r>
              <a:rPr sz="2224" spc="-73" dirty="0">
                <a:latin typeface="Arial"/>
                <a:cs typeface="Arial"/>
              </a:rPr>
              <a:t>argument </a:t>
            </a:r>
            <a:r>
              <a:rPr sz="2224" spc="-168" dirty="0">
                <a:latin typeface="Arial"/>
                <a:cs typeface="Arial"/>
              </a:rPr>
              <a:t>à </a:t>
            </a:r>
            <a:r>
              <a:rPr sz="2224" spc="-77" dirty="0">
                <a:latin typeface="Arial"/>
                <a:cs typeface="Arial"/>
              </a:rPr>
              <a:t>la </a:t>
            </a:r>
            <a:r>
              <a:rPr sz="2224" spc="-36" dirty="0">
                <a:latin typeface="Arial"/>
                <a:cs typeface="Arial"/>
              </a:rPr>
              <a:t>fonction  </a:t>
            </a:r>
            <a:r>
              <a:rPr sz="2224" spc="-95" dirty="0">
                <a:latin typeface="Arial"/>
                <a:cs typeface="Arial"/>
              </a:rPr>
              <a:t>de </a:t>
            </a:r>
            <a:r>
              <a:rPr sz="2224" spc="-103" dirty="0">
                <a:latin typeface="Arial"/>
                <a:cs typeface="Arial"/>
              </a:rPr>
              <a:t>callback </a:t>
            </a:r>
            <a:r>
              <a:rPr sz="2224" spc="-100" dirty="0">
                <a:latin typeface="Arial"/>
                <a:cs typeface="Arial"/>
              </a:rPr>
              <a:t>jsoncallback </a:t>
            </a:r>
            <a:r>
              <a:rPr sz="2224" spc="-41" dirty="0">
                <a:latin typeface="Arial"/>
                <a:cs typeface="Arial"/>
              </a:rPr>
              <a:t>reçoit </a:t>
            </a:r>
            <a:r>
              <a:rPr sz="2224" spc="-118" dirty="0">
                <a:latin typeface="Arial"/>
                <a:cs typeface="Arial"/>
              </a:rPr>
              <a:t>les </a:t>
            </a:r>
            <a:r>
              <a:rPr sz="2224" spc="-109" dirty="0">
                <a:latin typeface="Arial"/>
                <a:cs typeface="Arial"/>
              </a:rPr>
              <a:t>données </a:t>
            </a:r>
            <a:r>
              <a:rPr sz="2224" spc="-113" dirty="0">
                <a:latin typeface="Arial"/>
                <a:cs typeface="Arial"/>
              </a:rPr>
              <a:t>si </a:t>
            </a:r>
            <a:r>
              <a:rPr sz="2224" spc="-50" dirty="0">
                <a:latin typeface="Arial"/>
                <a:cs typeface="Arial"/>
              </a:rPr>
              <a:t>l'appel </a:t>
            </a:r>
            <a:r>
              <a:rPr sz="2224" spc="-185" dirty="0">
                <a:latin typeface="Arial"/>
                <a:cs typeface="Arial"/>
              </a:rPr>
              <a:t>se </a:t>
            </a:r>
            <a:r>
              <a:rPr sz="2224" spc="-64" dirty="0">
                <a:latin typeface="Arial"/>
                <a:cs typeface="Arial"/>
              </a:rPr>
              <a:t>déroule </a:t>
            </a:r>
            <a:r>
              <a:rPr sz="2224" spc="-159" dirty="0">
                <a:latin typeface="Arial"/>
                <a:cs typeface="Arial"/>
              </a:rPr>
              <a:t>avec  </a:t>
            </a:r>
            <a:r>
              <a:rPr sz="2224" spc="-154" dirty="0">
                <a:latin typeface="Arial"/>
                <a:cs typeface="Arial"/>
              </a:rPr>
              <a:t>succès.</a:t>
            </a:r>
            <a:endParaRPr sz="2224">
              <a:latin typeface="Arial"/>
              <a:cs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3" name="object 3"/>
          <p:cNvSpPr txBox="1"/>
          <p:nvPr/>
        </p:nvSpPr>
        <p:spPr>
          <a:xfrm>
            <a:off x="1973254" y="1029967"/>
            <a:ext cx="1168165" cy="872012"/>
          </a:xfrm>
          <a:prstGeom prst="rect">
            <a:avLst/>
          </a:prstGeom>
        </p:spPr>
        <p:txBody>
          <a:bodyPr vert="horz" wrap="square" lIns="0" tIns="12679" rIns="0" bIns="0" rtlCol="0">
            <a:spAutoFit/>
          </a:bodyPr>
          <a:lstStyle/>
          <a:p>
            <a:pPr marL="11527">
              <a:lnSpc>
                <a:spcPts val="4102"/>
              </a:lnSpc>
              <a:spcBef>
                <a:spcPts val="100"/>
              </a:spcBef>
            </a:pPr>
            <a:r>
              <a:rPr sz="3494" spc="-653" dirty="0">
                <a:latin typeface="Arial"/>
                <a:cs typeface="Arial"/>
              </a:rPr>
              <a:t>J</a:t>
            </a:r>
            <a:r>
              <a:rPr sz="3494" spc="-743" dirty="0">
                <a:latin typeface="Arial"/>
                <a:cs typeface="Arial"/>
              </a:rPr>
              <a:t>S</a:t>
            </a:r>
            <a:r>
              <a:rPr sz="3494" spc="-427" dirty="0">
                <a:latin typeface="Arial"/>
                <a:cs typeface="Arial"/>
              </a:rPr>
              <a:t>O</a:t>
            </a:r>
            <a:r>
              <a:rPr sz="3494" spc="-281" dirty="0">
                <a:latin typeface="Arial"/>
                <a:cs typeface="Arial"/>
              </a:rPr>
              <a:t>N</a:t>
            </a:r>
            <a:r>
              <a:rPr sz="3494" spc="-554" dirty="0">
                <a:latin typeface="Arial"/>
                <a:cs typeface="Arial"/>
              </a:rPr>
              <a:t>P</a:t>
            </a:r>
            <a:endParaRPr sz="3494">
              <a:latin typeface="Arial"/>
              <a:cs typeface="Arial"/>
            </a:endParaRPr>
          </a:p>
          <a:p>
            <a:pPr marL="11527">
              <a:lnSpc>
                <a:spcPts val="2578"/>
              </a:lnSpc>
            </a:pPr>
            <a:r>
              <a:rPr sz="2224" spc="-154" dirty="0">
                <a:solidFill>
                  <a:srgbClr val="FF6400"/>
                </a:solidFill>
                <a:latin typeface="Arial"/>
                <a:cs typeface="Arial"/>
              </a:rPr>
              <a:t>Exemple</a:t>
            </a:r>
            <a:endParaRPr sz="2224">
              <a:latin typeface="Arial"/>
              <a:cs typeface="Arial"/>
            </a:endParaRPr>
          </a:p>
        </p:txBody>
      </p:sp>
      <p:sp>
        <p:nvSpPr>
          <p:cNvPr id="4" name="object 4"/>
          <p:cNvSpPr/>
          <p:nvPr/>
        </p:nvSpPr>
        <p:spPr>
          <a:xfrm>
            <a:off x="1912858" y="2153526"/>
            <a:ext cx="8369642" cy="3463578"/>
          </a:xfrm>
          <a:custGeom>
            <a:avLst/>
            <a:gdLst/>
            <a:ahLst/>
            <a:cxnLst/>
            <a:rect l="l" t="t" r="r" b="b"/>
            <a:pathLst>
              <a:path w="9222105" h="3816350">
                <a:moveTo>
                  <a:pt x="9221723" y="3816095"/>
                </a:moveTo>
                <a:lnTo>
                  <a:pt x="9221723" y="0"/>
                </a:lnTo>
                <a:lnTo>
                  <a:pt x="0" y="0"/>
                </a:lnTo>
                <a:lnTo>
                  <a:pt x="0" y="3816095"/>
                </a:lnTo>
                <a:lnTo>
                  <a:pt x="9221723" y="3816095"/>
                </a:lnTo>
                <a:close/>
              </a:path>
            </a:pathLst>
          </a:custGeom>
          <a:solidFill>
            <a:srgbClr val="4371C4"/>
          </a:solidFill>
        </p:spPr>
        <p:txBody>
          <a:bodyPr wrap="square" lIns="0" tIns="0" rIns="0" bIns="0" rtlCol="0"/>
          <a:lstStyle/>
          <a:p>
            <a:endParaRPr sz="1634"/>
          </a:p>
        </p:txBody>
      </p:sp>
      <p:sp>
        <p:nvSpPr>
          <p:cNvPr id="5" name="object 5"/>
          <p:cNvSpPr txBox="1"/>
          <p:nvPr/>
        </p:nvSpPr>
        <p:spPr>
          <a:xfrm>
            <a:off x="4374364" y="3316274"/>
            <a:ext cx="3803597" cy="745498"/>
          </a:xfrm>
          <a:prstGeom prst="rect">
            <a:avLst/>
          </a:prstGeom>
        </p:spPr>
        <p:txBody>
          <a:bodyPr vert="horz" wrap="square" lIns="0" tIns="12102" rIns="0" bIns="0" rtlCol="0">
            <a:spAutoFit/>
          </a:bodyPr>
          <a:lstStyle/>
          <a:p>
            <a:pPr marL="11527">
              <a:spcBef>
                <a:spcPts val="95"/>
              </a:spcBef>
            </a:pPr>
            <a:r>
              <a:rPr sz="4765" b="1" spc="-439" dirty="0">
                <a:latin typeface="Arial"/>
                <a:cs typeface="Arial"/>
              </a:rPr>
              <a:t>D</a:t>
            </a:r>
            <a:r>
              <a:rPr sz="4765" b="1" spc="-245" dirty="0">
                <a:latin typeface="Arial"/>
                <a:cs typeface="Arial"/>
              </a:rPr>
              <a:t>é</a:t>
            </a:r>
            <a:r>
              <a:rPr sz="4765" b="1" spc="-363" dirty="0">
                <a:latin typeface="Arial"/>
                <a:cs typeface="Arial"/>
              </a:rPr>
              <a:t>m</a:t>
            </a:r>
            <a:r>
              <a:rPr sz="4765" b="1" spc="-359" dirty="0">
                <a:latin typeface="Arial"/>
                <a:cs typeface="Arial"/>
              </a:rPr>
              <a:t>on</a:t>
            </a:r>
            <a:r>
              <a:rPr sz="4765" b="1" spc="-803" dirty="0">
                <a:latin typeface="Arial"/>
                <a:cs typeface="Arial"/>
              </a:rPr>
              <a:t>s</a:t>
            </a:r>
            <a:r>
              <a:rPr sz="4765" b="1" spc="64" dirty="0">
                <a:latin typeface="Arial"/>
                <a:cs typeface="Arial"/>
              </a:rPr>
              <a:t>t</a:t>
            </a:r>
            <a:r>
              <a:rPr sz="4765" b="1" spc="-268" dirty="0">
                <a:latin typeface="Arial"/>
                <a:cs typeface="Arial"/>
              </a:rPr>
              <a:t>r</a:t>
            </a:r>
            <a:r>
              <a:rPr sz="4765" b="1" spc="-349" dirty="0">
                <a:latin typeface="Arial"/>
                <a:cs typeface="Arial"/>
              </a:rPr>
              <a:t>a</a:t>
            </a:r>
            <a:r>
              <a:rPr sz="4765" b="1" spc="64" dirty="0">
                <a:latin typeface="Arial"/>
                <a:cs typeface="Arial"/>
              </a:rPr>
              <a:t>t</a:t>
            </a:r>
            <a:r>
              <a:rPr sz="4765" b="1" spc="-150" dirty="0">
                <a:latin typeface="Arial"/>
                <a:cs typeface="Arial"/>
              </a:rPr>
              <a:t>i</a:t>
            </a:r>
            <a:r>
              <a:rPr sz="4765" b="1" spc="-359" dirty="0">
                <a:latin typeface="Arial"/>
                <a:cs typeface="Arial"/>
              </a:rPr>
              <a:t>o</a:t>
            </a:r>
            <a:r>
              <a:rPr sz="4765" b="1" spc="-354" dirty="0">
                <a:latin typeface="Arial"/>
                <a:cs typeface="Arial"/>
              </a:rPr>
              <a:t>n</a:t>
            </a:r>
            <a:endParaRPr sz="4765">
              <a:latin typeface="Arial"/>
              <a:cs typeface="Arial"/>
            </a:endParaRPr>
          </a:p>
        </p:txBody>
      </p:sp>
      <p:sp>
        <p:nvSpPr>
          <p:cNvPr id="6" name="object 6"/>
          <p:cNvSpPr txBox="1">
            <a:spLocks noGrp="1"/>
          </p:cNvSpPr>
          <p:nvPr>
            <p:ph type="sldNum" sz="quarter" idx="7"/>
          </p:nvPr>
        </p:nvSpPr>
        <p:spPr>
          <a:xfrm>
            <a:off x="10241648" y="5732044"/>
            <a:ext cx="1577266" cy="128240"/>
          </a:xfrm>
          <a:prstGeom prst="rect">
            <a:avLst/>
          </a:prstGeom>
        </p:spPr>
        <p:txBody>
          <a:bodyPr vert="horz" wrap="square" lIns="0" tIns="0" rIns="0" bIns="0" rtlCol="0" anchor="ctr">
            <a:spAutoFit/>
          </a:bodyPr>
          <a:lstStyle/>
          <a:p>
            <a:pPr marL="35732">
              <a:lnSpc>
                <a:spcPts val="1012"/>
              </a:lnSpc>
            </a:pPr>
            <a:fld id="{81D60167-4931-47E6-BA6A-407CBD079E47}" type="slidenum">
              <a:rPr spc="-45" dirty="0"/>
              <a:pPr marL="35732">
                <a:lnSpc>
                  <a:spcPts val="1012"/>
                </a:lnSpc>
              </a:pPr>
              <a:t>234</a:t>
            </a:fld>
            <a:endParaRPr spc="-45" dirty="0"/>
          </a:p>
        </p:txBody>
      </p:sp>
      <p:sp>
        <p:nvSpPr>
          <p:cNvPr id="7" name="object 7"/>
          <p:cNvSpPr txBox="1"/>
          <p:nvPr/>
        </p:nvSpPr>
        <p:spPr>
          <a:xfrm>
            <a:off x="2520976" y="6001266"/>
            <a:ext cx="996427" cy="115416"/>
          </a:xfrm>
          <a:prstGeom prst="rect">
            <a:avLst/>
          </a:prstGeom>
        </p:spPr>
        <p:txBody>
          <a:bodyPr vert="horz" wrap="square" lIns="0" tIns="0" rIns="0" bIns="0" rtlCol="0">
            <a:spAutoFit/>
          </a:bodyPr>
          <a:lstStyle/>
          <a:p>
            <a:pPr marL="11527">
              <a:lnSpc>
                <a:spcPts val="885"/>
              </a:lnSpc>
            </a:pPr>
            <a:r>
              <a:rPr sz="817" i="1" spc="-32" dirty="0">
                <a:solidFill>
                  <a:srgbClr val="A5A5A5"/>
                </a:solidFill>
                <a:latin typeface="Arial"/>
                <a:cs typeface="Arial"/>
              </a:rPr>
              <a:t>Dr. </a:t>
            </a:r>
            <a:r>
              <a:rPr sz="817" i="1" spc="-23" dirty="0">
                <a:solidFill>
                  <a:srgbClr val="A5A5A5"/>
                </a:solidFill>
                <a:latin typeface="Arial"/>
                <a:cs typeface="Arial"/>
              </a:rPr>
              <a:t>Ing. </a:t>
            </a:r>
            <a:r>
              <a:rPr sz="817" i="1" spc="-50" dirty="0">
                <a:solidFill>
                  <a:srgbClr val="A5A5A5"/>
                </a:solidFill>
                <a:latin typeface="Arial"/>
                <a:cs typeface="Arial"/>
              </a:rPr>
              <a:t>Ramzi</a:t>
            </a:r>
            <a:r>
              <a:rPr sz="817" i="1" spc="-136" dirty="0">
                <a:solidFill>
                  <a:srgbClr val="A5A5A5"/>
                </a:solidFill>
                <a:latin typeface="Arial"/>
                <a:cs typeface="Arial"/>
              </a:rPr>
              <a:t> </a:t>
            </a:r>
            <a:r>
              <a:rPr sz="817" i="1" spc="-91" dirty="0">
                <a:solidFill>
                  <a:srgbClr val="A5A5A5"/>
                </a:solidFill>
                <a:latin typeface="Arial"/>
                <a:cs typeface="Arial"/>
              </a:rPr>
              <a:t>FARHAT</a:t>
            </a:r>
            <a:endParaRPr sz="817">
              <a:latin typeface="Arial"/>
              <a:cs typeface="A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4637" y="1299048"/>
            <a:ext cx="884048" cy="443690"/>
          </a:xfrm>
          <a:prstGeom prst="rect">
            <a:avLst/>
          </a:prstGeom>
        </p:spPr>
        <p:txBody>
          <a:bodyPr vert="horz" wrap="square" lIns="0" tIns="12679" rIns="0" bIns="0" rtlCol="0" anchor="b" anchorCtr="0">
            <a:spAutoFit/>
          </a:bodyPr>
          <a:lstStyle/>
          <a:p>
            <a:pPr marL="11527">
              <a:spcBef>
                <a:spcPts val="100"/>
              </a:spcBef>
            </a:pPr>
            <a:r>
              <a:rPr spc="-331" dirty="0"/>
              <a:t>A</a:t>
            </a:r>
            <a:r>
              <a:rPr spc="-708" dirty="0"/>
              <a:t>J</a:t>
            </a:r>
            <a:r>
              <a:rPr spc="-368" dirty="0"/>
              <a:t>A</a:t>
            </a:r>
            <a:r>
              <a:rPr spc="-576" dirty="0"/>
              <a:t>X</a:t>
            </a:r>
          </a:p>
        </p:txBody>
      </p:sp>
      <p:sp>
        <p:nvSpPr>
          <p:cNvPr id="3" name="object 3"/>
          <p:cNvSpPr/>
          <p:nvPr/>
        </p:nvSpPr>
        <p:spPr>
          <a:xfrm>
            <a:off x="1899027" y="2153526"/>
            <a:ext cx="4124597" cy="3463578"/>
          </a:xfrm>
          <a:custGeom>
            <a:avLst/>
            <a:gdLst/>
            <a:ahLst/>
            <a:cxnLst/>
            <a:rect l="l" t="t" r="r" b="b"/>
            <a:pathLst>
              <a:path w="4544695" h="3816350">
                <a:moveTo>
                  <a:pt x="4544567" y="3816095"/>
                </a:moveTo>
                <a:lnTo>
                  <a:pt x="4544567" y="0"/>
                </a:lnTo>
                <a:lnTo>
                  <a:pt x="0" y="0"/>
                </a:lnTo>
                <a:lnTo>
                  <a:pt x="0" y="3816095"/>
                </a:lnTo>
                <a:lnTo>
                  <a:pt x="4544567" y="3816095"/>
                </a:lnTo>
                <a:close/>
              </a:path>
            </a:pathLst>
          </a:custGeom>
          <a:solidFill>
            <a:srgbClr val="4371C4"/>
          </a:solidFill>
        </p:spPr>
        <p:txBody>
          <a:bodyPr wrap="square" lIns="0" tIns="0" rIns="0" bIns="0" rtlCol="0"/>
          <a:lstStyle/>
          <a:p>
            <a:endParaRPr sz="1634"/>
          </a:p>
        </p:txBody>
      </p:sp>
      <p:sp>
        <p:nvSpPr>
          <p:cNvPr id="4" name="object 4"/>
          <p:cNvSpPr txBox="1"/>
          <p:nvPr/>
        </p:nvSpPr>
        <p:spPr>
          <a:xfrm>
            <a:off x="6219453" y="2458736"/>
            <a:ext cx="3750576" cy="3070307"/>
          </a:xfrm>
          <a:prstGeom prst="rect">
            <a:avLst/>
          </a:prstGeom>
        </p:spPr>
        <p:txBody>
          <a:bodyPr vert="horz" wrap="square" lIns="0" tIns="73767" rIns="0" bIns="0" rtlCol="0">
            <a:spAutoFit/>
          </a:bodyPr>
          <a:lstStyle/>
          <a:p>
            <a:pPr marL="297384" marR="212087" indent="-286434">
              <a:lnSpc>
                <a:spcPct val="81100"/>
              </a:lnSpc>
              <a:spcBef>
                <a:spcPts val="581"/>
              </a:spcBef>
              <a:buFont typeface="Wingdings"/>
              <a:buChar char=""/>
              <a:tabLst>
                <a:tab pos="297961" algn="l"/>
              </a:tabLst>
            </a:pPr>
            <a:r>
              <a:rPr sz="2042" spc="-250" dirty="0">
                <a:latin typeface="Arial"/>
                <a:cs typeface="Arial"/>
              </a:rPr>
              <a:t>AJAX </a:t>
            </a:r>
            <a:r>
              <a:rPr sz="2042" spc="-27" dirty="0">
                <a:latin typeface="Arial"/>
                <a:cs typeface="Arial"/>
              </a:rPr>
              <a:t>permet </a:t>
            </a:r>
            <a:r>
              <a:rPr sz="2042" spc="-82" dirty="0">
                <a:latin typeface="Arial"/>
                <a:cs typeface="Arial"/>
              </a:rPr>
              <a:t>de </a:t>
            </a:r>
            <a:r>
              <a:rPr sz="2042" spc="-59" dirty="0">
                <a:latin typeface="Arial"/>
                <a:cs typeface="Arial"/>
              </a:rPr>
              <a:t>récupérer</a:t>
            </a:r>
            <a:r>
              <a:rPr sz="2042" spc="-127" dirty="0">
                <a:latin typeface="Arial"/>
                <a:cs typeface="Arial"/>
              </a:rPr>
              <a:t> </a:t>
            </a:r>
            <a:r>
              <a:rPr sz="2042" spc="-123" dirty="0">
                <a:latin typeface="Arial"/>
                <a:cs typeface="Arial"/>
              </a:rPr>
              <a:t>des  </a:t>
            </a:r>
            <a:r>
              <a:rPr sz="2042" spc="-91" dirty="0">
                <a:latin typeface="Arial"/>
                <a:cs typeface="Arial"/>
              </a:rPr>
              <a:t>données </a:t>
            </a:r>
            <a:r>
              <a:rPr sz="2042" spc="-23" dirty="0">
                <a:latin typeface="Arial"/>
                <a:cs typeface="Arial"/>
              </a:rPr>
              <a:t>d'un </a:t>
            </a:r>
            <a:r>
              <a:rPr sz="2042" spc="-68" dirty="0">
                <a:latin typeface="Arial"/>
                <a:cs typeface="Arial"/>
              </a:rPr>
              <a:t>serveur </a:t>
            </a:r>
            <a:r>
              <a:rPr sz="2042" spc="32" dirty="0">
                <a:latin typeface="Arial"/>
                <a:cs typeface="Arial"/>
              </a:rPr>
              <a:t>tout </a:t>
            </a:r>
            <a:r>
              <a:rPr sz="2042" spc="-77" dirty="0">
                <a:latin typeface="Arial"/>
                <a:cs typeface="Arial"/>
              </a:rPr>
              <a:t>en  </a:t>
            </a:r>
            <a:r>
              <a:rPr sz="2042" spc="-50" dirty="0">
                <a:latin typeface="Arial"/>
                <a:cs typeface="Arial"/>
              </a:rPr>
              <a:t>restant </a:t>
            </a:r>
            <a:r>
              <a:rPr sz="2042" spc="-77" dirty="0">
                <a:latin typeface="Arial"/>
                <a:cs typeface="Arial"/>
              </a:rPr>
              <a:t>sur </a:t>
            </a:r>
            <a:r>
              <a:rPr sz="2042" spc="-64" dirty="0">
                <a:latin typeface="Arial"/>
                <a:cs typeface="Arial"/>
              </a:rPr>
              <a:t>la </a:t>
            </a:r>
            <a:r>
              <a:rPr sz="2042" spc="-77" dirty="0">
                <a:latin typeface="Arial"/>
                <a:cs typeface="Arial"/>
              </a:rPr>
              <a:t>même</a:t>
            </a:r>
            <a:r>
              <a:rPr sz="2042" spc="-254" dirty="0">
                <a:latin typeface="Arial"/>
                <a:cs typeface="Arial"/>
              </a:rPr>
              <a:t> </a:t>
            </a:r>
            <a:r>
              <a:rPr sz="2042" spc="-127" dirty="0">
                <a:latin typeface="Arial"/>
                <a:cs typeface="Arial"/>
              </a:rPr>
              <a:t>page</a:t>
            </a:r>
            <a:endParaRPr sz="2042">
              <a:latin typeface="Arial"/>
              <a:cs typeface="Arial"/>
            </a:endParaRPr>
          </a:p>
          <a:p>
            <a:pPr>
              <a:spcBef>
                <a:spcPts val="23"/>
              </a:spcBef>
              <a:buFont typeface="Wingdings"/>
              <a:buChar char=""/>
            </a:pPr>
            <a:endParaRPr sz="3086">
              <a:latin typeface="Arial"/>
              <a:cs typeface="Arial"/>
            </a:endParaRPr>
          </a:p>
          <a:p>
            <a:pPr marL="297384" marR="4611" indent="-286434">
              <a:lnSpc>
                <a:spcPts val="1979"/>
              </a:lnSpc>
              <a:buFont typeface="Wingdings"/>
              <a:buChar char=""/>
              <a:tabLst>
                <a:tab pos="297961" algn="l"/>
              </a:tabLst>
            </a:pPr>
            <a:r>
              <a:rPr sz="2042" spc="-36" dirty="0">
                <a:latin typeface="Arial"/>
                <a:cs typeface="Arial"/>
              </a:rPr>
              <a:t>L'objet </a:t>
            </a:r>
            <a:r>
              <a:rPr sz="2042" spc="-95" dirty="0">
                <a:latin typeface="Arial"/>
                <a:cs typeface="Arial"/>
              </a:rPr>
              <a:t>XMLHttpRequest</a:t>
            </a:r>
            <a:r>
              <a:rPr sz="2042" spc="-250" dirty="0">
                <a:latin typeface="Arial"/>
                <a:cs typeface="Arial"/>
              </a:rPr>
              <a:t> </a:t>
            </a:r>
            <a:r>
              <a:rPr sz="2042" spc="-27" dirty="0">
                <a:latin typeface="Arial"/>
                <a:cs typeface="Arial"/>
              </a:rPr>
              <a:t>permet  </a:t>
            </a:r>
            <a:r>
              <a:rPr sz="2042" spc="-82" dirty="0">
                <a:latin typeface="Arial"/>
                <a:cs typeface="Arial"/>
              </a:rPr>
              <a:t>de </a:t>
            </a:r>
            <a:r>
              <a:rPr sz="2042" spc="-73" dirty="0">
                <a:latin typeface="Arial"/>
                <a:cs typeface="Arial"/>
              </a:rPr>
              <a:t>gérer </a:t>
            </a:r>
            <a:r>
              <a:rPr sz="2042" spc="-14" dirty="0">
                <a:latin typeface="Arial"/>
                <a:cs typeface="Arial"/>
              </a:rPr>
              <a:t>l'interactivité </a:t>
            </a:r>
            <a:r>
              <a:rPr sz="2042" spc="-136" dirty="0">
                <a:latin typeface="Arial"/>
                <a:cs typeface="Arial"/>
              </a:rPr>
              <a:t>avec </a:t>
            </a:r>
            <a:r>
              <a:rPr sz="2042" spc="-45" dirty="0">
                <a:latin typeface="Arial"/>
                <a:cs typeface="Arial"/>
              </a:rPr>
              <a:t>le  </a:t>
            </a:r>
            <a:r>
              <a:rPr sz="2042" spc="-68" dirty="0">
                <a:latin typeface="Arial"/>
                <a:cs typeface="Arial"/>
              </a:rPr>
              <a:t>serveur</a:t>
            </a:r>
            <a:endParaRPr sz="2042">
              <a:latin typeface="Arial"/>
              <a:cs typeface="Arial"/>
            </a:endParaRPr>
          </a:p>
          <a:p>
            <a:pPr>
              <a:spcBef>
                <a:spcPts val="32"/>
              </a:spcBef>
              <a:buFont typeface="Wingdings"/>
              <a:buChar char=""/>
            </a:pPr>
            <a:endParaRPr sz="3086">
              <a:latin typeface="Arial"/>
              <a:cs typeface="Arial"/>
            </a:endParaRPr>
          </a:p>
          <a:p>
            <a:pPr marL="297384" marR="489877" indent="-286434">
              <a:lnSpc>
                <a:spcPts val="1997"/>
              </a:lnSpc>
              <a:buFont typeface="Wingdings"/>
              <a:buChar char=""/>
              <a:tabLst>
                <a:tab pos="297961" algn="l"/>
              </a:tabLst>
            </a:pPr>
            <a:r>
              <a:rPr sz="2042" spc="-195" dirty="0">
                <a:latin typeface="Arial"/>
                <a:cs typeface="Arial"/>
              </a:rPr>
              <a:t>Les </a:t>
            </a:r>
            <a:r>
              <a:rPr sz="2042" spc="-91" dirty="0">
                <a:latin typeface="Arial"/>
                <a:cs typeface="Arial"/>
              </a:rPr>
              <a:t>données </a:t>
            </a:r>
            <a:r>
              <a:rPr sz="2042" spc="-86" dirty="0">
                <a:latin typeface="Arial"/>
                <a:cs typeface="Arial"/>
              </a:rPr>
              <a:t>récupérés </a:t>
            </a:r>
            <a:r>
              <a:rPr sz="2042" spc="-54" dirty="0">
                <a:latin typeface="Arial"/>
                <a:cs typeface="Arial"/>
              </a:rPr>
              <a:t>sont  </a:t>
            </a:r>
            <a:r>
              <a:rPr sz="2042" spc="-68" dirty="0">
                <a:latin typeface="Arial"/>
                <a:cs typeface="Arial"/>
              </a:rPr>
              <a:t>souvent </a:t>
            </a:r>
            <a:r>
              <a:rPr sz="2042" spc="-100" dirty="0">
                <a:latin typeface="Arial"/>
                <a:cs typeface="Arial"/>
              </a:rPr>
              <a:t>au </a:t>
            </a:r>
            <a:r>
              <a:rPr sz="2042" spc="-18" dirty="0">
                <a:latin typeface="Arial"/>
                <a:cs typeface="Arial"/>
              </a:rPr>
              <a:t>format</a:t>
            </a:r>
            <a:r>
              <a:rPr sz="2042" spc="-154" dirty="0">
                <a:latin typeface="Arial"/>
                <a:cs typeface="Arial"/>
              </a:rPr>
              <a:t> </a:t>
            </a:r>
            <a:r>
              <a:rPr sz="2042" spc="-286" dirty="0">
                <a:latin typeface="Arial"/>
                <a:cs typeface="Arial"/>
              </a:rPr>
              <a:t>JSON</a:t>
            </a:r>
            <a:endParaRPr sz="2042">
              <a:latin typeface="Arial"/>
              <a:cs typeface="Arial"/>
            </a:endParaRPr>
          </a:p>
        </p:txBody>
      </p:sp>
      <p:sp>
        <p:nvSpPr>
          <p:cNvPr id="5" name="object 5"/>
          <p:cNvSpPr/>
          <p:nvPr/>
        </p:nvSpPr>
        <p:spPr>
          <a:xfrm>
            <a:off x="1421847" y="2744122"/>
            <a:ext cx="4618257" cy="2091287"/>
          </a:xfrm>
          <a:prstGeom prst="rect">
            <a:avLst/>
          </a:prstGeom>
          <a:blipFill>
            <a:blip r:embed="rId2" cstate="print"/>
            <a:stretch>
              <a:fillRect/>
            </a:stretch>
          </a:blipFill>
        </p:spPr>
        <p:txBody>
          <a:bodyPr wrap="square" lIns="0" tIns="0" rIns="0" bIns="0" rtlCol="0"/>
          <a:lstStyle/>
          <a:p>
            <a:endParaRPr sz="1634"/>
          </a:p>
        </p:txBody>
      </p:sp>
      <p:sp>
        <p:nvSpPr>
          <p:cNvPr id="6" name="object 6"/>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lnSpc>
                <a:spcPts val="998"/>
              </a:lnSpc>
            </a:pPr>
            <a:fld id="{81D60167-4931-47E6-BA6A-407CBD079E47}" type="slidenum">
              <a:rPr lang="fr-FR" spc="-50" smtClean="0"/>
              <a:pPr marL="175895">
                <a:lnSpc>
                  <a:spcPts val="1115"/>
                </a:lnSpc>
              </a:pPr>
              <a:t>235</a:t>
            </a:fld>
            <a:endParaRPr spc="-45"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67721" y="3303579"/>
            <a:ext cx="1978447" cy="1346776"/>
          </a:xfrm>
          <a:prstGeom prst="rect">
            <a:avLst/>
          </a:prstGeom>
        </p:spPr>
        <p:txBody>
          <a:bodyPr vert="horz" wrap="square" lIns="0" tIns="228216" rIns="0" bIns="0" rtlCol="0">
            <a:spAutoFit/>
          </a:bodyPr>
          <a:lstStyle/>
          <a:p>
            <a:pPr marL="12679">
              <a:spcBef>
                <a:spcPts val="1797"/>
              </a:spcBef>
            </a:pPr>
            <a:r>
              <a:rPr sz="4765" spc="-885" dirty="0">
                <a:latin typeface="Arial"/>
                <a:cs typeface="Arial"/>
              </a:rPr>
              <a:t>E</a:t>
            </a:r>
            <a:r>
              <a:rPr sz="4765" spc="-549" dirty="0">
                <a:latin typeface="Arial"/>
                <a:cs typeface="Arial"/>
              </a:rPr>
              <a:t>x</a:t>
            </a:r>
            <a:r>
              <a:rPr sz="4765" spc="-336" dirty="0">
                <a:latin typeface="Arial"/>
                <a:cs typeface="Arial"/>
              </a:rPr>
              <a:t>e</a:t>
            </a:r>
            <a:r>
              <a:rPr sz="4765" spc="-45" dirty="0">
                <a:latin typeface="Arial"/>
                <a:cs typeface="Arial"/>
              </a:rPr>
              <a:t>r</a:t>
            </a:r>
            <a:r>
              <a:rPr sz="4765" spc="-390" dirty="0">
                <a:latin typeface="Arial"/>
                <a:cs typeface="Arial"/>
              </a:rPr>
              <a:t>c</a:t>
            </a:r>
            <a:r>
              <a:rPr sz="4765" spc="-27" dirty="0">
                <a:latin typeface="Arial"/>
                <a:cs typeface="Arial"/>
              </a:rPr>
              <a:t>i</a:t>
            </a:r>
            <a:r>
              <a:rPr sz="4765" spc="-390" dirty="0">
                <a:latin typeface="Arial"/>
                <a:cs typeface="Arial"/>
              </a:rPr>
              <a:t>c</a:t>
            </a:r>
            <a:r>
              <a:rPr sz="4765" spc="-295" dirty="0">
                <a:latin typeface="Arial"/>
                <a:cs typeface="Arial"/>
              </a:rPr>
              <a:t>e</a:t>
            </a:r>
            <a:endParaRPr sz="4765">
              <a:latin typeface="Arial"/>
              <a:cs typeface="Arial"/>
            </a:endParaRPr>
          </a:p>
          <a:p>
            <a:pPr marL="11527">
              <a:spcBef>
                <a:spcPts val="681"/>
              </a:spcBef>
            </a:pPr>
            <a:r>
              <a:rPr sz="1906" spc="-250" dirty="0">
                <a:solidFill>
                  <a:srgbClr val="888888"/>
                </a:solidFill>
                <a:latin typeface="Arial"/>
                <a:cs typeface="Arial"/>
              </a:rPr>
              <a:t>AJAX</a:t>
            </a:r>
            <a:endParaRPr sz="1906">
              <a:latin typeface="Arial"/>
              <a:cs typeface="Arial"/>
            </a:endParaRPr>
          </a:p>
        </p:txBody>
      </p:sp>
      <p:sp>
        <p:nvSpPr>
          <p:cNvPr id="3" name="object 3"/>
          <p:cNvSpPr txBox="1">
            <a:spLocks noGrp="1"/>
          </p:cNvSpPr>
          <p:nvPr>
            <p:ph type="sldNum" sz="quarter" idx="7"/>
          </p:nvPr>
        </p:nvSpPr>
        <p:spPr>
          <a:xfrm>
            <a:off x="10241648" y="5732044"/>
            <a:ext cx="1577266" cy="128240"/>
          </a:xfrm>
          <a:prstGeom prst="rect">
            <a:avLst/>
          </a:prstGeom>
        </p:spPr>
        <p:txBody>
          <a:bodyPr vert="horz" wrap="square" lIns="0" tIns="0" rIns="0" bIns="0" rtlCol="0" anchor="ctr">
            <a:spAutoFit/>
          </a:bodyPr>
          <a:lstStyle/>
          <a:p>
            <a:pPr marL="34580">
              <a:lnSpc>
                <a:spcPts val="998"/>
              </a:lnSpc>
            </a:pPr>
            <a:fld id="{81D60167-4931-47E6-BA6A-407CBD079E47}" type="slidenum">
              <a:rPr spc="-45" dirty="0"/>
              <a:pPr marL="34580">
                <a:lnSpc>
                  <a:spcPts val="998"/>
                </a:lnSpc>
              </a:pPr>
              <a:t>236</a:t>
            </a:fld>
            <a:endParaRPr spc="-45"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633" y="2839074"/>
            <a:ext cx="166712" cy="1180844"/>
          </a:xfrm>
          <a:prstGeom prst="rect">
            <a:avLst/>
          </a:prstGeom>
        </p:spPr>
        <p:txBody>
          <a:bodyPr vert="vert270" wrap="square" lIns="0" tIns="0" rIns="0" bIns="0" rtlCol="0">
            <a:spAutoFit/>
          </a:bodyPr>
          <a:lstStyle/>
          <a:p>
            <a:pPr marL="11527">
              <a:lnSpc>
                <a:spcPts val="1302"/>
              </a:lnSpc>
            </a:pPr>
            <a:r>
              <a:rPr sz="1271" spc="-95" dirty="0">
                <a:solidFill>
                  <a:srgbClr val="756F6F"/>
                </a:solidFill>
                <a:latin typeface="Arial"/>
                <a:cs typeface="Arial"/>
              </a:rPr>
              <a:t>Dr. </a:t>
            </a:r>
            <a:r>
              <a:rPr sz="1271" spc="-100" dirty="0">
                <a:solidFill>
                  <a:srgbClr val="756F6F"/>
                </a:solidFill>
                <a:latin typeface="Arial"/>
                <a:cs typeface="Arial"/>
              </a:rPr>
              <a:t>Ramzi</a:t>
            </a:r>
            <a:r>
              <a:rPr sz="1271" spc="-103" dirty="0">
                <a:solidFill>
                  <a:srgbClr val="756F6F"/>
                </a:solidFill>
                <a:latin typeface="Arial"/>
                <a:cs typeface="Arial"/>
              </a:rPr>
              <a:t> </a:t>
            </a:r>
            <a:r>
              <a:rPr sz="1271" spc="-182" dirty="0">
                <a:solidFill>
                  <a:srgbClr val="756F6F"/>
                </a:solidFill>
                <a:latin typeface="Arial"/>
                <a:cs typeface="Arial"/>
              </a:rPr>
              <a:t>FARHAT</a:t>
            </a:r>
            <a:endParaRPr sz="1271">
              <a:latin typeface="Arial"/>
              <a:cs typeface="Arial"/>
            </a:endParaRPr>
          </a:p>
        </p:txBody>
      </p:sp>
      <p:sp>
        <p:nvSpPr>
          <p:cNvPr id="5" name="object 5"/>
          <p:cNvSpPr txBox="1">
            <a:spLocks noGrp="1"/>
          </p:cNvSpPr>
          <p:nvPr>
            <p:ph type="sldNum" sz="quarter" idx="7"/>
          </p:nvPr>
        </p:nvSpPr>
        <p:spPr>
          <a:xfrm>
            <a:off x="9631557" y="6436865"/>
            <a:ext cx="283209" cy="161290"/>
          </a:xfrm>
          <a:prstGeom prst="rect">
            <a:avLst/>
          </a:prstGeom>
        </p:spPr>
        <p:txBody>
          <a:bodyPr vert="horz" wrap="square" lIns="0" tIns="0" rIns="0" bIns="0" rtlCol="0">
            <a:spAutoFit/>
          </a:bodyPr>
          <a:lstStyle>
            <a:defPPr>
              <a:defRPr lang="fr-FR"/>
            </a:defPPr>
            <a:lvl1pPr marL="0" algn="l" defTabSz="914400" rtl="0" eaLnBrk="1" latinLnBrk="0" hangingPunct="1">
              <a:defRPr sz="1050" b="0" i="0" kern="1200">
                <a:solidFill>
                  <a:srgbClr val="888888"/>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580">
              <a:lnSpc>
                <a:spcPts val="998"/>
              </a:lnSpc>
            </a:pPr>
            <a:fld id="{81D60167-4931-47E6-BA6A-407CBD079E47}" type="slidenum">
              <a:rPr lang="fr-FR" spc="-50" smtClean="0"/>
              <a:pPr marL="175895">
                <a:lnSpc>
                  <a:spcPts val="1115"/>
                </a:lnSpc>
              </a:pPr>
              <a:t>237</a:t>
            </a:fld>
            <a:endParaRPr spc="-45" dirty="0"/>
          </a:p>
        </p:txBody>
      </p:sp>
      <p:sp>
        <p:nvSpPr>
          <p:cNvPr id="3" name="object 3"/>
          <p:cNvSpPr txBox="1">
            <a:spLocks noGrp="1"/>
          </p:cNvSpPr>
          <p:nvPr>
            <p:ph type="title"/>
          </p:nvPr>
        </p:nvSpPr>
        <p:spPr>
          <a:xfrm>
            <a:off x="1973254" y="1297665"/>
            <a:ext cx="1478792" cy="443690"/>
          </a:xfrm>
          <a:prstGeom prst="rect">
            <a:avLst/>
          </a:prstGeom>
        </p:spPr>
        <p:txBody>
          <a:bodyPr vert="horz" wrap="square" lIns="0" tIns="12679" rIns="0" bIns="0" rtlCol="0" anchor="b" anchorCtr="0">
            <a:spAutoFit/>
          </a:bodyPr>
          <a:lstStyle/>
          <a:p>
            <a:pPr marL="11527">
              <a:spcBef>
                <a:spcPts val="100"/>
              </a:spcBef>
            </a:pPr>
            <a:r>
              <a:rPr spc="-622" dirty="0"/>
              <a:t>E</a:t>
            </a:r>
            <a:r>
              <a:rPr spc="-377" dirty="0"/>
              <a:t>x</a:t>
            </a:r>
            <a:r>
              <a:rPr spc="-218" dirty="0"/>
              <a:t>e</a:t>
            </a:r>
            <a:r>
              <a:rPr spc="-14" dirty="0"/>
              <a:t>r</a:t>
            </a:r>
            <a:r>
              <a:rPr spc="-259" dirty="0"/>
              <a:t>c</a:t>
            </a:r>
            <a:r>
              <a:rPr spc="-9" dirty="0"/>
              <a:t>i</a:t>
            </a:r>
            <a:r>
              <a:rPr spc="-259" dirty="0"/>
              <a:t>c</a:t>
            </a:r>
            <a:r>
              <a:rPr spc="-213" dirty="0"/>
              <a:t>e</a:t>
            </a:r>
          </a:p>
        </p:txBody>
      </p:sp>
      <p:sp>
        <p:nvSpPr>
          <p:cNvPr id="4" name="object 4"/>
          <p:cNvSpPr txBox="1"/>
          <p:nvPr/>
        </p:nvSpPr>
        <p:spPr>
          <a:xfrm>
            <a:off x="1973253" y="2096239"/>
            <a:ext cx="7924160" cy="2861582"/>
          </a:xfrm>
          <a:prstGeom prst="rect">
            <a:avLst/>
          </a:prstGeom>
        </p:spPr>
        <p:txBody>
          <a:bodyPr vert="horz" wrap="square" lIns="0" tIns="41494" rIns="0" bIns="0" rtlCol="0">
            <a:spAutoFit/>
          </a:bodyPr>
          <a:lstStyle/>
          <a:p>
            <a:pPr marL="193646" indent="-182695">
              <a:spcBef>
                <a:spcPts val="327"/>
              </a:spcBef>
              <a:buChar char="•"/>
              <a:tabLst>
                <a:tab pos="194222" algn="l"/>
              </a:tabLst>
            </a:pPr>
            <a:r>
              <a:rPr sz="2224" spc="-45" dirty="0">
                <a:latin typeface="Arial"/>
                <a:cs typeface="Arial"/>
              </a:rPr>
              <a:t>Objectif</a:t>
            </a:r>
            <a:r>
              <a:rPr sz="2224" spc="-127" dirty="0">
                <a:latin typeface="Arial"/>
                <a:cs typeface="Arial"/>
              </a:rPr>
              <a:t> </a:t>
            </a:r>
            <a:r>
              <a:rPr sz="2224" spc="-23" dirty="0">
                <a:latin typeface="Arial"/>
                <a:cs typeface="Arial"/>
              </a:rPr>
              <a:t>:</a:t>
            </a:r>
            <a:endParaRPr sz="2224" dirty="0">
              <a:latin typeface="Arial"/>
              <a:cs typeface="Arial"/>
            </a:endParaRPr>
          </a:p>
          <a:p>
            <a:pPr marL="557884" lvl="1" indent="-182695">
              <a:spcBef>
                <a:spcPts val="200"/>
              </a:spcBef>
              <a:buChar char="•"/>
              <a:tabLst>
                <a:tab pos="557884" algn="l"/>
              </a:tabLst>
            </a:pPr>
            <a:r>
              <a:rPr sz="1906" spc="-109" dirty="0">
                <a:latin typeface="Arial"/>
                <a:cs typeface="Arial"/>
              </a:rPr>
              <a:t>Récupérer </a:t>
            </a:r>
            <a:r>
              <a:rPr sz="1906" spc="-9" dirty="0">
                <a:latin typeface="Arial"/>
                <a:cs typeface="Arial"/>
              </a:rPr>
              <a:t>et </a:t>
            </a:r>
            <a:r>
              <a:rPr sz="1906" spc="-50" dirty="0">
                <a:latin typeface="Arial"/>
                <a:cs typeface="Arial"/>
              </a:rPr>
              <a:t>afficher </a:t>
            </a:r>
            <a:r>
              <a:rPr sz="1906" spc="-132" dirty="0">
                <a:latin typeface="Arial"/>
                <a:cs typeface="Arial"/>
              </a:rPr>
              <a:t>des </a:t>
            </a:r>
            <a:r>
              <a:rPr sz="1906" spc="-118" dirty="0">
                <a:latin typeface="Arial"/>
                <a:cs typeface="Arial"/>
              </a:rPr>
              <a:t>images </a:t>
            </a:r>
            <a:r>
              <a:rPr sz="1906" spc="-86" dirty="0">
                <a:latin typeface="Arial"/>
                <a:cs typeface="Arial"/>
              </a:rPr>
              <a:t>de </a:t>
            </a:r>
            <a:r>
              <a:rPr sz="1906" spc="-82" dirty="0">
                <a:latin typeface="Arial"/>
                <a:cs typeface="Arial"/>
              </a:rPr>
              <a:t>Flickr</a:t>
            </a:r>
            <a:r>
              <a:rPr sz="1906" spc="-136" dirty="0">
                <a:latin typeface="Arial"/>
                <a:cs typeface="Arial"/>
              </a:rPr>
              <a:t> </a:t>
            </a:r>
            <a:r>
              <a:rPr sz="1906" spc="-82" dirty="0">
                <a:latin typeface="Arial"/>
                <a:cs typeface="Arial"/>
              </a:rPr>
              <a:t>via</a:t>
            </a:r>
            <a:endParaRPr sz="1906" dirty="0">
              <a:latin typeface="Arial"/>
              <a:cs typeface="Arial"/>
            </a:endParaRPr>
          </a:p>
          <a:p>
            <a:pPr marL="193646" indent="-182695">
              <a:spcBef>
                <a:spcPts val="508"/>
              </a:spcBef>
              <a:buChar char="•"/>
              <a:tabLst>
                <a:tab pos="194222" algn="l"/>
              </a:tabLst>
            </a:pPr>
            <a:r>
              <a:rPr sz="2224" spc="-123" dirty="0">
                <a:latin typeface="Arial"/>
                <a:cs typeface="Arial"/>
              </a:rPr>
              <a:t>Démarche</a:t>
            </a:r>
            <a:r>
              <a:rPr sz="2224" spc="-141" dirty="0">
                <a:latin typeface="Arial"/>
                <a:cs typeface="Arial"/>
              </a:rPr>
              <a:t> </a:t>
            </a:r>
            <a:r>
              <a:rPr sz="2224" spc="-23" dirty="0">
                <a:latin typeface="Arial"/>
                <a:cs typeface="Arial"/>
              </a:rPr>
              <a:t>:</a:t>
            </a:r>
            <a:endParaRPr sz="2224" dirty="0">
              <a:latin typeface="Arial"/>
              <a:cs typeface="Arial"/>
            </a:endParaRPr>
          </a:p>
          <a:p>
            <a:pPr marL="557884" lvl="1" indent="-182695">
              <a:spcBef>
                <a:spcPts val="190"/>
              </a:spcBef>
              <a:buChar char="•"/>
              <a:tabLst>
                <a:tab pos="557884" algn="l"/>
              </a:tabLst>
            </a:pPr>
            <a:r>
              <a:rPr sz="1906" spc="-163" dirty="0">
                <a:latin typeface="Arial"/>
                <a:cs typeface="Arial"/>
              </a:rPr>
              <a:t>Créez </a:t>
            </a:r>
            <a:r>
              <a:rPr sz="1906" spc="-59" dirty="0">
                <a:latin typeface="Arial"/>
                <a:cs typeface="Arial"/>
              </a:rPr>
              <a:t>un </a:t>
            </a:r>
            <a:r>
              <a:rPr sz="1906" spc="-36" dirty="0">
                <a:latin typeface="Arial"/>
                <a:cs typeface="Arial"/>
              </a:rPr>
              <a:t>bouton </a:t>
            </a:r>
            <a:r>
              <a:rPr sz="1906" spc="-5" dirty="0">
                <a:latin typeface="Arial"/>
                <a:cs typeface="Arial"/>
              </a:rPr>
              <a:t>intitulé </a:t>
            </a:r>
            <a:r>
              <a:rPr sz="1906" spc="-36" dirty="0">
                <a:latin typeface="Arial"/>
                <a:cs typeface="Arial"/>
              </a:rPr>
              <a:t>"Afficher </a:t>
            </a:r>
            <a:r>
              <a:rPr sz="1906" spc="-118" dirty="0">
                <a:latin typeface="Arial"/>
                <a:cs typeface="Arial"/>
              </a:rPr>
              <a:t>images </a:t>
            </a:r>
            <a:r>
              <a:rPr sz="1906" spc="-86" dirty="0">
                <a:latin typeface="Arial"/>
                <a:cs typeface="Arial"/>
              </a:rPr>
              <a:t>de </a:t>
            </a:r>
            <a:r>
              <a:rPr sz="1906" spc="-50" dirty="0">
                <a:latin typeface="Arial"/>
                <a:cs typeface="Arial"/>
              </a:rPr>
              <a:t>nature </a:t>
            </a:r>
            <a:r>
              <a:rPr sz="1906" spc="-86" dirty="0">
                <a:latin typeface="Arial"/>
                <a:cs typeface="Arial"/>
              </a:rPr>
              <a:t>de</a:t>
            </a:r>
            <a:r>
              <a:rPr sz="1906" spc="-259" dirty="0">
                <a:latin typeface="Arial"/>
                <a:cs typeface="Arial"/>
              </a:rPr>
              <a:t> </a:t>
            </a:r>
            <a:r>
              <a:rPr sz="1906" spc="-59" dirty="0">
                <a:latin typeface="Arial"/>
                <a:cs typeface="Arial"/>
              </a:rPr>
              <a:t>Flickr".</a:t>
            </a:r>
            <a:endParaRPr sz="1906" dirty="0">
              <a:latin typeface="Arial"/>
              <a:cs typeface="Arial"/>
            </a:endParaRPr>
          </a:p>
          <a:p>
            <a:pPr marL="557884" marR="4611" lvl="1" indent="-182695">
              <a:lnSpc>
                <a:spcPct val="90200"/>
              </a:lnSpc>
              <a:spcBef>
                <a:spcPts val="394"/>
              </a:spcBef>
              <a:buChar char="•"/>
              <a:tabLst>
                <a:tab pos="557884" algn="l"/>
              </a:tabLst>
            </a:pPr>
            <a:r>
              <a:rPr sz="1906" spc="-185" dirty="0">
                <a:latin typeface="Arial"/>
                <a:cs typeface="Arial"/>
              </a:rPr>
              <a:t>Le </a:t>
            </a:r>
            <a:r>
              <a:rPr sz="1906" spc="-36" dirty="0">
                <a:latin typeface="Arial"/>
                <a:cs typeface="Arial"/>
              </a:rPr>
              <a:t>bouton </a:t>
            </a:r>
            <a:r>
              <a:rPr sz="1906" spc="-41" dirty="0">
                <a:latin typeface="Arial"/>
                <a:cs typeface="Arial"/>
              </a:rPr>
              <a:t>permet </a:t>
            </a:r>
            <a:r>
              <a:rPr sz="1906" spc="-86" dirty="0">
                <a:latin typeface="Arial"/>
                <a:cs typeface="Arial"/>
              </a:rPr>
              <a:t>de </a:t>
            </a:r>
            <a:r>
              <a:rPr sz="1906" spc="-64" dirty="0">
                <a:latin typeface="Arial"/>
                <a:cs typeface="Arial"/>
              </a:rPr>
              <a:t>récupérer </a:t>
            </a:r>
            <a:r>
              <a:rPr sz="1906" spc="-109" dirty="0">
                <a:latin typeface="Arial"/>
                <a:cs typeface="Arial"/>
              </a:rPr>
              <a:t>les </a:t>
            </a:r>
            <a:r>
              <a:rPr sz="1906" spc="-59" dirty="0">
                <a:latin typeface="Arial"/>
                <a:cs typeface="Arial"/>
              </a:rPr>
              <a:t>photos </a:t>
            </a:r>
            <a:r>
              <a:rPr sz="1906" spc="-68" dirty="0">
                <a:latin typeface="Arial"/>
                <a:cs typeface="Arial"/>
              </a:rPr>
              <a:t>publiques </a:t>
            </a:r>
            <a:r>
              <a:rPr sz="1906" spc="-86" dirty="0">
                <a:latin typeface="Arial"/>
                <a:cs typeface="Arial"/>
              </a:rPr>
              <a:t>sur </a:t>
            </a:r>
            <a:r>
              <a:rPr sz="1906" spc="-73" dirty="0">
                <a:latin typeface="Arial"/>
                <a:cs typeface="Arial"/>
              </a:rPr>
              <a:t>la </a:t>
            </a:r>
            <a:r>
              <a:rPr sz="1906" spc="-50" dirty="0">
                <a:latin typeface="Arial"/>
                <a:cs typeface="Arial"/>
              </a:rPr>
              <a:t>nature </a:t>
            </a:r>
            <a:r>
              <a:rPr sz="1906" spc="-59" dirty="0">
                <a:latin typeface="Arial"/>
                <a:cs typeface="Arial"/>
              </a:rPr>
              <a:t>du site </a:t>
            </a:r>
            <a:r>
              <a:rPr sz="1906" u="heavy" spc="-59" dirty="0">
                <a:solidFill>
                  <a:srgbClr val="0562C1"/>
                </a:solidFill>
                <a:uFill>
                  <a:solidFill>
                    <a:srgbClr val="0562C1"/>
                  </a:solidFill>
                </a:uFill>
                <a:latin typeface="Arial"/>
                <a:cs typeface="Arial"/>
                <a:hlinkClick r:id="rId2"/>
              </a:rPr>
              <a:t> </a:t>
            </a:r>
            <a:r>
              <a:rPr sz="1906" u="heavy" spc="-68" dirty="0">
                <a:solidFill>
                  <a:srgbClr val="0562C1"/>
                </a:solidFill>
                <a:uFill>
                  <a:solidFill>
                    <a:srgbClr val="0562C1"/>
                  </a:solidFill>
                </a:uFill>
                <a:latin typeface="Arial"/>
                <a:cs typeface="Arial"/>
                <a:hlinkClick r:id="rId2"/>
              </a:rPr>
              <a:t>www.flickr.com</a:t>
            </a:r>
            <a:r>
              <a:rPr sz="1906" spc="-68" dirty="0">
                <a:solidFill>
                  <a:srgbClr val="0562C1"/>
                </a:solidFill>
                <a:latin typeface="Arial"/>
                <a:cs typeface="Arial"/>
                <a:hlinkClick r:id="rId2"/>
              </a:rPr>
              <a:t> </a:t>
            </a:r>
            <a:r>
              <a:rPr sz="1906" spc="-103" dirty="0">
                <a:latin typeface="Arial"/>
                <a:cs typeface="Arial"/>
              </a:rPr>
              <a:t>au </a:t>
            </a:r>
            <a:r>
              <a:rPr sz="1906" spc="-27" dirty="0">
                <a:latin typeface="Arial"/>
                <a:cs typeface="Arial"/>
              </a:rPr>
              <a:t>format </a:t>
            </a:r>
            <a:r>
              <a:rPr sz="1906" spc="-281" dirty="0">
                <a:latin typeface="Arial"/>
                <a:cs typeface="Arial"/>
              </a:rPr>
              <a:t>JSON </a:t>
            </a:r>
            <a:r>
              <a:rPr sz="1906" spc="-91" dirty="0">
                <a:latin typeface="Arial"/>
                <a:cs typeface="Arial"/>
              </a:rPr>
              <a:t>selon </a:t>
            </a:r>
            <a:r>
              <a:rPr sz="1906" spc="-73" dirty="0">
                <a:latin typeface="Arial"/>
                <a:cs typeface="Arial"/>
              </a:rPr>
              <a:t>la </a:t>
            </a:r>
            <a:r>
              <a:rPr sz="1906" spc="-54" dirty="0">
                <a:latin typeface="Arial"/>
                <a:cs typeface="Arial"/>
              </a:rPr>
              <a:t>méthode </a:t>
            </a:r>
            <a:r>
              <a:rPr sz="1906" spc="-286" dirty="0">
                <a:latin typeface="Arial"/>
                <a:cs typeface="Arial"/>
              </a:rPr>
              <a:t>JSONP. </a:t>
            </a:r>
            <a:r>
              <a:rPr sz="1906" spc="-23" dirty="0">
                <a:latin typeface="Arial"/>
                <a:cs typeface="Arial"/>
              </a:rPr>
              <a:t>Il faut </a:t>
            </a:r>
            <a:r>
              <a:rPr sz="1906" spc="-50" dirty="0">
                <a:latin typeface="Arial"/>
                <a:cs typeface="Arial"/>
              </a:rPr>
              <a:t>afficher </a:t>
            </a:r>
            <a:r>
              <a:rPr sz="1906" spc="-159" dirty="0">
                <a:latin typeface="Arial"/>
                <a:cs typeface="Arial"/>
              </a:rPr>
              <a:t>ces  </a:t>
            </a:r>
            <a:r>
              <a:rPr sz="1906" spc="-118" dirty="0">
                <a:latin typeface="Arial"/>
                <a:cs typeface="Arial"/>
              </a:rPr>
              <a:t>images dans </a:t>
            </a:r>
            <a:r>
              <a:rPr sz="1906" spc="-59" dirty="0">
                <a:latin typeface="Arial"/>
                <a:cs typeface="Arial"/>
              </a:rPr>
              <a:t>un</a:t>
            </a:r>
            <a:r>
              <a:rPr sz="1906" spc="-68" dirty="0">
                <a:latin typeface="Arial"/>
                <a:cs typeface="Arial"/>
              </a:rPr>
              <a:t> </a:t>
            </a:r>
            <a:r>
              <a:rPr sz="1906" spc="-91" dirty="0">
                <a:latin typeface="Arial"/>
                <a:cs typeface="Arial"/>
              </a:rPr>
              <a:t>&lt;div&gt;.</a:t>
            </a:r>
            <a:endParaRPr sz="1906" dirty="0">
              <a:latin typeface="Arial"/>
              <a:cs typeface="Arial"/>
            </a:endParaRPr>
          </a:p>
          <a:p>
            <a:pPr marL="557884" marR="1473089" lvl="1" indent="-182695">
              <a:lnSpc>
                <a:spcPts val="2060"/>
              </a:lnSpc>
              <a:spcBef>
                <a:spcPts val="431"/>
              </a:spcBef>
              <a:buChar char="•"/>
              <a:tabLst>
                <a:tab pos="557884" algn="l"/>
              </a:tabLst>
            </a:pPr>
            <a:r>
              <a:rPr sz="1906" spc="-113" dirty="0">
                <a:latin typeface="Arial"/>
                <a:cs typeface="Arial"/>
              </a:rPr>
              <a:t>Consultez </a:t>
            </a:r>
            <a:r>
              <a:rPr sz="1906" spc="-73" dirty="0">
                <a:latin typeface="Arial"/>
                <a:cs typeface="Arial"/>
              </a:rPr>
              <a:t>la </a:t>
            </a:r>
            <a:r>
              <a:rPr sz="1906" spc="-54" dirty="0">
                <a:latin typeface="Arial"/>
                <a:cs typeface="Arial"/>
              </a:rPr>
              <a:t>documentation </a:t>
            </a:r>
            <a:r>
              <a:rPr sz="1906" spc="-59" dirty="0">
                <a:latin typeface="Arial"/>
                <a:cs typeface="Arial"/>
              </a:rPr>
              <a:t>du </a:t>
            </a:r>
            <a:r>
              <a:rPr sz="1906" spc="-91" dirty="0">
                <a:latin typeface="Arial"/>
                <a:cs typeface="Arial"/>
              </a:rPr>
              <a:t>service </a:t>
            </a:r>
            <a:r>
              <a:rPr sz="1906" spc="-82" dirty="0">
                <a:latin typeface="Arial"/>
                <a:cs typeface="Arial"/>
              </a:rPr>
              <a:t>Flickr </a:t>
            </a:r>
            <a:r>
              <a:rPr sz="1906" spc="-150" dirty="0">
                <a:latin typeface="Arial"/>
                <a:cs typeface="Arial"/>
              </a:rPr>
              <a:t>à </a:t>
            </a:r>
            <a:r>
              <a:rPr sz="1906" spc="-32" dirty="0">
                <a:latin typeface="Arial"/>
                <a:cs typeface="Arial"/>
              </a:rPr>
              <a:t>utiliser </a:t>
            </a:r>
            <a:r>
              <a:rPr sz="1906" spc="-23" dirty="0">
                <a:latin typeface="Arial"/>
                <a:cs typeface="Arial"/>
              </a:rPr>
              <a:t>: </a:t>
            </a:r>
            <a:r>
              <a:rPr sz="1906" u="heavy" spc="-23" dirty="0">
                <a:solidFill>
                  <a:srgbClr val="0562C1"/>
                </a:solidFill>
                <a:uFill>
                  <a:solidFill>
                    <a:srgbClr val="0562C1"/>
                  </a:solidFill>
                </a:uFill>
                <a:latin typeface="Arial"/>
                <a:cs typeface="Arial"/>
              </a:rPr>
              <a:t> </a:t>
            </a:r>
            <a:r>
              <a:rPr sz="1906" u="heavy" spc="-41" dirty="0">
                <a:solidFill>
                  <a:srgbClr val="0562C1"/>
                </a:solidFill>
                <a:uFill>
                  <a:solidFill>
                    <a:srgbClr val="0562C1"/>
                  </a:solidFill>
                </a:uFill>
                <a:latin typeface="Arial"/>
                <a:cs typeface="Arial"/>
              </a:rPr>
              <a:t>https://</a:t>
            </a:r>
            <a:r>
              <a:rPr sz="1906" u="heavy" spc="-41" dirty="0">
                <a:solidFill>
                  <a:srgbClr val="0562C1"/>
                </a:solidFill>
                <a:uFill>
                  <a:solidFill>
                    <a:srgbClr val="0562C1"/>
                  </a:solidFill>
                </a:uFill>
                <a:latin typeface="Arial"/>
                <a:cs typeface="Arial"/>
                <a:hlinkClick r:id="rId3"/>
              </a:rPr>
              <a:t>www.flickr.com/services/feeds/docs/photos_public/</a:t>
            </a:r>
            <a:endParaRPr sz="1906" dirty="0">
              <a:latin typeface="Arial"/>
              <a:cs typeface="A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bâtiment&#10;&#10;Description générée automatiquement">
            <a:extLst>
              <a:ext uri="{FF2B5EF4-FFF2-40B4-BE49-F238E27FC236}">
                <a16:creationId xmlns:a16="http://schemas.microsoft.com/office/drawing/2014/main" id="{133D2D2D-0C1E-4616-8F1E-1F07FCD34D98}"/>
              </a:ext>
            </a:extLst>
          </p:cNvPr>
          <p:cNvPicPr>
            <a:picLocks noChangeAspect="1"/>
          </p:cNvPicPr>
          <p:nvPr/>
        </p:nvPicPr>
        <p:blipFill rotWithShape="1">
          <a:blip r:embed="rId3">
            <a:extLst>
              <a:ext uri="{28A0092B-C50C-407E-A947-70E740481C1C}">
                <a14:useLocalDpi xmlns:a14="http://schemas.microsoft.com/office/drawing/2010/main" val="0"/>
              </a:ext>
            </a:extLst>
          </a:blip>
          <a:srcRect t="10849"/>
          <a:stretch/>
        </p:blipFill>
        <p:spPr>
          <a:xfrm>
            <a:off x="-116114" y="0"/>
            <a:ext cx="12308114" cy="6858000"/>
          </a:xfrm>
          <a:prstGeom prst="rect">
            <a:avLst/>
          </a:prstGeom>
        </p:spPr>
      </p:pic>
      <p:sp>
        <p:nvSpPr>
          <p:cNvPr id="5" name="Espace réservé du contenu 4"/>
          <p:cNvSpPr>
            <a:spLocks noGrp="1"/>
          </p:cNvSpPr>
          <p:nvPr>
            <p:ph sz="half" idx="4294967295"/>
          </p:nvPr>
        </p:nvSpPr>
        <p:spPr>
          <a:xfrm>
            <a:off x="541610" y="1313201"/>
            <a:ext cx="10564753" cy="5279501"/>
          </a:xfrm>
        </p:spPr>
        <p:txBody>
          <a:bodyPr rtlCol="0">
            <a:normAutofit fontScale="85000" lnSpcReduction="20000"/>
          </a:bodyPr>
          <a:lstStyle/>
          <a:p>
            <a:pPr>
              <a:lnSpc>
                <a:spcPts val="3600"/>
              </a:lnSpc>
              <a:spcAft>
                <a:spcPts val="0"/>
              </a:spcAft>
            </a:pPr>
            <a:r>
              <a:rPr lang="fr-FR" sz="2000" dirty="0">
                <a:latin typeface="Segoe UI Light" panose="020B0502040204020203" pitchFamily="34" charset="0"/>
                <a:cs typeface="Segoe UI Light" panose="020B0502040204020203" pitchFamily="34" charset="0"/>
              </a:rPr>
              <a:t>Téléchargez les exemples de codes présents sur l’espace GitHub relatif:</a:t>
            </a:r>
          </a:p>
          <a:p>
            <a:pPr>
              <a:lnSpc>
                <a:spcPts val="3600"/>
              </a:lnSpc>
            </a:pPr>
            <a:r>
              <a:rPr lang="fr-FR" sz="2000" dirty="0"/>
              <a:t>	</a:t>
            </a:r>
            <a:r>
              <a:rPr lang="fr-FR" sz="2000" dirty="0">
                <a:hlinkClick r:id="rId4"/>
              </a:rPr>
              <a:t>https://github.com/bassemSeddik/formationJS-TS</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	contact formateur: </a:t>
            </a:r>
            <a:r>
              <a:rPr lang="fr-FR" sz="2000" b="1" dirty="0">
                <a:latin typeface="Segoe UI Light" panose="020B0502040204020203" pitchFamily="34" charset="0"/>
                <a:cs typeface="Segoe UI Light" panose="020B0502040204020203" pitchFamily="34" charset="0"/>
              </a:rPr>
              <a:t>bassem.seddik@sousse.r-iset.tn </a:t>
            </a:r>
          </a:p>
          <a:p>
            <a:pPr>
              <a:lnSpc>
                <a:spcPts val="3600"/>
              </a:lnSpc>
            </a:pPr>
            <a:r>
              <a:rPr lang="fr-FR" sz="2000" dirty="0">
                <a:latin typeface="Segoe UI Light" panose="020B0502040204020203" pitchFamily="34" charset="0"/>
                <a:cs typeface="Segoe UI Light" panose="020B0502040204020203" pitchFamily="34" charset="0"/>
              </a:rPr>
              <a:t>Références</a:t>
            </a:r>
          </a:p>
          <a:p>
            <a:pPr marL="285750" indent="-285750">
              <a:buFont typeface="Arial" panose="020B0604020202020204" pitchFamily="34" charset="0"/>
              <a:buChar char="•"/>
            </a:pPr>
            <a:r>
              <a:rPr lang="fr-FR" u="sng" dirty="0"/>
              <a:t>Thierry Templier</a:t>
            </a:r>
            <a:r>
              <a:rPr lang="fr-FR" dirty="0"/>
              <a:t>, Arnaud Gougeon, "Javascript pour le web 2.0, Programmation objet, dom, ajax, prototype, dojo, script.aculo.us, </a:t>
            </a:r>
            <a:r>
              <a:rPr lang="fr-FR" dirty="0" err="1"/>
              <a:t>rialto</a:t>
            </a:r>
            <a:r>
              <a:rPr lang="fr-FR" dirty="0"/>
              <a:t>...", Eyrolles, 2007</a:t>
            </a:r>
          </a:p>
          <a:p>
            <a:pPr marL="285750" indent="-285750">
              <a:buFont typeface="Arial" panose="020B0604020202020204" pitchFamily="34" charset="0"/>
              <a:buChar char="•"/>
            </a:pPr>
            <a:r>
              <a:rPr lang="fr-FR" dirty="0"/>
              <a:t>Ramzi Farhat, "JavaScript, HTML dynamique", ORSYS, 2020</a:t>
            </a:r>
          </a:p>
          <a:p>
            <a:pPr marL="285750" indent="-285750">
              <a:buFont typeface="Arial" panose="020B0604020202020204" pitchFamily="34" charset="0"/>
              <a:buChar char="•"/>
            </a:pPr>
            <a:r>
              <a:rPr lang="fr-FR" dirty="0">
                <a:latin typeface="+mj-lt"/>
              </a:rPr>
              <a:t>Pierre Giraud, "Apprendre à coder en JavaScript | Cours complet" , 2020</a:t>
            </a:r>
          </a:p>
          <a:p>
            <a:pPr marL="342900" indent="-342900">
              <a:spcBef>
                <a:spcPts val="0"/>
              </a:spcBef>
              <a:buFont typeface="Arial" panose="020B0604020202020204" pitchFamily="34" charset="0"/>
              <a:buChar char="•"/>
            </a:pPr>
            <a:r>
              <a:rPr lang="fr-FR" dirty="0">
                <a:latin typeface="+mj-lt"/>
              </a:rPr>
              <a:t>Apprenez à programmer avec JavaScript, Will Alexander, </a:t>
            </a:r>
            <a:r>
              <a:rPr lang="fr-FR" dirty="0" err="1">
                <a:latin typeface="+mj-lt"/>
              </a:rPr>
              <a:t>Openclassrooms</a:t>
            </a:r>
            <a:r>
              <a:rPr lang="fr-FR" dirty="0">
                <a:latin typeface="+mj-lt"/>
              </a:rPr>
              <a:t>, 2020</a:t>
            </a:r>
          </a:p>
          <a:p>
            <a:pPr marL="342900" indent="-342900">
              <a:spcBef>
                <a:spcPts val="0"/>
              </a:spcBef>
              <a:buFont typeface="Arial" panose="020B0604020202020204" pitchFamily="34" charset="0"/>
              <a:buChar char="•"/>
            </a:pPr>
            <a:r>
              <a:rPr lang="fr-FR" dirty="0">
                <a:latin typeface="+mj-lt"/>
              </a:rPr>
              <a:t>JavaScript and the DOM: </a:t>
            </a:r>
            <a:r>
              <a:rPr lang="fr-FR" dirty="0" err="1">
                <a:latin typeface="+mj-lt"/>
              </a:rPr>
              <a:t>Dynamically</a:t>
            </a:r>
            <a:r>
              <a:rPr lang="fr-FR" dirty="0">
                <a:latin typeface="+mj-lt"/>
              </a:rPr>
              <a:t> control the browser,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Intro to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Object-</a:t>
            </a:r>
            <a:r>
              <a:rPr lang="fr-FR" dirty="0" err="1">
                <a:latin typeface="+mj-lt"/>
              </a:rPr>
              <a:t>Oriented</a:t>
            </a:r>
            <a:r>
              <a:rPr lang="fr-FR" dirty="0">
                <a:latin typeface="+mj-lt"/>
              </a:rPr>
              <a:t> JavaScript, </a:t>
            </a:r>
            <a:r>
              <a:rPr lang="fr-FR" dirty="0" err="1">
                <a:latin typeface="+mj-lt"/>
              </a:rPr>
              <a:t>Udacity</a:t>
            </a:r>
            <a:r>
              <a:rPr lang="fr-FR" dirty="0">
                <a:latin typeface="+mj-lt"/>
              </a:rPr>
              <a:t> course, 2019</a:t>
            </a:r>
          </a:p>
          <a:p>
            <a:pPr marL="342900" indent="-342900">
              <a:spcBef>
                <a:spcPts val="0"/>
              </a:spcBef>
              <a:buFont typeface="Arial" panose="020B0604020202020204" pitchFamily="34" charset="0"/>
              <a:buChar char="•"/>
            </a:pPr>
            <a:r>
              <a:rPr lang="fr-FR" dirty="0">
                <a:latin typeface="+mj-lt"/>
              </a:rPr>
              <a:t>Référence JavaScript, Mozilla MDN web Docs, 2020</a:t>
            </a:r>
          </a:p>
        </p:txBody>
      </p:sp>
      <p:pic>
        <p:nvPicPr>
          <p:cNvPr id="2" name="Image 1" descr="Bouton Recherch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03491" y="61727"/>
            <a:ext cx="1269672" cy="1189747"/>
          </a:xfrm>
          <a:prstGeom prst="rect">
            <a:avLst/>
          </a:prstGeom>
        </p:spPr>
      </p:pic>
      <p:pic>
        <p:nvPicPr>
          <p:cNvPr id="12"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BA92070A-4E3D-4794-84A9-83B8DDF3A12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1808941"/>
            <a:ext cx="661940" cy="661940"/>
          </a:xfrm>
          <a:prstGeom prst="rect">
            <a:avLst/>
          </a:prstGeom>
        </p:spPr>
      </p:pic>
      <p:pic>
        <p:nvPicPr>
          <p:cNvPr id="6" name="Image 11" descr="Flèche pointant vers la droite avec un lien hypertexte pour envoyer des commentaires sur cette visite guidée. Sélectionnez l’image pour envoyer des commentaires sur cette visite guidée">
            <a:hlinkClick r:id="rId6" tooltip="Sélectionnez ici pour consulter le blog de l’équipe PowerPoint."/>
            <a:extLst>
              <a:ext uri="{FF2B5EF4-FFF2-40B4-BE49-F238E27FC236}">
                <a16:creationId xmlns:a16="http://schemas.microsoft.com/office/drawing/2014/main" id="{8000FC9B-129C-4D9C-BEA9-B863BB3061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4667" y="2470881"/>
            <a:ext cx="661940" cy="661940"/>
          </a:xfrm>
          <a:prstGeom prst="rect">
            <a:avLst/>
          </a:prstGeom>
        </p:spPr>
      </p:pic>
    </p:spTree>
    <p:extLst>
      <p:ext uri="{BB962C8B-B14F-4D97-AF65-F5344CB8AC3E}">
        <p14:creationId xmlns:p14="http://schemas.microsoft.com/office/powerpoint/2010/main" val="1303091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09BF3D-4610-4F7A-B3FB-1E5161E17471}"/>
              </a:ext>
            </a:extLst>
          </p:cNvPr>
          <p:cNvSpPr>
            <a:spLocks noGrp="1"/>
          </p:cNvSpPr>
          <p:nvPr>
            <p:ph type="title"/>
          </p:nvPr>
        </p:nvSpPr>
        <p:spPr/>
        <p:txBody>
          <a:bodyPr/>
          <a:lstStyle/>
          <a:p>
            <a:r>
              <a:rPr lang="en-US" dirty="0" err="1"/>
              <a:t>Chaines</a:t>
            </a:r>
            <a:r>
              <a:rPr lang="en-US" dirty="0"/>
              <a:t> de </a:t>
            </a:r>
            <a:r>
              <a:rPr lang="en-US" dirty="0" err="1"/>
              <a:t>caractères</a:t>
            </a:r>
            <a:endParaRPr lang="en-US" dirty="0"/>
          </a:p>
        </p:txBody>
      </p:sp>
      <p:sp>
        <p:nvSpPr>
          <p:cNvPr id="6" name="Espace réservé du contenu 5">
            <a:extLst>
              <a:ext uri="{FF2B5EF4-FFF2-40B4-BE49-F238E27FC236}">
                <a16:creationId xmlns:a16="http://schemas.microsoft.com/office/drawing/2014/main" id="{7E094C02-C0B2-49FD-A723-DB8A8F46FA75}"/>
              </a:ext>
            </a:extLst>
          </p:cNvPr>
          <p:cNvSpPr>
            <a:spLocks noGrp="1"/>
          </p:cNvSpPr>
          <p:nvPr>
            <p:ph idx="1"/>
          </p:nvPr>
        </p:nvSpPr>
        <p:spPr/>
        <p:txBody>
          <a:bodyPr>
            <a:normAutofit/>
          </a:bodyPr>
          <a:lstStyle/>
          <a:p>
            <a:pPr eaLnBrk="0" fontAlgn="base" hangingPunct="0">
              <a:lnSpc>
                <a:spcPct val="100000"/>
              </a:lnSpc>
              <a:spcBef>
                <a:spcPct val="0"/>
              </a:spcBef>
              <a:spcAft>
                <a:spcPct val="0"/>
              </a:spcAft>
            </a:pPr>
            <a:r>
              <a:rPr kumimoji="0" lang="fr-FR" altLang="fr-FR" b="0" i="0" u="none" strike="noStrike" cap="none" normalizeH="0" baseline="0" dirty="0">
                <a:ln>
                  <a:noFill/>
                </a:ln>
                <a:effectLst/>
                <a:latin typeface="gotham ssm a"/>
              </a:rPr>
              <a:t>Les chaînes de caractères sont des valeurs composées de texte et peuvent contenir des lettres, des nombres, des symboles, de la ponctuation, et même des emoji.
Elles sont contenues dans une paire de guillemets ‘simples’ ou de "doubles" guillemets.</a:t>
            </a:r>
          </a:p>
          <a:p>
            <a:pPr eaLnBrk="0" fontAlgn="base" hangingPunct="0">
              <a:lnSpc>
                <a:spcPct val="100000"/>
              </a:lnSpc>
              <a:spcBef>
                <a:spcPct val="0"/>
              </a:spcBef>
              <a:spcAft>
                <a:spcPct val="0"/>
              </a:spcAft>
            </a:pPr>
            <a:endParaRPr kumimoji="0" lang="fr-FR" altLang="fr-FR" b="0" i="0" u="none" strike="noStrike" cap="none" normalizeH="0" baseline="0" dirty="0">
              <a:ln>
                <a:noFill/>
              </a:ln>
              <a:effectLst/>
              <a:latin typeface="gotham ssm a"/>
            </a:endParaRPr>
          </a:p>
          <a:p>
            <a:pPr eaLnBrk="0" fontAlgn="base" hangingPunct="0">
              <a:lnSpc>
                <a:spcPct val="100000"/>
              </a:lnSpc>
              <a:spcBef>
                <a:spcPct val="0"/>
              </a:spcBef>
              <a:spcAft>
                <a:spcPct val="0"/>
              </a:spcAft>
            </a:pPr>
            <a:endParaRPr lang="fr-FR" altLang="fr-FR" dirty="0">
              <a:latin typeface="gotham ssm a"/>
            </a:endParaRPr>
          </a:p>
          <a:p>
            <a:pPr eaLnBrk="0" fontAlgn="base" hangingPunct="0">
              <a:lnSpc>
                <a:spcPct val="100000"/>
              </a:lnSpc>
              <a:spcBef>
                <a:spcPct val="0"/>
              </a:spcBef>
              <a:spcAft>
                <a:spcPct val="0"/>
              </a:spcAft>
            </a:pPr>
            <a:r>
              <a:rPr kumimoji="0" lang="fr-FR" altLang="fr-FR" b="0" i="0" u="none" strike="noStrike" cap="none" normalizeH="0" baseline="0" dirty="0">
                <a:ln>
                  <a:noFill/>
                </a:ln>
                <a:effectLst/>
                <a:latin typeface="gotham ssm a"/>
              </a:rPr>
              <a:t>Example pour inclure des guillemets dans le texte:</a:t>
            </a:r>
          </a:p>
        </p:txBody>
      </p:sp>
      <p:graphicFrame>
        <p:nvGraphicFramePr>
          <p:cNvPr id="7" name="Espace réservé du contenu 3">
            <a:extLst>
              <a:ext uri="{FF2B5EF4-FFF2-40B4-BE49-F238E27FC236}">
                <a16:creationId xmlns:a16="http://schemas.microsoft.com/office/drawing/2014/main" id="{1C2442A7-5731-4C40-9BD8-C30EEBABAA89}"/>
              </a:ext>
            </a:extLst>
          </p:cNvPr>
          <p:cNvGraphicFramePr>
            <a:graphicFrameLocks/>
          </p:cNvGraphicFramePr>
          <p:nvPr>
            <p:extLst>
              <p:ext uri="{D42A27DB-BD31-4B8C-83A1-F6EECF244321}">
                <p14:modId xmlns:p14="http://schemas.microsoft.com/office/powerpoint/2010/main" val="594148316"/>
              </p:ext>
            </p:extLst>
          </p:nvPr>
        </p:nvGraphicFramePr>
        <p:xfrm>
          <a:off x="5817358" y="3067136"/>
          <a:ext cx="6057900" cy="1165860"/>
        </p:xfrm>
        <a:graphic>
          <a:graphicData uri="http://schemas.openxmlformats.org/drawingml/2006/table">
            <a:tbl>
              <a:tblPr/>
              <a:tblGrid>
                <a:gridCol w="6057900">
                  <a:extLst>
                    <a:ext uri="{9D8B030D-6E8A-4147-A177-3AD203B41FA5}">
                      <a16:colId xmlns:a16="http://schemas.microsoft.com/office/drawing/2014/main" val="3796076826"/>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173288"/>
                  </a:ext>
                </a:extLst>
              </a:tr>
              <a:tr h="0">
                <a:tc>
                  <a:txBody>
                    <a:bodyPr/>
                    <a:lstStyle/>
                    <a:p>
                      <a:pPr algn="l"/>
                      <a:r>
                        <a:rPr lang="en-US" dirty="0">
                          <a:solidFill>
                            <a:srgbClr val="FFFFFF"/>
                          </a:solidFill>
                          <a:effectLst/>
                        </a:rPr>
                        <a:t>'This is a string. 👏';</a:t>
                      </a:r>
                      <a:br>
                        <a:rPr lang="en-US" dirty="0">
                          <a:solidFill>
                            <a:srgbClr val="FFFFFF"/>
                          </a:solidFill>
                          <a:effectLst/>
                        </a:rPr>
                      </a:br>
                      <a:r>
                        <a:rPr lang="en-US" dirty="0">
                          <a:solidFill>
                            <a:srgbClr val="FFFFFF"/>
                          </a:solidFill>
                          <a:effectLst/>
                        </a:rPr>
                        <a:t>"This is the 2nd string. 💁";</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2878775600"/>
                  </a:ext>
                </a:extLst>
              </a:tr>
            </a:tbl>
          </a:graphicData>
        </a:graphic>
      </p:graphicFrame>
      <p:graphicFrame>
        <p:nvGraphicFramePr>
          <p:cNvPr id="9" name="Tableau 8">
            <a:extLst>
              <a:ext uri="{FF2B5EF4-FFF2-40B4-BE49-F238E27FC236}">
                <a16:creationId xmlns:a16="http://schemas.microsoft.com/office/drawing/2014/main" id="{259A13C8-7475-4EB0-AE13-C251C3C233AD}"/>
              </a:ext>
            </a:extLst>
          </p:cNvPr>
          <p:cNvGraphicFramePr>
            <a:graphicFrameLocks noGrp="1"/>
          </p:cNvGraphicFramePr>
          <p:nvPr>
            <p:extLst>
              <p:ext uri="{D42A27DB-BD31-4B8C-83A1-F6EECF244321}">
                <p14:modId xmlns:p14="http://schemas.microsoft.com/office/powerpoint/2010/main" val="3021080511"/>
              </p:ext>
            </p:extLst>
          </p:nvPr>
        </p:nvGraphicFramePr>
        <p:xfrm>
          <a:off x="5817358" y="4819296"/>
          <a:ext cx="6057900" cy="1165860"/>
        </p:xfrm>
        <a:graphic>
          <a:graphicData uri="http://schemas.openxmlformats.org/drawingml/2006/table">
            <a:tbl>
              <a:tblPr/>
              <a:tblGrid>
                <a:gridCol w="6057900">
                  <a:extLst>
                    <a:ext uri="{9D8B030D-6E8A-4147-A177-3AD203B41FA5}">
                      <a16:colId xmlns:a16="http://schemas.microsoft.com/office/drawing/2014/main" val="2514380953"/>
                    </a:ext>
                  </a:extLst>
                </a:gridCol>
              </a:tblGrid>
              <a:tr h="0">
                <a:tc>
                  <a:txBody>
                    <a:bodyPr/>
                    <a:lstStyle/>
                    <a:p>
                      <a:pPr algn="l"/>
                      <a:r>
                        <a:rPr lang="fr-FR" dirty="0">
                          <a:solidFill>
                            <a:srgbClr val="FFFFFF"/>
                          </a:solidFill>
                          <a:effectLst/>
                        </a:rPr>
                        <a:t>EXAMPLE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749432545"/>
                  </a:ext>
                </a:extLst>
              </a:tr>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333333"/>
                    </a:solidFill>
                  </a:tcPr>
                </a:tc>
                <a:extLst>
                  <a:ext uri="{0D108BD9-81ED-4DB2-BD59-A6C34878D82A}">
                    <a16:rowId xmlns:a16="http://schemas.microsoft.com/office/drawing/2014/main" val="3006703162"/>
                  </a:ext>
                </a:extLst>
              </a:tr>
            </a:tbl>
          </a:graphicData>
        </a:graphic>
      </p:graphicFrame>
      <p:graphicFrame>
        <p:nvGraphicFramePr>
          <p:cNvPr id="11" name="Tableau 10">
            <a:extLst>
              <a:ext uri="{FF2B5EF4-FFF2-40B4-BE49-F238E27FC236}">
                <a16:creationId xmlns:a16="http://schemas.microsoft.com/office/drawing/2014/main" id="{B1B28E81-1550-4DE1-96F4-D87D207588A5}"/>
              </a:ext>
            </a:extLst>
          </p:cNvPr>
          <p:cNvGraphicFramePr>
            <a:graphicFrameLocks noGrp="1"/>
          </p:cNvGraphicFramePr>
          <p:nvPr>
            <p:extLst>
              <p:ext uri="{D42A27DB-BD31-4B8C-83A1-F6EECF244321}">
                <p14:modId xmlns:p14="http://schemas.microsoft.com/office/powerpoint/2010/main" val="814960243"/>
              </p:ext>
            </p:extLst>
          </p:nvPr>
        </p:nvGraphicFramePr>
        <p:xfrm>
          <a:off x="739726" y="4232996"/>
          <a:ext cx="4947834" cy="1817370"/>
        </p:xfrm>
        <a:graphic>
          <a:graphicData uri="http://schemas.openxmlformats.org/drawingml/2006/table">
            <a:tbl>
              <a:tblPr/>
              <a:tblGrid>
                <a:gridCol w="4947834">
                  <a:extLst>
                    <a:ext uri="{9D8B030D-6E8A-4147-A177-3AD203B41FA5}">
                      <a16:colId xmlns:a16="http://schemas.microsoft.com/office/drawing/2014/main" val="471031133"/>
                    </a:ext>
                  </a:extLst>
                </a:gridCol>
              </a:tblGrid>
              <a:tr h="1752160">
                <a:tc>
                  <a:txBody>
                    <a:bodyPr/>
                    <a:lstStyle/>
                    <a:p>
                      <a:pPr algn="l"/>
                      <a:r>
                        <a:rPr lang="fr-FR" dirty="0">
                          <a:solidFill>
                            <a:srgbClr val="FFFFFF"/>
                          </a:solidFill>
                          <a:effectLst/>
                        </a:rPr>
                        <a:t>var blague = "Au confinement, c'est exactement comme à </a:t>
                      </a:r>
                      <a:r>
                        <a:rPr lang="fr-FR" dirty="0" err="1">
                          <a:solidFill>
                            <a:srgbClr val="FFFFFF"/>
                          </a:solidFill>
                          <a:effectLst/>
                        </a:rPr>
                        <a:t>l'age</a:t>
                      </a:r>
                      <a:r>
                        <a:rPr lang="fr-FR" dirty="0">
                          <a:solidFill>
                            <a:srgbClr val="FFFFFF"/>
                          </a:solidFill>
                          <a:effectLst/>
                        </a:rPr>
                        <a:t> de 16!";</a:t>
                      </a:r>
                    </a:p>
                    <a:p>
                      <a:pPr algn="l"/>
                      <a:r>
                        <a:rPr lang="fr-FR" dirty="0">
                          <a:solidFill>
                            <a:srgbClr val="FFFFFF"/>
                          </a:solidFill>
                          <a:effectLst/>
                        </a:rPr>
                        <a:t>blague += "Eh bien, vous avez cheveux long, ...  tout est moins cher, ... et puis vous êtes interdis de sortir!";</a:t>
                      </a:r>
                    </a:p>
                    <a:p>
                      <a:pPr algn="l"/>
                      <a:r>
                        <a:rPr lang="fr-FR" dirty="0">
                          <a:solidFill>
                            <a:srgbClr val="FFFFFF"/>
                          </a:solidFill>
                          <a:effectLst/>
                        </a:rPr>
                        <a:t>console.log(blague);</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
        <p:nvSpPr>
          <p:cNvPr id="3" name="Espace réservé de la date 2">
            <a:extLst>
              <a:ext uri="{FF2B5EF4-FFF2-40B4-BE49-F238E27FC236}">
                <a16:creationId xmlns:a16="http://schemas.microsoft.com/office/drawing/2014/main" id="{8E1E0DBB-8C2B-47C8-834A-5C012A4EAE2D}"/>
              </a:ext>
            </a:extLst>
          </p:cNvPr>
          <p:cNvSpPr>
            <a:spLocks noGrp="1"/>
          </p:cNvSpPr>
          <p:nvPr>
            <p:ph type="dt" sz="half" idx="10"/>
          </p:nvPr>
        </p:nvSpPr>
        <p:spPr/>
        <p:txBody>
          <a:bodyPr/>
          <a:lstStyle/>
          <a:p>
            <a:fld id="{3CF9FA7E-122E-4AC6-98D9-8071068348C0}" type="datetime1">
              <a:rPr lang="fr-FR" smtClean="0"/>
              <a:t>20/01/2021</a:t>
            </a:fld>
            <a:endParaRPr lang="fr-FR"/>
          </a:p>
        </p:txBody>
      </p:sp>
      <p:sp>
        <p:nvSpPr>
          <p:cNvPr id="4" name="Espace réservé du pied de page 3">
            <a:extLst>
              <a:ext uri="{FF2B5EF4-FFF2-40B4-BE49-F238E27FC236}">
                <a16:creationId xmlns:a16="http://schemas.microsoft.com/office/drawing/2014/main" id="{DA27167F-BBBF-4370-A051-02F91C5C4264}"/>
              </a:ext>
            </a:extLst>
          </p:cNvPr>
          <p:cNvSpPr>
            <a:spLocks noGrp="1"/>
          </p:cNvSpPr>
          <p:nvPr>
            <p:ph type="ftr" sz="quarter" idx="11"/>
          </p:nvPr>
        </p:nvSpPr>
        <p:spPr/>
        <p:txBody>
          <a:bodyPr/>
          <a:lstStyle/>
          <a:p>
            <a:r>
              <a:rPr lang="fr-FR" dirty="0"/>
              <a:t>ORSYS Formation - Bassem Seddik - JavaScript pour un HTML dynamique</a:t>
            </a:r>
          </a:p>
        </p:txBody>
      </p:sp>
      <p:sp>
        <p:nvSpPr>
          <p:cNvPr id="5" name="Espace réservé du numéro de diapositive 4">
            <a:extLst>
              <a:ext uri="{FF2B5EF4-FFF2-40B4-BE49-F238E27FC236}">
                <a16:creationId xmlns:a16="http://schemas.microsoft.com/office/drawing/2014/main" id="{EF4CFD20-C1C2-4F41-9495-570E1F109EA1}"/>
              </a:ext>
            </a:extLst>
          </p:cNvPr>
          <p:cNvSpPr>
            <a:spLocks noGrp="1"/>
          </p:cNvSpPr>
          <p:nvPr>
            <p:ph type="sldNum" sz="quarter" idx="12"/>
          </p:nvPr>
        </p:nvSpPr>
        <p:spPr/>
        <p:txBody>
          <a:bodyPr/>
          <a:lstStyle/>
          <a:p>
            <a:fld id="{8FDE5FCB-0159-4F81-83AE-67C33C270F12}" type="slidenum">
              <a:rPr lang="fr-FR" smtClean="0"/>
              <a:t>24</a:t>
            </a:fld>
            <a:endParaRPr lang="fr-FR"/>
          </a:p>
        </p:txBody>
      </p:sp>
      <p:graphicFrame>
        <p:nvGraphicFramePr>
          <p:cNvPr id="10" name="Tableau 9">
            <a:extLst>
              <a:ext uri="{FF2B5EF4-FFF2-40B4-BE49-F238E27FC236}">
                <a16:creationId xmlns:a16="http://schemas.microsoft.com/office/drawing/2014/main" id="{DE24522A-26A5-4805-B865-57091DFC807F}"/>
              </a:ext>
            </a:extLst>
          </p:cNvPr>
          <p:cNvGraphicFramePr>
            <a:graphicFrameLocks noGrp="1"/>
          </p:cNvGraphicFramePr>
          <p:nvPr>
            <p:extLst>
              <p:ext uri="{D42A27DB-BD31-4B8C-83A1-F6EECF244321}">
                <p14:modId xmlns:p14="http://schemas.microsoft.com/office/powerpoint/2010/main" val="790855211"/>
              </p:ext>
            </p:extLst>
          </p:nvPr>
        </p:nvGraphicFramePr>
        <p:xfrm>
          <a:off x="704510" y="3068955"/>
          <a:ext cx="4947834" cy="720090"/>
        </p:xfrm>
        <a:graphic>
          <a:graphicData uri="http://schemas.openxmlformats.org/drawingml/2006/table">
            <a:tbl>
              <a:tblPr/>
              <a:tblGrid>
                <a:gridCol w="4947834">
                  <a:extLst>
                    <a:ext uri="{9D8B030D-6E8A-4147-A177-3AD203B41FA5}">
                      <a16:colId xmlns:a16="http://schemas.microsoft.com/office/drawing/2014/main" val="471031133"/>
                    </a:ext>
                  </a:extLst>
                </a:gridCol>
              </a:tblGrid>
              <a:tr h="0">
                <a:tc>
                  <a:txBody>
                    <a:bodyPr/>
                    <a:lstStyle/>
                    <a:p>
                      <a:pPr algn="l"/>
                      <a:r>
                        <a:rPr lang="en-US" dirty="0">
                          <a:solidFill>
                            <a:srgbClr val="FFFFFF"/>
                          </a:solidFill>
                          <a:effectLst/>
                        </a:rPr>
                        <a:t>"It's six o'clock.";</a:t>
                      </a:r>
                      <a:br>
                        <a:rPr lang="en-US" dirty="0">
                          <a:solidFill>
                            <a:srgbClr val="FFFFFF"/>
                          </a:solidFill>
                          <a:effectLst/>
                        </a:rPr>
                      </a:br>
                      <a:r>
                        <a:rPr lang="en-US" dirty="0">
                          <a:solidFill>
                            <a:srgbClr val="FFFFFF"/>
                          </a:solidFill>
                          <a:effectLst/>
                        </a:rPr>
                        <a:t>'Remember to say "please" and "thank you."';</a:t>
                      </a:r>
                    </a:p>
                  </a:txBody>
                  <a:tcPr marL="95250" marR="95250" marT="85725" marB="85725" anchor="ctr">
                    <a:lnL>
                      <a:noFill/>
                    </a:lnL>
                    <a:lnR>
                      <a:noFill/>
                    </a:lnR>
                    <a:lnT>
                      <a:noFill/>
                    </a:lnT>
                    <a:lnB>
                      <a:noFill/>
                    </a:lnB>
                    <a:solidFill>
                      <a:srgbClr val="2D2D2D"/>
                    </a:solidFill>
                  </a:tcPr>
                </a:tc>
                <a:extLst>
                  <a:ext uri="{0D108BD9-81ED-4DB2-BD59-A6C34878D82A}">
                    <a16:rowId xmlns:a16="http://schemas.microsoft.com/office/drawing/2014/main" val="2496935445"/>
                  </a:ext>
                </a:extLst>
              </a:tr>
            </a:tbl>
          </a:graphicData>
        </a:graphic>
      </p:graphicFrame>
    </p:spTree>
    <p:extLst>
      <p:ext uri="{BB962C8B-B14F-4D97-AF65-F5344CB8AC3E}">
        <p14:creationId xmlns:p14="http://schemas.microsoft.com/office/powerpoint/2010/main" val="1649490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75BD7C-885E-4451-893C-15ADC5A52125}"/>
              </a:ext>
            </a:extLst>
          </p:cNvPr>
          <p:cNvSpPr>
            <a:spLocks noGrp="1"/>
          </p:cNvSpPr>
          <p:nvPr>
            <p:ph type="title"/>
          </p:nvPr>
        </p:nvSpPr>
        <p:spPr/>
        <p:txBody>
          <a:bodyPr/>
          <a:lstStyle/>
          <a:p>
            <a:r>
              <a:rPr lang="fr-FR" dirty="0"/>
              <a:t>Exercice: Sortons faire un diner! </a:t>
            </a:r>
          </a:p>
        </p:txBody>
      </p:sp>
      <p:sp>
        <p:nvSpPr>
          <p:cNvPr id="25" name="Espace réservé du contenu 24">
            <a:extLst>
              <a:ext uri="{FF2B5EF4-FFF2-40B4-BE49-F238E27FC236}">
                <a16:creationId xmlns:a16="http://schemas.microsoft.com/office/drawing/2014/main" id="{3D4F1BBC-53B0-4076-A1EB-DF9D6F8D56F1}"/>
              </a:ext>
            </a:extLst>
          </p:cNvPr>
          <p:cNvSpPr>
            <a:spLocks noGrp="1"/>
          </p:cNvSpPr>
          <p:nvPr>
            <p:ph sz="quarter" idx="10"/>
          </p:nvPr>
        </p:nvSpPr>
        <p:spPr>
          <a:xfrm>
            <a:off x="539496" y="1435607"/>
            <a:ext cx="7041967" cy="4521841"/>
          </a:xfrm>
        </p:spPr>
        <p:txBody>
          <a:bodyPr/>
          <a:lstStyle/>
          <a:p>
            <a:pPr marL="342900" indent="-342900">
              <a:buFont typeface="+mj-lt"/>
              <a:buAutoNum type="arabicPeriod"/>
            </a:pPr>
            <a:r>
              <a:rPr lang="fr-FR" sz="1800" dirty="0"/>
              <a:t>Créez une variable appelée </a:t>
            </a:r>
            <a:r>
              <a:rPr lang="fr-FR" sz="1800" b="1" dirty="0">
                <a:solidFill>
                  <a:srgbClr val="002060"/>
                </a:solidFill>
              </a:rPr>
              <a:t>facture</a:t>
            </a:r>
            <a:r>
              <a:rPr lang="fr-FR" sz="1800" dirty="0"/>
              <a:t> et affectez-lui le résultat de </a:t>
            </a:r>
            <a:r>
              <a:rPr lang="fr-FR" sz="1800" b="1" dirty="0">
                <a:solidFill>
                  <a:srgbClr val="002060"/>
                </a:solidFill>
              </a:rPr>
              <a:t>10,25 + 3,99 + 7,15 </a:t>
            </a:r>
            <a:r>
              <a:rPr lang="fr-FR" sz="1800" dirty="0"/>
              <a:t>(ne faites pas le calcul vous-même, laissez JavaScript le faire!). </a:t>
            </a:r>
          </a:p>
          <a:p>
            <a:pPr marL="342900" indent="-342900">
              <a:buFont typeface="+mj-lt"/>
              <a:buAutoNum type="arabicPeriod"/>
            </a:pPr>
            <a:r>
              <a:rPr lang="fr-FR" sz="1800" dirty="0"/>
              <a:t>Ensuite, créez une variable appelée pourboire et affectez-lui le résultat de la multiplication de la facture par un taux de pourboire de </a:t>
            </a:r>
            <a:r>
              <a:rPr lang="fr-FR" sz="1800" b="1" dirty="0">
                <a:solidFill>
                  <a:srgbClr val="002060"/>
                </a:solidFill>
              </a:rPr>
              <a:t>15%</a:t>
            </a:r>
            <a:r>
              <a:rPr lang="fr-FR" sz="1800" dirty="0"/>
              <a:t>. </a:t>
            </a:r>
          </a:p>
          <a:p>
            <a:pPr marL="342900" indent="-342900">
              <a:buFont typeface="+mj-lt"/>
              <a:buAutoNum type="arabicPeriod"/>
            </a:pPr>
            <a:r>
              <a:rPr lang="fr-FR" sz="1800" dirty="0"/>
              <a:t>Enfin, ajoutez la facture et le pourboire ensemble et stockez-les dans une variable appelée total.</a:t>
            </a:r>
          </a:p>
          <a:p>
            <a:pPr marL="342900" indent="-342900">
              <a:buFont typeface="+mj-lt"/>
              <a:buAutoNum type="arabicPeriod"/>
            </a:pPr>
            <a:r>
              <a:rPr lang="fr-FR" sz="1800" dirty="0"/>
              <a:t>Affichez le total sur la console JavaScript.</a:t>
            </a:r>
          </a:p>
          <a:p>
            <a:r>
              <a:rPr lang="fr-FR" sz="1800" dirty="0">
                <a:solidFill>
                  <a:srgbClr val="002060"/>
                </a:solidFill>
              </a:rPr>
              <a:t>Astuce</a:t>
            </a:r>
            <a:r>
              <a:rPr lang="fr-FR" sz="1800" dirty="0"/>
              <a:t>: 15% sous forme décimale s'écrit 0,15 _._</a:t>
            </a:r>
          </a:p>
          <a:p>
            <a:endParaRPr lang="en-US" dirty="0"/>
          </a:p>
        </p:txBody>
      </p:sp>
      <p:sp>
        <p:nvSpPr>
          <p:cNvPr id="9" name="Rectangle 5">
            <a:extLst>
              <a:ext uri="{FF2B5EF4-FFF2-40B4-BE49-F238E27FC236}">
                <a16:creationId xmlns:a16="http://schemas.microsoft.com/office/drawing/2014/main" id="{623AE253-6448-453E-9B64-BDEB8277AE89}"/>
              </a:ext>
            </a:extLst>
          </p:cNvPr>
          <p:cNvSpPr>
            <a:spLocks noChangeArrowheads="1"/>
          </p:cNvSpPr>
          <p:nvPr/>
        </p:nvSpPr>
        <p:spPr bwMode="auto">
          <a:xfrm>
            <a:off x="7609668" y="1435100"/>
            <a:ext cx="4200040" cy="2308324"/>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bill = </a:t>
            </a:r>
            <a:r>
              <a:rPr kumimoji="0" lang="fr-FR" altLang="fr-FR" b="0" i="0" u="none" strike="noStrike" cap="none" normalizeH="0" baseline="0" dirty="0">
                <a:ln>
                  <a:noFill/>
                </a:ln>
                <a:solidFill>
                  <a:srgbClr val="008080"/>
                </a:solidFill>
                <a:effectLst/>
                <a:latin typeface="Source Code Pro"/>
              </a:rPr>
              <a:t>10.25</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3.99</a:t>
            </a:r>
            <a:r>
              <a:rPr kumimoji="0" lang="fr-FR" altLang="fr-FR" b="0" i="0" u="none" strike="noStrike" cap="none" normalizeH="0" baseline="0" dirty="0">
                <a:ln>
                  <a:noFill/>
                </a:ln>
                <a:solidFill>
                  <a:srgbClr val="0F2B3D"/>
                </a:solidFill>
                <a:effectLst/>
                <a:latin typeface="Source Code Pro"/>
              </a:rPr>
              <a:t> + </a:t>
            </a:r>
            <a:r>
              <a:rPr kumimoji="0" lang="fr-FR" altLang="fr-FR" b="0" i="0" u="none" strike="noStrike" cap="none" normalizeH="0" baseline="0" dirty="0">
                <a:ln>
                  <a:noFill/>
                </a:ln>
                <a:solidFill>
                  <a:srgbClr val="008080"/>
                </a:solidFill>
                <a:effectLst/>
                <a:latin typeface="Source Code Pro"/>
              </a:rPr>
              <a:t>7.15</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tip = </a:t>
            </a:r>
            <a:r>
              <a:rPr kumimoji="0" lang="fr-FR" altLang="fr-FR" b="0" i="0" u="none" strike="noStrike" cap="none" normalizeH="0" baseline="0" dirty="0">
                <a:ln>
                  <a:noFill/>
                </a:ln>
                <a:solidFill>
                  <a:srgbClr val="008080"/>
                </a:solidFill>
                <a:effectLst/>
                <a:latin typeface="Source Code Pro"/>
              </a:rPr>
              <a:t>0.15</a:t>
            </a:r>
            <a:r>
              <a:rPr kumimoji="0" lang="fr-FR" altLang="fr-FR" b="0" i="0" u="none" strike="noStrike" cap="none" normalizeH="0" baseline="0" dirty="0">
                <a:ln>
                  <a:noFill/>
                </a:ln>
                <a:solidFill>
                  <a:srgbClr val="0F2B3D"/>
                </a:solidFill>
                <a:effectLst/>
                <a:latin typeface="Source Code Pro"/>
              </a:rPr>
              <a:t> * bill;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1" i="0" u="none" strike="noStrike" cap="none" normalizeH="0" baseline="0" dirty="0">
                <a:ln>
                  <a:noFill/>
                </a:ln>
                <a:solidFill>
                  <a:srgbClr val="333333"/>
                </a:solidFill>
                <a:effectLst/>
                <a:latin typeface="Source Code Pro"/>
              </a:rPr>
              <a:t>var</a:t>
            </a:r>
            <a:r>
              <a:rPr kumimoji="0" lang="fr-FR" altLang="fr-FR" b="0" i="0" u="none" strike="noStrike" cap="none" normalizeH="0" baseline="0" dirty="0">
                <a:ln>
                  <a:noFill/>
                </a:ln>
                <a:solidFill>
                  <a:srgbClr val="0F2B3D"/>
                </a:solidFill>
                <a:effectLst/>
                <a:latin typeface="Source Code Pro"/>
              </a:rPr>
              <a:t> total = bill + tip;</a:t>
            </a:r>
          </a:p>
          <a:p>
            <a:pPr lvl="0" eaLnBrk="0" fontAlgn="base" hangingPunct="0">
              <a:spcBef>
                <a:spcPct val="0"/>
              </a:spcBef>
              <a:spcAft>
                <a:spcPct val="0"/>
              </a:spcAft>
            </a:pPr>
            <a:r>
              <a:rPr kumimoji="0" lang="fr-FR" altLang="fr-FR" b="0" i="0" u="none" strike="noStrike" cap="none" normalizeH="0" baseline="0" dirty="0">
                <a:ln>
                  <a:noFill/>
                </a:ln>
                <a:solidFill>
                  <a:srgbClr val="0F2B3D"/>
                </a:solidFill>
                <a:effectLst/>
                <a:latin typeface="Source Code Pro"/>
              </a:rPr>
              <a:t> </a:t>
            </a:r>
            <a:r>
              <a:rPr kumimoji="0" lang="fr-FR" altLang="fr-FR" b="0" i="0" u="none" strike="noStrike" cap="none" normalizeH="0" baseline="0" dirty="0">
                <a:ln>
                  <a:noFill/>
                </a:ln>
                <a:solidFill>
                  <a:srgbClr val="0086B3"/>
                </a:solidFill>
                <a:effectLst/>
                <a:latin typeface="Source Code Pro"/>
              </a:rPr>
              <a:t>console</a:t>
            </a:r>
            <a:r>
              <a:rPr kumimoji="0" lang="fr-FR" altLang="fr-FR" b="0" i="0" u="none" strike="noStrike" cap="none" normalizeH="0" baseline="0" dirty="0">
                <a:ln>
                  <a:noFill/>
                </a:ln>
                <a:solidFill>
                  <a:srgbClr val="0F2B3D"/>
                </a:solidFill>
                <a:effectLst/>
                <a:latin typeface="Source Code Pro"/>
              </a:rPr>
              <a:t>.log(</a:t>
            </a:r>
            <a:r>
              <a:rPr kumimoji="0" lang="fr-FR" altLang="fr-FR" b="0" i="0" u="none" strike="noStrike" cap="none" normalizeH="0" baseline="0" dirty="0">
                <a:ln>
                  <a:noFill/>
                </a:ln>
                <a:solidFill>
                  <a:srgbClr val="DD1144"/>
                </a:solidFill>
                <a:effectLst/>
                <a:latin typeface="Source Code Pro"/>
              </a:rPr>
              <a:t>"$"</a:t>
            </a:r>
            <a:r>
              <a:rPr kumimoji="0" lang="fr-FR" altLang="fr-FR" b="0" i="0" u="none" strike="noStrike" cap="none" normalizeH="0" baseline="0" dirty="0">
                <a:ln>
                  <a:noFill/>
                </a:ln>
                <a:solidFill>
                  <a:srgbClr val="0F2B3D"/>
                </a:solidFill>
                <a:effectLst/>
                <a:latin typeface="Source Code Pro"/>
              </a:rPr>
              <a:t>+total.</a:t>
            </a:r>
            <a:r>
              <a:rPr lang="en-US" dirty="0" err="1"/>
              <a:t>toFixed</a:t>
            </a:r>
            <a:r>
              <a:rPr lang="en-US" dirty="0"/>
              <a:t>(2)</a:t>
            </a:r>
            <a:r>
              <a:rPr kumimoji="0" lang="fr-FR" altLang="fr-FR"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 You can </a:t>
            </a:r>
            <a:r>
              <a:rPr kumimoji="0" lang="fr-FR" altLang="fr-FR" b="0" i="1" u="none" strike="noStrike" cap="none" normalizeH="0" baseline="0" dirty="0" err="1">
                <a:ln>
                  <a:noFill/>
                </a:ln>
                <a:solidFill>
                  <a:srgbClr val="999988"/>
                </a:solidFill>
                <a:effectLst/>
                <a:latin typeface="Source Code Pro"/>
              </a:rPr>
              <a:t>simply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print</a:t>
            </a:r>
            <a:r>
              <a:rPr kumimoji="0" lang="fr-FR" altLang="fr-FR" b="0" i="1" u="none" strike="noStrike" cap="none" normalizeH="0" baseline="0" dirty="0">
                <a:ln>
                  <a:noFill/>
                </a:ln>
                <a:solidFill>
                  <a:srgbClr val="999988"/>
                </a:solidFill>
                <a:effectLst/>
                <a:latin typeface="Source Code Pro"/>
              </a:rPr>
              <a:t> the total, </a:t>
            </a:r>
            <a:r>
              <a:rPr kumimoji="0" lang="fr-FR" altLang="fr-FR" b="0" i="1" u="none" strike="noStrike" cap="none" normalizeH="0" baseline="0" dirty="0" err="1">
                <a:ln>
                  <a:noFill/>
                </a:ln>
                <a:solidFill>
                  <a:srgbClr val="999988"/>
                </a:solidFill>
                <a:effectLst/>
                <a:latin typeface="Source Code Pro"/>
              </a:rPr>
              <a:t>without</a:t>
            </a:r>
            <a:r>
              <a:rPr kumimoji="0" lang="fr-FR" altLang="fr-FR" b="0" i="1" u="none" strike="noStrike" cap="none" normalizeH="0" baseline="0" dirty="0">
                <a:ln>
                  <a:noFill/>
                </a:ln>
                <a:solidFill>
                  <a:srgbClr val="999988"/>
                </a:solidFill>
                <a:effectLst/>
                <a:latin typeface="Source Code Pro"/>
              </a:rPr>
              <a:t> the </a:t>
            </a:r>
            <a:r>
              <a:rPr kumimoji="0" lang="fr-FR" altLang="fr-FR" b="0" i="1" u="none" strike="noStrike" cap="none" normalizeH="0" baseline="0" dirty="0" err="1">
                <a:ln>
                  <a:noFill/>
                </a:ln>
                <a:solidFill>
                  <a:srgbClr val="999988"/>
                </a:solidFill>
                <a:effectLst/>
                <a:latin typeface="Source Code Pro"/>
              </a:rPr>
              <a:t>currency</a:t>
            </a:r>
            <a:r>
              <a:rPr kumimoji="0" lang="fr-FR" altLang="fr-FR" b="0" i="1" u="none" strike="noStrike" cap="none" normalizeH="0" baseline="0" dirty="0">
                <a:ln>
                  <a:noFill/>
                </a:ln>
                <a:solidFill>
                  <a:srgbClr val="999988"/>
                </a:solidFill>
                <a:effectLst/>
                <a:latin typeface="Source Code Pro"/>
              </a:rPr>
              <a:t> </a:t>
            </a:r>
            <a:r>
              <a:rPr kumimoji="0" lang="fr-FR" altLang="fr-FR" b="0" i="1" u="none" strike="noStrike" cap="none" normalizeH="0" baseline="0" dirty="0" err="1">
                <a:ln>
                  <a:noFill/>
                </a:ln>
                <a:solidFill>
                  <a:srgbClr val="999988"/>
                </a:solidFill>
                <a:effectLst/>
                <a:latin typeface="Source Code Pro"/>
              </a:rPr>
              <a:t>symbol</a:t>
            </a:r>
            <a:r>
              <a:rPr kumimoji="0" lang="fr-FR" altLang="fr-FR" b="0" i="1" u="none" strike="noStrike" cap="none" normalizeH="0" baseline="0" dirty="0">
                <a:ln>
                  <a:noFill/>
                </a:ln>
                <a:solidFill>
                  <a:srgbClr val="999988"/>
                </a:solidFill>
                <a:effectLst/>
                <a:latin typeface="Source Code Pro"/>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1" u="none" strike="noStrike" cap="none" normalizeH="0" baseline="0" dirty="0">
                <a:ln>
                  <a:noFill/>
                </a:ln>
                <a:solidFill>
                  <a:srgbClr val="999988"/>
                </a:solidFill>
                <a:effectLst/>
                <a:latin typeface="Source Code Pro"/>
              </a:rPr>
              <a:t>console.log(total);</a:t>
            </a:r>
            <a:r>
              <a:rPr kumimoji="0" lang="fr-FR" altLang="fr-FR" sz="2400" b="0" i="0" u="none" strike="noStrike" cap="none" normalizeH="0" baseline="0" dirty="0">
                <a:ln>
                  <a:noFill/>
                </a:ln>
                <a:solidFill>
                  <a:schemeClr val="tx1"/>
                </a:solidFill>
                <a:effectLst/>
              </a:rPr>
              <a:t> </a:t>
            </a:r>
            <a:endParaRPr kumimoji="0" lang="fr-FR" altLang="fr-F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1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592CF-B5C5-4052-A85B-B8042D4BF085}"/>
              </a:ext>
            </a:extLst>
          </p:cNvPr>
          <p:cNvSpPr>
            <a:spLocks noGrp="1"/>
          </p:cNvSpPr>
          <p:nvPr>
            <p:ph type="title"/>
          </p:nvPr>
        </p:nvSpPr>
        <p:spPr/>
        <p:txBody>
          <a:bodyPr>
            <a:normAutofit/>
          </a:bodyPr>
          <a:lstStyle/>
          <a:p>
            <a:r>
              <a:rPr lang="fr-FR" b="1" dirty="0"/>
              <a:t>1.3- Détection de type avec </a:t>
            </a:r>
            <a:r>
              <a:rPr lang="fr-FR" b="1" dirty="0" err="1"/>
              <a:t>typeof</a:t>
            </a:r>
            <a:endParaRPr lang="en-US" dirty="0"/>
          </a:p>
        </p:txBody>
      </p:sp>
      <p:sp>
        <p:nvSpPr>
          <p:cNvPr id="3" name="Espace réservé du contenu 2">
            <a:extLst>
              <a:ext uri="{FF2B5EF4-FFF2-40B4-BE49-F238E27FC236}">
                <a16:creationId xmlns:a16="http://schemas.microsoft.com/office/drawing/2014/main" id="{E5FD26CB-5FE4-442F-BF42-1CD02C80DC50}"/>
              </a:ext>
            </a:extLst>
          </p:cNvPr>
          <p:cNvSpPr>
            <a:spLocks noGrp="1"/>
          </p:cNvSpPr>
          <p:nvPr>
            <p:ph sz="quarter" idx="10"/>
          </p:nvPr>
        </p:nvSpPr>
        <p:spPr/>
        <p:txBody>
          <a:bodyPr/>
          <a:lstStyle/>
          <a:p>
            <a:r>
              <a:rPr lang="fr-FR" dirty="0"/>
              <a:t>L'opérateur </a:t>
            </a:r>
            <a:r>
              <a:rPr lang="fr-FR" dirty="0" err="1"/>
              <a:t>typeof</a:t>
            </a:r>
            <a:r>
              <a:rPr lang="fr-FR" dirty="0"/>
              <a:t> renvoie une chaîne qui indique le type de son opérande.</a:t>
            </a:r>
            <a:endParaRPr lang="en-US" dirty="0"/>
          </a:p>
        </p:txBody>
      </p:sp>
      <p:sp>
        <p:nvSpPr>
          <p:cNvPr id="4" name="Espace réservé de la date 3">
            <a:extLst>
              <a:ext uri="{FF2B5EF4-FFF2-40B4-BE49-F238E27FC236}">
                <a16:creationId xmlns:a16="http://schemas.microsoft.com/office/drawing/2014/main" id="{6D1AC284-802E-4CB1-9592-38F17094091A}"/>
              </a:ext>
            </a:extLst>
          </p:cNvPr>
          <p:cNvSpPr>
            <a:spLocks noGrp="1"/>
          </p:cNvSpPr>
          <p:nvPr>
            <p:ph type="dt" sz="half" idx="2"/>
          </p:nvPr>
        </p:nvSpPr>
        <p:spPr/>
        <p:txBody>
          <a:bodyPr/>
          <a:lstStyle/>
          <a:p>
            <a:pPr rtl="0"/>
            <a:fld id="{57CD03FE-CCC4-44AD-8D3F-31F87704ECB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F214A9E7-4B84-481F-A0CD-D3C2917E446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369B1FC-F3E4-4DF5-BB19-F0CFA48DE5E3}"/>
              </a:ext>
            </a:extLst>
          </p:cNvPr>
          <p:cNvSpPr>
            <a:spLocks noGrp="1"/>
          </p:cNvSpPr>
          <p:nvPr>
            <p:ph type="sldNum" sz="quarter" idx="4"/>
          </p:nvPr>
        </p:nvSpPr>
        <p:spPr/>
        <p:txBody>
          <a:bodyPr/>
          <a:lstStyle/>
          <a:p>
            <a:pPr rtl="0"/>
            <a:fld id="{9860EDB8-5305-433F-BE41-D7A86D811DB3}" type="slidenum">
              <a:rPr lang="fr-FR" noProof="0" smtClean="0"/>
              <a:pPr rtl="0"/>
              <a:t>26</a:t>
            </a:fld>
            <a:endParaRPr lang="fr-FR" noProof="0" dirty="0"/>
          </a:p>
        </p:txBody>
      </p:sp>
      <p:graphicFrame>
        <p:nvGraphicFramePr>
          <p:cNvPr id="9" name="Tableau 8">
            <a:extLst>
              <a:ext uri="{FF2B5EF4-FFF2-40B4-BE49-F238E27FC236}">
                <a16:creationId xmlns:a16="http://schemas.microsoft.com/office/drawing/2014/main" id="{33AA8269-A0E3-48C0-9E12-D3682621ADF7}"/>
              </a:ext>
            </a:extLst>
          </p:cNvPr>
          <p:cNvGraphicFramePr>
            <a:graphicFrameLocks noGrp="1"/>
          </p:cNvGraphicFramePr>
          <p:nvPr>
            <p:extLst>
              <p:ext uri="{D42A27DB-BD31-4B8C-83A1-F6EECF244321}">
                <p14:modId xmlns:p14="http://schemas.microsoft.com/office/powerpoint/2010/main" val="1970779341"/>
              </p:ext>
            </p:extLst>
          </p:nvPr>
        </p:nvGraphicFramePr>
        <p:xfrm>
          <a:off x="539496" y="1859339"/>
          <a:ext cx="6881248" cy="4308306"/>
        </p:xfrm>
        <a:graphic>
          <a:graphicData uri="http://schemas.openxmlformats.org/drawingml/2006/table">
            <a:tbl>
              <a:tblPr firstRow="1" firstCol="1" lastRow="1" lastCol="1" bandRow="1">
                <a:tableStyleId>{B301B821-A1FF-4177-AEE7-76D212191A09}</a:tableStyleId>
              </a:tblPr>
              <a:tblGrid>
                <a:gridCol w="4138048">
                  <a:extLst>
                    <a:ext uri="{9D8B030D-6E8A-4147-A177-3AD203B41FA5}">
                      <a16:colId xmlns:a16="http://schemas.microsoft.com/office/drawing/2014/main" val="3815324218"/>
                    </a:ext>
                  </a:extLst>
                </a:gridCol>
                <a:gridCol w="2743200">
                  <a:extLst>
                    <a:ext uri="{9D8B030D-6E8A-4147-A177-3AD203B41FA5}">
                      <a16:colId xmlns:a16="http://schemas.microsoft.com/office/drawing/2014/main" val="2140126181"/>
                    </a:ext>
                  </a:extLst>
                </a:gridCol>
              </a:tblGrid>
              <a:tr h="246630">
                <a:tc>
                  <a:txBody>
                    <a:bodyPr/>
                    <a:lstStyle/>
                    <a:p>
                      <a:pPr algn="l"/>
                      <a:r>
                        <a:rPr lang="fr-FR" sz="1500" dirty="0">
                          <a:effectLst/>
                        </a:rPr>
                        <a:t>Type</a:t>
                      </a:r>
                      <a:endParaRPr lang="fr-FR" sz="1500" b="1" dirty="0">
                        <a:effectLst/>
                        <a:latin typeface="x-locale-heading-primary"/>
                      </a:endParaRPr>
                    </a:p>
                  </a:txBody>
                  <a:tcPr marL="65230" marR="65230" marT="16307" marB="32615" anchor="ctr"/>
                </a:tc>
                <a:tc>
                  <a:txBody>
                    <a:bodyPr/>
                    <a:lstStyle/>
                    <a:p>
                      <a:pPr algn="l"/>
                      <a:r>
                        <a:rPr lang="fr-FR" sz="1500">
                          <a:effectLst/>
                        </a:rPr>
                        <a:t>Résultat</a:t>
                      </a:r>
                      <a:endParaRPr lang="fr-FR" sz="1500" b="1">
                        <a:effectLst/>
                        <a:latin typeface="x-locale-heading-primary"/>
                      </a:endParaRPr>
                    </a:p>
                  </a:txBody>
                  <a:tcPr marL="65230" marR="65230" marT="16307" marB="32615" anchor="ctr"/>
                </a:tc>
                <a:extLst>
                  <a:ext uri="{0D108BD9-81ED-4DB2-BD59-A6C34878D82A}">
                    <a16:rowId xmlns:a16="http://schemas.microsoft.com/office/drawing/2014/main" val="856396127"/>
                  </a:ext>
                </a:extLst>
              </a:tr>
              <a:tr h="289154">
                <a:tc>
                  <a:txBody>
                    <a:bodyPr/>
                    <a:lstStyle/>
                    <a:p>
                      <a:pPr algn="l"/>
                      <a:r>
                        <a:rPr lang="fr-FR" sz="1500" b="0" dirty="0">
                          <a:effectLst/>
                        </a:rPr>
                        <a:t>indéfini</a:t>
                      </a:r>
                    </a:p>
                  </a:txBody>
                  <a:tcPr marL="65230" marR="65230" marT="48922" marB="48922" anchor="ctr"/>
                </a:tc>
                <a:tc>
                  <a:txBody>
                    <a:bodyPr/>
                    <a:lstStyle/>
                    <a:p>
                      <a:pPr algn="l"/>
                      <a:r>
                        <a:rPr lang="fr-FR" sz="1500" b="0">
                          <a:effectLst/>
                        </a:rPr>
                        <a:t>"undefined"</a:t>
                      </a:r>
                    </a:p>
                  </a:txBody>
                  <a:tcPr marL="65230" marR="65230" marT="48922" marB="48922" anchor="ctr"/>
                </a:tc>
                <a:extLst>
                  <a:ext uri="{0D108BD9-81ED-4DB2-BD59-A6C34878D82A}">
                    <a16:rowId xmlns:a16="http://schemas.microsoft.com/office/drawing/2014/main" val="297388917"/>
                  </a:ext>
                </a:extLst>
              </a:tr>
              <a:tr h="289154">
                <a:tc>
                  <a:txBody>
                    <a:bodyPr/>
                    <a:lstStyle/>
                    <a:p>
                      <a:pPr algn="l"/>
                      <a:r>
                        <a:rPr lang="fr-FR" sz="1500" b="0">
                          <a:effectLst/>
                        </a:rPr>
                        <a:t>nul</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 </a:t>
                      </a:r>
                    </a:p>
                  </a:txBody>
                  <a:tcPr marL="65230" marR="65230" marT="48922" marB="48922" anchor="ctr"/>
                </a:tc>
                <a:extLst>
                  <a:ext uri="{0D108BD9-81ED-4DB2-BD59-A6C34878D82A}">
                    <a16:rowId xmlns:a16="http://schemas.microsoft.com/office/drawing/2014/main" val="4024101457"/>
                  </a:ext>
                </a:extLst>
              </a:tr>
              <a:tr h="289154">
                <a:tc>
                  <a:txBody>
                    <a:bodyPr/>
                    <a:lstStyle/>
                    <a:p>
                      <a:pPr algn="l"/>
                      <a:r>
                        <a:rPr lang="fr-FR" sz="1500" b="0">
                          <a:effectLst/>
                        </a:rPr>
                        <a:t>booléen</a:t>
                      </a:r>
                    </a:p>
                  </a:txBody>
                  <a:tcPr marL="65230" marR="65230" marT="48922" marB="48922" anchor="ctr"/>
                </a:tc>
                <a:tc>
                  <a:txBody>
                    <a:bodyPr/>
                    <a:lstStyle/>
                    <a:p>
                      <a:pPr algn="l"/>
                      <a:r>
                        <a:rPr lang="fr-FR" sz="1500" b="0" dirty="0">
                          <a:effectLst/>
                        </a:rPr>
                        <a:t>"</a:t>
                      </a:r>
                      <a:r>
                        <a:rPr lang="fr-FR" sz="1500" b="0" dirty="0" err="1">
                          <a:effectLst/>
                        </a:rPr>
                        <a:t>boolean</a:t>
                      </a:r>
                      <a:r>
                        <a:rPr lang="fr-FR" sz="1500" b="0" dirty="0">
                          <a:effectLst/>
                        </a:rPr>
                        <a:t>"</a:t>
                      </a:r>
                    </a:p>
                  </a:txBody>
                  <a:tcPr marL="65230" marR="65230" marT="48922" marB="48922" anchor="ctr"/>
                </a:tc>
                <a:extLst>
                  <a:ext uri="{0D108BD9-81ED-4DB2-BD59-A6C34878D82A}">
                    <a16:rowId xmlns:a16="http://schemas.microsoft.com/office/drawing/2014/main" val="3512900076"/>
                  </a:ext>
                </a:extLst>
              </a:tr>
              <a:tr h="289154">
                <a:tc>
                  <a:txBody>
                    <a:bodyPr/>
                    <a:lstStyle/>
                    <a:p>
                      <a:pPr algn="l"/>
                      <a:r>
                        <a:rPr lang="fr-FR" sz="1500" b="0">
                          <a:effectLst/>
                        </a:rPr>
                        <a:t>nombre</a:t>
                      </a:r>
                    </a:p>
                  </a:txBody>
                  <a:tcPr marL="65230" marR="65230" marT="48922" marB="48922" anchor="ctr"/>
                </a:tc>
                <a:tc>
                  <a:txBody>
                    <a:bodyPr/>
                    <a:lstStyle/>
                    <a:p>
                      <a:pPr algn="l"/>
                      <a:r>
                        <a:rPr lang="fr-FR" sz="1500" b="0">
                          <a:effectLst/>
                        </a:rPr>
                        <a:t>"number"</a:t>
                      </a:r>
                    </a:p>
                  </a:txBody>
                  <a:tcPr marL="65230" marR="65230" marT="48922" marB="48922" anchor="ctr"/>
                </a:tc>
                <a:extLst>
                  <a:ext uri="{0D108BD9-81ED-4DB2-BD59-A6C34878D82A}">
                    <a16:rowId xmlns:a16="http://schemas.microsoft.com/office/drawing/2014/main" val="2971132731"/>
                  </a:ext>
                </a:extLst>
              </a:tr>
              <a:tr h="289154">
                <a:tc>
                  <a:txBody>
                    <a:bodyPr/>
                    <a:lstStyle/>
                    <a:p>
                      <a:pPr algn="l"/>
                      <a:r>
                        <a:rPr lang="fr-FR" sz="1500" b="0" dirty="0">
                          <a:effectLst/>
                        </a:rPr>
                        <a:t>grand entier</a:t>
                      </a:r>
                    </a:p>
                  </a:txBody>
                  <a:tcPr marL="65230" marR="65230" marT="48922" marB="48922" anchor="ctr"/>
                </a:tc>
                <a:tc>
                  <a:txBody>
                    <a:bodyPr/>
                    <a:lstStyle/>
                    <a:p>
                      <a:pPr algn="l"/>
                      <a:r>
                        <a:rPr lang="fr-FR" sz="1500" b="0" dirty="0">
                          <a:effectLst/>
                        </a:rPr>
                        <a:t>"</a:t>
                      </a:r>
                      <a:r>
                        <a:rPr lang="fr-FR" sz="1500" b="0" dirty="0" err="1">
                          <a:effectLst/>
                        </a:rPr>
                        <a:t>bigint</a:t>
                      </a:r>
                      <a:r>
                        <a:rPr lang="fr-FR" sz="1500" b="0" dirty="0">
                          <a:effectLst/>
                        </a:rPr>
                        <a:t>"</a:t>
                      </a:r>
                    </a:p>
                  </a:txBody>
                  <a:tcPr marL="65230" marR="65230" marT="48922" marB="48922" anchor="ctr"/>
                </a:tc>
                <a:extLst>
                  <a:ext uri="{0D108BD9-81ED-4DB2-BD59-A6C34878D82A}">
                    <a16:rowId xmlns:a16="http://schemas.microsoft.com/office/drawing/2014/main" val="1531070426"/>
                  </a:ext>
                </a:extLst>
              </a:tr>
              <a:tr h="289154">
                <a:tc>
                  <a:txBody>
                    <a:bodyPr/>
                    <a:lstStyle/>
                    <a:p>
                      <a:pPr algn="l"/>
                      <a:r>
                        <a:rPr lang="fr-FR" sz="1500" b="0" dirty="0">
                          <a:effectLst/>
                        </a:rPr>
                        <a:t>chaîne de caractère</a:t>
                      </a:r>
                    </a:p>
                  </a:txBody>
                  <a:tcPr marL="65230" marR="65230" marT="48922" marB="48922" anchor="ctr"/>
                </a:tc>
                <a:tc>
                  <a:txBody>
                    <a:bodyPr/>
                    <a:lstStyle/>
                    <a:p>
                      <a:pPr algn="l"/>
                      <a:r>
                        <a:rPr lang="fr-FR" sz="1500" b="0" dirty="0">
                          <a:effectLst/>
                        </a:rPr>
                        <a:t>"string"</a:t>
                      </a:r>
                    </a:p>
                  </a:txBody>
                  <a:tcPr marL="65230" marR="65230" marT="48922" marB="48922" anchor="ctr"/>
                </a:tc>
                <a:extLst>
                  <a:ext uri="{0D108BD9-81ED-4DB2-BD59-A6C34878D82A}">
                    <a16:rowId xmlns:a16="http://schemas.microsoft.com/office/drawing/2014/main" val="3124122710"/>
                  </a:ext>
                </a:extLst>
              </a:tr>
              <a:tr h="493262">
                <a:tc>
                  <a:txBody>
                    <a:bodyPr/>
                    <a:lstStyle/>
                    <a:p>
                      <a:pPr algn="l"/>
                      <a:r>
                        <a:rPr lang="fr-FR" sz="1500" b="0">
                          <a:effectLst/>
                        </a:rPr>
                        <a:t>symbole (nouveauté d'ECMAScript 6 / 2015)</a:t>
                      </a:r>
                    </a:p>
                  </a:txBody>
                  <a:tcPr marL="65230" marR="65230" marT="48922" marB="48922" anchor="ctr"/>
                </a:tc>
                <a:tc>
                  <a:txBody>
                    <a:bodyPr/>
                    <a:lstStyle/>
                    <a:p>
                      <a:pPr algn="l"/>
                      <a:r>
                        <a:rPr lang="fr-FR" sz="1500" b="0" dirty="0">
                          <a:effectLst/>
                        </a:rPr>
                        <a:t>"</a:t>
                      </a:r>
                      <a:r>
                        <a:rPr lang="fr-FR" sz="1500" b="0" dirty="0" err="1">
                          <a:effectLst/>
                        </a:rPr>
                        <a:t>symbol</a:t>
                      </a:r>
                      <a:r>
                        <a:rPr lang="fr-FR" sz="1500" b="0" dirty="0">
                          <a:effectLst/>
                        </a:rPr>
                        <a:t>"</a:t>
                      </a:r>
                    </a:p>
                  </a:txBody>
                  <a:tcPr marL="65230" marR="65230" marT="48922" marB="48922" anchor="ctr"/>
                </a:tc>
                <a:extLst>
                  <a:ext uri="{0D108BD9-81ED-4DB2-BD59-A6C34878D82A}">
                    <a16:rowId xmlns:a16="http://schemas.microsoft.com/office/drawing/2014/main" val="371145663"/>
                  </a:ext>
                </a:extLst>
              </a:tr>
              <a:tr h="697370">
                <a:tc>
                  <a:txBody>
                    <a:bodyPr/>
                    <a:lstStyle/>
                    <a:p>
                      <a:pPr algn="l"/>
                      <a:r>
                        <a:rPr lang="fr-FR" sz="1500" b="0" dirty="0">
                          <a:effectLst/>
                        </a:rPr>
                        <a:t>objet de l'environnement (fourni par l'environnement dans lequel est utilisé JS)</a:t>
                      </a:r>
                    </a:p>
                  </a:txBody>
                  <a:tcPr marL="65230" marR="65230" marT="48922" marB="48922" anchor="ctr"/>
                </a:tc>
                <a:tc>
                  <a:txBody>
                    <a:bodyPr/>
                    <a:lstStyle/>
                    <a:p>
                      <a:pPr algn="l"/>
                      <a:r>
                        <a:rPr lang="fr-FR" sz="1500" b="0" dirty="0">
                          <a:effectLst/>
                        </a:rPr>
                        <a:t>Résultat différent selon l'implémentation</a:t>
                      </a:r>
                    </a:p>
                  </a:txBody>
                  <a:tcPr marL="65230" marR="65230" marT="48922" marB="48922" anchor="ctr"/>
                </a:tc>
                <a:extLst>
                  <a:ext uri="{0D108BD9-81ED-4DB2-BD59-A6C34878D82A}">
                    <a16:rowId xmlns:a16="http://schemas.microsoft.com/office/drawing/2014/main" val="1146407039"/>
                  </a:ext>
                </a:extLst>
              </a:tr>
              <a:tr h="0">
                <a:tc>
                  <a:txBody>
                    <a:bodyPr/>
                    <a:lstStyle/>
                    <a:p>
                      <a:pPr algn="l"/>
                      <a:r>
                        <a:rPr lang="fr-FR" sz="1500" b="0" dirty="0">
                          <a:effectLst/>
                        </a:rPr>
                        <a:t>Objet </a:t>
                      </a:r>
                      <a:r>
                        <a:rPr lang="fr-FR" sz="1500" b="0" dirty="0" err="1">
                          <a:effectLst/>
                        </a:rPr>
                        <a:t>Function</a:t>
                      </a:r>
                      <a:r>
                        <a:rPr lang="fr-FR" sz="1500" b="0" dirty="0">
                          <a:effectLst/>
                        </a:rPr>
                        <a:t> (au sens ECMA-262, un objet qui implémente [[Call]])</a:t>
                      </a:r>
                    </a:p>
                  </a:txBody>
                  <a:tcPr marL="65230" marR="65230" marT="48922" marB="48922" anchor="ctr"/>
                </a:tc>
                <a:tc>
                  <a:txBody>
                    <a:bodyPr/>
                    <a:lstStyle/>
                    <a:p>
                      <a:pPr algn="l"/>
                      <a:r>
                        <a:rPr lang="fr-FR" sz="1500" b="0" dirty="0">
                          <a:effectLst/>
                        </a:rPr>
                        <a:t>"</a:t>
                      </a:r>
                      <a:r>
                        <a:rPr lang="fr-FR" sz="1500" b="0" dirty="0" err="1">
                          <a:effectLst/>
                        </a:rPr>
                        <a:t>function</a:t>
                      </a:r>
                      <a:r>
                        <a:rPr lang="fr-FR" sz="1500" b="0" dirty="0">
                          <a:effectLst/>
                        </a:rPr>
                        <a:t>"</a:t>
                      </a:r>
                    </a:p>
                  </a:txBody>
                  <a:tcPr marL="65230" marR="65230" marT="48922" marB="48922" anchor="ctr"/>
                </a:tc>
                <a:extLst>
                  <a:ext uri="{0D108BD9-81ED-4DB2-BD59-A6C34878D82A}">
                    <a16:rowId xmlns:a16="http://schemas.microsoft.com/office/drawing/2014/main" val="1567342964"/>
                  </a:ext>
                </a:extLst>
              </a:tr>
              <a:tr h="289154">
                <a:tc>
                  <a:txBody>
                    <a:bodyPr/>
                    <a:lstStyle/>
                    <a:p>
                      <a:pPr algn="l"/>
                      <a:r>
                        <a:rPr lang="fr-FR" sz="1500" b="0" dirty="0">
                          <a:effectLst/>
                        </a:rPr>
                        <a:t>Tout autre objet</a:t>
                      </a:r>
                    </a:p>
                  </a:txBody>
                  <a:tcPr marL="65230" marR="65230" marT="48922" marB="48922" anchor="ctr"/>
                </a:tc>
                <a:tc>
                  <a:txBody>
                    <a:bodyPr/>
                    <a:lstStyle/>
                    <a:p>
                      <a:pPr algn="l"/>
                      <a:r>
                        <a:rPr lang="fr-FR" sz="1500" b="0" dirty="0">
                          <a:effectLst/>
                        </a:rPr>
                        <a:t>"</a:t>
                      </a:r>
                      <a:r>
                        <a:rPr lang="fr-FR" sz="1500" b="0" dirty="0" err="1">
                          <a:effectLst/>
                        </a:rPr>
                        <a:t>object</a:t>
                      </a:r>
                      <a:r>
                        <a:rPr lang="fr-FR" sz="1500" b="0" dirty="0">
                          <a:effectLst/>
                        </a:rPr>
                        <a:t>"</a:t>
                      </a:r>
                    </a:p>
                  </a:txBody>
                  <a:tcPr marL="65230" marR="65230" marT="48922" marB="48922" anchor="ctr"/>
                </a:tc>
                <a:extLst>
                  <a:ext uri="{0D108BD9-81ED-4DB2-BD59-A6C34878D82A}">
                    <a16:rowId xmlns:a16="http://schemas.microsoft.com/office/drawing/2014/main" val="1782839654"/>
                  </a:ext>
                </a:extLst>
              </a:tr>
            </a:tbl>
          </a:graphicData>
        </a:graphic>
      </p:graphicFrame>
      <p:sp>
        <p:nvSpPr>
          <p:cNvPr id="8" name="Rectangle 7">
            <a:extLst>
              <a:ext uri="{FF2B5EF4-FFF2-40B4-BE49-F238E27FC236}">
                <a16:creationId xmlns:a16="http://schemas.microsoft.com/office/drawing/2014/main" id="{BF1B6313-178F-45A9-9096-AC3DB32A4248}"/>
              </a:ext>
            </a:extLst>
          </p:cNvPr>
          <p:cNvSpPr/>
          <p:nvPr/>
        </p:nvSpPr>
        <p:spPr>
          <a:xfrm>
            <a:off x="7529231" y="1859339"/>
            <a:ext cx="4388965" cy="2462213"/>
          </a:xfrm>
          <a:prstGeom prst="rect">
            <a:avLst/>
          </a:prstGeom>
          <a:solidFill>
            <a:schemeClr val="bg1"/>
          </a:solidFill>
          <a:ln>
            <a:solidFill>
              <a:srgbClr val="0070C0"/>
            </a:solidFill>
          </a:ln>
          <a:effectLst>
            <a:outerShdw blurRad="50800" dist="38100" dir="18900000" algn="bl" rotWithShape="0">
              <a:prstClr val="black">
                <a:alpha val="40000"/>
              </a:prstClr>
            </a:outerShdw>
          </a:effectLst>
        </p:spPr>
        <p:txBody>
          <a:bodyPr wrap="square">
            <a:spAutoFit/>
          </a:bodyPr>
          <a:lstStyle/>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FF8000"/>
                </a:solidFill>
                <a:highlight>
                  <a:srgbClr val="FFFFFF"/>
                </a:highlight>
                <a:latin typeface="Courier New" panose="02070309020205020404" pitchFamily="49" charset="0"/>
              </a:rPr>
              <a:t>42</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"number"</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a:solidFill>
                  <a:srgbClr val="808080"/>
                </a:solidFill>
                <a:highlight>
                  <a:srgbClr val="FFFFFF"/>
                </a:highlight>
                <a:latin typeface="Courier New" panose="02070309020205020404" pitchFamily="49" charset="0"/>
              </a:rPr>
              <a:t>'blubber'</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"string"</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true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a:t>
            </a:r>
            <a:r>
              <a:rPr lang="en-US" sz="1400" dirty="0" err="1">
                <a:solidFill>
                  <a:srgbClr val="008000"/>
                </a:solidFill>
                <a:highlight>
                  <a:srgbClr val="FFFFFF"/>
                </a:highlight>
                <a:latin typeface="Courier New" panose="02070309020205020404" pitchFamily="49" charset="0"/>
              </a:rPr>
              <a:t>boolean</a:t>
            </a:r>
            <a:r>
              <a:rPr lang="en-US" sz="1400" dirty="0">
                <a:solidFill>
                  <a:srgbClr val="008000"/>
                </a:solidFill>
                <a:highlight>
                  <a:srgbClr val="FFFFFF"/>
                </a:highlight>
                <a:latin typeface="Courier New" panose="02070309020205020404" pitchFamily="49" charset="0"/>
              </a:rPr>
              <a:t>"</a:t>
            </a:r>
          </a:p>
          <a:p>
            <a:endParaRPr lang="en-US" sz="1400" dirty="0">
              <a:solidFill>
                <a:srgbClr val="000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console</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log</a:t>
            </a:r>
            <a:r>
              <a:rPr lang="en-US" sz="1400" b="1" dirty="0">
                <a:solidFill>
                  <a:srgbClr val="000080"/>
                </a:solidFill>
                <a:highlight>
                  <a:srgbClr val="FFFFFF"/>
                </a:highlight>
                <a:latin typeface="Courier New" panose="02070309020205020404" pitchFamily="49" charset="0"/>
              </a:rPr>
              <a:t>(</a:t>
            </a:r>
            <a:r>
              <a:rPr lang="en-US" sz="1400" b="1" dirty="0" err="1">
                <a:solidFill>
                  <a:srgbClr val="0000FF"/>
                </a:solidFill>
                <a:highlight>
                  <a:srgbClr val="FFFFFF"/>
                </a:highlight>
                <a:latin typeface="Courier New" panose="02070309020205020404" pitchFamily="49" charset="0"/>
              </a:rPr>
              <a:t>typeof</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undeclaredVariable</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 expected output: "undefined";</a:t>
            </a:r>
            <a:endParaRPr lang="en-US" sz="1400" dirty="0"/>
          </a:p>
        </p:txBody>
      </p:sp>
    </p:spTree>
    <p:extLst>
      <p:ext uri="{BB962C8B-B14F-4D97-AF65-F5344CB8AC3E}">
        <p14:creationId xmlns:p14="http://schemas.microsoft.com/office/powerpoint/2010/main" val="2664996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8274D-7510-4D07-9BED-F135A2B45779}"/>
              </a:ext>
            </a:extLst>
          </p:cNvPr>
          <p:cNvSpPr>
            <a:spLocks noGrp="1"/>
          </p:cNvSpPr>
          <p:nvPr>
            <p:ph type="title"/>
          </p:nvPr>
        </p:nvSpPr>
        <p:spPr/>
        <p:txBody>
          <a:bodyPr>
            <a:normAutofit fontScale="90000"/>
          </a:bodyPr>
          <a:lstStyle/>
          <a:p>
            <a:r>
              <a:rPr lang="fr-FR" b="1" dirty="0"/>
              <a:t>1.4- Gestion des tableaux. Opérateurs logiques et arithmétiques. Boucles (for, </a:t>
            </a:r>
            <a:r>
              <a:rPr lang="fr-FR" b="1" dirty="0" err="1"/>
              <a:t>while</a:t>
            </a:r>
            <a:r>
              <a:rPr lang="fr-FR" b="1" dirty="0"/>
              <a:t>...).</a:t>
            </a:r>
            <a:endParaRPr lang="en-US" dirty="0"/>
          </a:p>
        </p:txBody>
      </p:sp>
      <p:sp>
        <p:nvSpPr>
          <p:cNvPr id="3" name="Espace réservé du contenu 2">
            <a:extLst>
              <a:ext uri="{FF2B5EF4-FFF2-40B4-BE49-F238E27FC236}">
                <a16:creationId xmlns:a16="http://schemas.microsoft.com/office/drawing/2014/main" id="{EFF0CA0E-95C6-4038-AC30-FFBA0AF9E505}"/>
              </a:ext>
            </a:extLst>
          </p:cNvPr>
          <p:cNvSpPr>
            <a:spLocks noGrp="1"/>
          </p:cNvSpPr>
          <p:nvPr>
            <p:ph sz="quarter" idx="10"/>
          </p:nvPr>
        </p:nvSpPr>
        <p:spPr/>
        <p:txBody>
          <a:bodyPr/>
          <a:lstStyle/>
          <a:p>
            <a:r>
              <a:rPr lang="en-US" dirty="0" err="1"/>
              <a:t>Voir</a:t>
            </a:r>
            <a:r>
              <a:rPr lang="en-US" dirty="0"/>
              <a:t> codes sur  </a:t>
            </a:r>
            <a:r>
              <a:rPr lang="fr-FR" dirty="0">
                <a:hlinkClick r:id="rId2"/>
              </a:rPr>
              <a:t>https://github.com/bassemSeddik/formationDHL</a:t>
            </a:r>
            <a:endParaRPr lang="fr-FR" dirty="0"/>
          </a:p>
        </p:txBody>
      </p:sp>
      <p:sp>
        <p:nvSpPr>
          <p:cNvPr id="4" name="Espace réservé de la date 3">
            <a:extLst>
              <a:ext uri="{FF2B5EF4-FFF2-40B4-BE49-F238E27FC236}">
                <a16:creationId xmlns:a16="http://schemas.microsoft.com/office/drawing/2014/main" id="{E098E9D6-5255-4A10-8934-B777BEB82429}"/>
              </a:ext>
            </a:extLst>
          </p:cNvPr>
          <p:cNvSpPr>
            <a:spLocks noGrp="1"/>
          </p:cNvSpPr>
          <p:nvPr>
            <p:ph type="dt" sz="half" idx="2"/>
          </p:nvPr>
        </p:nvSpPr>
        <p:spPr/>
        <p:txBody>
          <a:bodyPr/>
          <a:lstStyle/>
          <a:p>
            <a:pPr rtl="0"/>
            <a:fld id="{C8096C8F-343A-4691-BEAC-2B4992E07079}"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093E1725-FBB2-4F19-A481-EF24858C65A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395F82-9A98-46BC-968D-0369451955B3}"/>
              </a:ext>
            </a:extLst>
          </p:cNvPr>
          <p:cNvSpPr>
            <a:spLocks noGrp="1"/>
          </p:cNvSpPr>
          <p:nvPr>
            <p:ph type="sldNum" sz="quarter" idx="4"/>
          </p:nvPr>
        </p:nvSpPr>
        <p:spPr/>
        <p:txBody>
          <a:bodyPr/>
          <a:lstStyle/>
          <a:p>
            <a:pPr rtl="0"/>
            <a:fld id="{9860EDB8-5305-433F-BE41-D7A86D811DB3}" type="slidenum">
              <a:rPr lang="fr-FR" noProof="0" smtClean="0"/>
              <a:pPr rtl="0"/>
              <a:t>27</a:t>
            </a:fld>
            <a:endParaRPr lang="fr-FR" noProof="0" dirty="0"/>
          </a:p>
        </p:txBody>
      </p:sp>
    </p:spTree>
    <p:extLst>
      <p:ext uri="{BB962C8B-B14F-4D97-AF65-F5344CB8AC3E}">
        <p14:creationId xmlns:p14="http://schemas.microsoft.com/office/powerpoint/2010/main" val="4230833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19F3B5-AE5C-4F9D-984D-CB5EE5A865BA}"/>
              </a:ext>
            </a:extLst>
          </p:cNvPr>
          <p:cNvSpPr>
            <a:spLocks noGrp="1"/>
          </p:cNvSpPr>
          <p:nvPr>
            <p:ph type="title"/>
          </p:nvPr>
        </p:nvSpPr>
        <p:spPr/>
        <p:txBody>
          <a:bodyPr/>
          <a:lstStyle/>
          <a:p>
            <a:r>
              <a:rPr lang="fr-FR" b="1"/>
              <a:t>1.5- Création de fonctions et paramétrage variable</a:t>
            </a:r>
            <a:endParaRPr lang="fr-FR" dirty="0"/>
          </a:p>
        </p:txBody>
      </p:sp>
      <p:sp>
        <p:nvSpPr>
          <p:cNvPr id="3" name="Espace réservé du contenu 2">
            <a:extLst>
              <a:ext uri="{FF2B5EF4-FFF2-40B4-BE49-F238E27FC236}">
                <a16:creationId xmlns:a16="http://schemas.microsoft.com/office/drawing/2014/main" id="{40B89A92-AF5F-4759-BC5D-5797471F5973}"/>
              </a:ext>
            </a:extLst>
          </p:cNvPr>
          <p:cNvSpPr>
            <a:spLocks noGrp="1"/>
          </p:cNvSpPr>
          <p:nvPr>
            <p:ph sz="quarter" idx="10"/>
          </p:nvPr>
        </p:nvSpPr>
        <p:spPr>
          <a:xfrm>
            <a:off x="539496" y="1435607"/>
            <a:ext cx="4897008" cy="3982213"/>
          </a:xfrm>
        </p:spPr>
        <p:txBody>
          <a:bodyPr/>
          <a:lstStyle/>
          <a:p>
            <a:r>
              <a:rPr lang="fr-FR" dirty="0"/>
              <a:t>Cela permet, comme pour toute fonction Classique, de ne pas avoir à refaire le même bout e code encore et encore à chaque besoin d’un même traitement!</a:t>
            </a:r>
          </a:p>
          <a:p>
            <a:endParaRPr lang="fr-FR" dirty="0"/>
          </a:p>
          <a:p>
            <a:pPr marL="285750" indent="-285750">
              <a:buFont typeface="Arial" panose="020B0604020202020204" pitchFamily="34" charset="0"/>
              <a:buChar char="•"/>
            </a:pPr>
            <a:r>
              <a:rPr lang="fr-FR" dirty="0"/>
              <a:t>Il suffit de défini sa fonction et d’y faire appel quand voulu,</a:t>
            </a:r>
          </a:p>
          <a:p>
            <a:endParaRPr lang="fr-FR" dirty="0"/>
          </a:p>
          <a:p>
            <a:r>
              <a:rPr lang="fr-FR" dirty="0"/>
              <a:t>Bien sûr, il faut le faire avec les bons paramètres!</a:t>
            </a:r>
          </a:p>
          <a:p>
            <a:endParaRPr lang="fr-FR" dirty="0"/>
          </a:p>
          <a:p>
            <a:pPr marL="285750" indent="-285750">
              <a:buFont typeface="Arial" panose="020B0604020202020204" pitchFamily="34" charset="0"/>
              <a:buChar char="•"/>
            </a:pPr>
            <a:r>
              <a:rPr lang="fr-FR" dirty="0"/>
              <a:t>Exemple:  La fonction de préparation des Pizzas dans les nouveaux microondes! </a:t>
            </a:r>
          </a:p>
          <a:p>
            <a:pPr lvl="1"/>
            <a:endParaRPr lang="fr-FR" dirty="0"/>
          </a:p>
        </p:txBody>
      </p:sp>
      <p:sp>
        <p:nvSpPr>
          <p:cNvPr id="6" name="Espace réservé de la date 5">
            <a:extLst>
              <a:ext uri="{FF2B5EF4-FFF2-40B4-BE49-F238E27FC236}">
                <a16:creationId xmlns:a16="http://schemas.microsoft.com/office/drawing/2014/main" id="{7843FDDC-A64F-4925-92E4-68F798A5CC8C}"/>
              </a:ext>
            </a:extLst>
          </p:cNvPr>
          <p:cNvSpPr>
            <a:spLocks noGrp="1"/>
          </p:cNvSpPr>
          <p:nvPr>
            <p:ph type="dt" sz="half" idx="2"/>
          </p:nvPr>
        </p:nvSpPr>
        <p:spPr/>
        <p:txBody>
          <a:bodyPr/>
          <a:lstStyle/>
          <a:p>
            <a:fld id="{58F96C8E-FDD1-46C2-BF30-59BBE954B739}" type="datetime1">
              <a:rPr lang="fr-FR" noProof="0" smtClean="0"/>
              <a:t>20/01/2021</a:t>
            </a:fld>
            <a:endParaRPr lang="fr-FR" noProof="0" dirty="0"/>
          </a:p>
        </p:txBody>
      </p:sp>
      <p:sp>
        <p:nvSpPr>
          <p:cNvPr id="7" name="Espace réservé du pied de page 6">
            <a:extLst>
              <a:ext uri="{FF2B5EF4-FFF2-40B4-BE49-F238E27FC236}">
                <a16:creationId xmlns:a16="http://schemas.microsoft.com/office/drawing/2014/main" id="{76A8E666-F352-4F0C-A7B5-A1AD2D021424}"/>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BEE106BE-79E6-4533-9A39-7F6B825EC6B4}"/>
              </a:ext>
            </a:extLst>
          </p:cNvPr>
          <p:cNvSpPr>
            <a:spLocks noGrp="1"/>
          </p:cNvSpPr>
          <p:nvPr>
            <p:ph type="sldNum" sz="quarter" idx="4"/>
          </p:nvPr>
        </p:nvSpPr>
        <p:spPr/>
        <p:txBody>
          <a:bodyPr/>
          <a:lstStyle/>
          <a:p>
            <a:fld id="{9860EDB8-5305-433F-BE41-D7A86D811DB3}" type="slidenum">
              <a:rPr lang="fr-FR" noProof="0" smtClean="0"/>
              <a:pPr/>
              <a:t>28</a:t>
            </a:fld>
            <a:endParaRPr lang="fr-FR" noProof="0" dirty="0"/>
          </a:p>
        </p:txBody>
      </p:sp>
      <p:pic>
        <p:nvPicPr>
          <p:cNvPr id="4" name="Image 3">
            <a:extLst>
              <a:ext uri="{FF2B5EF4-FFF2-40B4-BE49-F238E27FC236}">
                <a16:creationId xmlns:a16="http://schemas.microsoft.com/office/drawing/2014/main" id="{BD101B8E-DA1F-4B59-9280-DFA990E2C295}"/>
              </a:ext>
            </a:extLst>
          </p:cNvPr>
          <p:cNvPicPr>
            <a:picLocks noChangeAspect="1"/>
          </p:cNvPicPr>
          <p:nvPr/>
        </p:nvPicPr>
        <p:blipFill>
          <a:blip r:embed="rId2"/>
          <a:stretch>
            <a:fillRect/>
          </a:stretch>
        </p:blipFill>
        <p:spPr>
          <a:xfrm>
            <a:off x="5672380" y="1440180"/>
            <a:ext cx="5998413" cy="3043151"/>
          </a:xfrm>
          <a:prstGeom prst="rect">
            <a:avLst/>
          </a:prstGeom>
        </p:spPr>
      </p:pic>
      <p:pic>
        <p:nvPicPr>
          <p:cNvPr id="5" name="Image 4">
            <a:extLst>
              <a:ext uri="{FF2B5EF4-FFF2-40B4-BE49-F238E27FC236}">
                <a16:creationId xmlns:a16="http://schemas.microsoft.com/office/drawing/2014/main" id="{6F37C504-22A3-44B8-8FEF-063776766018}"/>
              </a:ext>
            </a:extLst>
          </p:cNvPr>
          <p:cNvPicPr>
            <a:picLocks noChangeAspect="1"/>
          </p:cNvPicPr>
          <p:nvPr/>
        </p:nvPicPr>
        <p:blipFill>
          <a:blip r:embed="rId3"/>
          <a:stretch>
            <a:fillRect/>
          </a:stretch>
        </p:blipFill>
        <p:spPr>
          <a:xfrm>
            <a:off x="7227376" y="4685447"/>
            <a:ext cx="2687214" cy="682467"/>
          </a:xfrm>
          <a:prstGeom prst="rect">
            <a:avLst/>
          </a:prstGeom>
        </p:spPr>
      </p:pic>
      <p:pic>
        <p:nvPicPr>
          <p:cNvPr id="2050" name="Picture 2" descr="Part de Pizza : tube nourriture - Lebensmittel - Food png">
            <a:extLst>
              <a:ext uri="{FF2B5EF4-FFF2-40B4-BE49-F238E27FC236}">
                <a16:creationId xmlns:a16="http://schemas.microsoft.com/office/drawing/2014/main" id="{C73315EB-11BC-404B-B62C-C7F6449528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3965" y="5026681"/>
            <a:ext cx="1737463" cy="122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3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21">
            <a:extLst>
              <a:ext uri="{FF2B5EF4-FFF2-40B4-BE49-F238E27FC236}">
                <a16:creationId xmlns:a16="http://schemas.microsoft.com/office/drawing/2014/main" id="{D5604C4E-B2B2-4F42-B592-562D8BD20AE4}"/>
              </a:ext>
            </a:extLst>
          </p:cNvPr>
          <p:cNvSpPr>
            <a:spLocks noGrp="1"/>
          </p:cNvSpPr>
          <p:nvPr>
            <p:ph type="title"/>
          </p:nvPr>
        </p:nvSpPr>
        <p:spPr/>
        <p:txBody>
          <a:bodyPr/>
          <a:lstStyle/>
          <a:p>
            <a:endParaRPr lang="en-US"/>
          </a:p>
        </p:txBody>
      </p:sp>
      <p:sp>
        <p:nvSpPr>
          <p:cNvPr id="23" name="Espace réservé du contenu 22">
            <a:extLst>
              <a:ext uri="{FF2B5EF4-FFF2-40B4-BE49-F238E27FC236}">
                <a16:creationId xmlns:a16="http://schemas.microsoft.com/office/drawing/2014/main" id="{CD49F86D-B4A2-4041-9010-A266E8CA0E1B}"/>
              </a:ext>
            </a:extLst>
          </p:cNvPr>
          <p:cNvSpPr>
            <a:spLocks noGrp="1"/>
          </p:cNvSpPr>
          <p:nvPr>
            <p:ph sz="quarter" idx="10"/>
          </p:nvPr>
        </p:nvSpPr>
        <p:spPr/>
        <p:txBody>
          <a:bodyPr/>
          <a:lstStyle/>
          <a:p>
            <a:endParaRPr lang="en-US"/>
          </a:p>
        </p:txBody>
      </p:sp>
      <p:sp>
        <p:nvSpPr>
          <p:cNvPr id="14" name="Espace réservé de la date 13">
            <a:extLst>
              <a:ext uri="{FF2B5EF4-FFF2-40B4-BE49-F238E27FC236}">
                <a16:creationId xmlns:a16="http://schemas.microsoft.com/office/drawing/2014/main" id="{2306911A-066C-4E52-AEC6-0A78422C81F5}"/>
              </a:ext>
            </a:extLst>
          </p:cNvPr>
          <p:cNvSpPr>
            <a:spLocks noGrp="1"/>
          </p:cNvSpPr>
          <p:nvPr>
            <p:ph type="dt" sz="half" idx="2"/>
          </p:nvPr>
        </p:nvSpPr>
        <p:spPr/>
        <p:txBody>
          <a:bodyPr/>
          <a:lstStyle/>
          <a:p>
            <a:fld id="{6A159BBF-B433-4AED-93CE-195C89C6DA7D}" type="datetime1">
              <a:rPr lang="fr-FR" noProof="0" smtClean="0"/>
              <a:t>20/01/2021</a:t>
            </a:fld>
            <a:endParaRPr lang="fr-FR" noProof="0" dirty="0"/>
          </a:p>
        </p:txBody>
      </p:sp>
      <p:sp>
        <p:nvSpPr>
          <p:cNvPr id="15" name="Espace réservé du pied de page 14">
            <a:extLst>
              <a:ext uri="{FF2B5EF4-FFF2-40B4-BE49-F238E27FC236}">
                <a16:creationId xmlns:a16="http://schemas.microsoft.com/office/drawing/2014/main" id="{14948D93-B193-4643-A005-AADE35CC786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16" name="Espace réservé du numéro de diapositive 15">
            <a:extLst>
              <a:ext uri="{FF2B5EF4-FFF2-40B4-BE49-F238E27FC236}">
                <a16:creationId xmlns:a16="http://schemas.microsoft.com/office/drawing/2014/main" id="{9DDDD82F-BFC7-4073-B97D-403F56559551}"/>
              </a:ext>
            </a:extLst>
          </p:cNvPr>
          <p:cNvSpPr>
            <a:spLocks noGrp="1"/>
          </p:cNvSpPr>
          <p:nvPr>
            <p:ph type="sldNum" sz="quarter" idx="4"/>
          </p:nvPr>
        </p:nvSpPr>
        <p:spPr/>
        <p:txBody>
          <a:bodyPr/>
          <a:lstStyle/>
          <a:p>
            <a:fld id="{9860EDB8-5305-433F-BE41-D7A86D811DB3}" type="slidenum">
              <a:rPr lang="fr-FR" noProof="0" smtClean="0"/>
              <a:pPr/>
              <a:t>29</a:t>
            </a:fld>
            <a:endParaRPr lang="fr-FR" noProof="0" dirty="0"/>
          </a:p>
        </p:txBody>
      </p:sp>
      <p:sp>
        <p:nvSpPr>
          <p:cNvPr id="5" name="Rectangle 2">
            <a:extLst>
              <a:ext uri="{FF2B5EF4-FFF2-40B4-BE49-F238E27FC236}">
                <a16:creationId xmlns:a16="http://schemas.microsoft.com/office/drawing/2014/main" id="{CB50258E-1623-4C6A-B976-A49A43C14FCC}"/>
              </a:ext>
            </a:extLst>
          </p:cNvPr>
          <p:cNvSpPr>
            <a:spLocks noChangeArrowheads="1"/>
          </p:cNvSpPr>
          <p:nvPr/>
        </p:nvSpPr>
        <p:spPr bwMode="auto">
          <a:xfrm>
            <a:off x="521207" y="1444752"/>
            <a:ext cx="5924699" cy="1354217"/>
          </a:xfrm>
          <a:prstGeom prst="rect">
            <a:avLst/>
          </a:prstGeom>
          <a:solidFill>
            <a:srgbClr val="F7F7F8"/>
          </a:solidFill>
          <a:ln w="9525">
            <a:solidFill>
              <a:srgbClr val="0070C0"/>
            </a:solidFill>
            <a:miter lim="800000"/>
            <a:headEnd/>
            <a:tailEnd/>
          </a:ln>
          <a:effectLst>
            <a:outerShdw blurRad="50800" dist="38100" dir="18900000" algn="bl" rotWithShape="0">
              <a:prstClr val="black">
                <a:alpha val="40000"/>
              </a:prstClr>
            </a:outerShdw>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reheatPizza</a:t>
            </a: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err="1">
                <a:ln>
                  <a:noFill/>
                </a:ln>
                <a:solidFill>
                  <a:srgbClr val="0F2B3D"/>
                </a:solidFill>
                <a:effectLst/>
                <a:latin typeface="Source Code Pro"/>
              </a:rPr>
              <a:t>numSlices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code </a:t>
            </a:r>
            <a:r>
              <a:rPr kumimoji="0" lang="fr-FR" altLang="fr-FR" sz="2000" b="0" i="1" u="none" strike="noStrike" cap="none" normalizeH="0" baseline="0" dirty="0" err="1">
                <a:ln>
                  <a:noFill/>
                </a:ln>
                <a:solidFill>
                  <a:srgbClr val="999988"/>
                </a:solidFill>
                <a:effectLst/>
                <a:latin typeface="Source Code Pro"/>
              </a:rPr>
              <a:t>that</a:t>
            </a:r>
            <a:r>
              <a:rPr kumimoji="0" lang="fr-FR" altLang="fr-FR" sz="2000" b="0" i="1" u="none" strike="noStrike" cap="none" normalizeH="0" baseline="0" dirty="0">
                <a:ln>
                  <a:noFill/>
                </a:ln>
                <a:solidFill>
                  <a:srgbClr val="999988"/>
                </a:solidFill>
                <a:effectLst/>
                <a:latin typeface="Source Code Pro"/>
              </a:rPr>
              <a:t> figures out </a:t>
            </a:r>
            <a:r>
              <a:rPr kumimoji="0" lang="fr-FR" altLang="fr-FR" sz="2000" b="0" i="1" u="none" strike="noStrike" cap="none" normalizeH="0" baseline="0" dirty="0" err="1">
                <a:ln>
                  <a:noFill/>
                </a:ln>
                <a:solidFill>
                  <a:srgbClr val="999988"/>
                </a:solidFill>
                <a:effectLst/>
                <a:latin typeface="Source Code Pro"/>
              </a:rPr>
              <a:t>reheat</a:t>
            </a:r>
            <a:r>
              <a:rPr kumimoji="0" lang="fr-FR" altLang="fr-FR" sz="2000" b="0" i="1" u="none" strike="noStrike" cap="none" normalizeH="0" baseline="0" dirty="0">
                <a:ln>
                  <a:noFill/>
                </a:ln>
                <a:solidFill>
                  <a:srgbClr val="999988"/>
                </a:solidFill>
                <a:effectLst/>
                <a:latin typeface="Source Code Pro"/>
              </a:rPr>
              <a:t> settings!</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800" b="0" i="0" u="none" strike="noStrike" cap="none" normalizeH="0" baseline="0" dirty="0">
                <a:ln>
                  <a:noFill/>
                </a:ln>
                <a:solidFill>
                  <a:schemeClr val="tx1"/>
                </a:solidFill>
                <a:effectLst/>
              </a:rPr>
              <a:t> </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0AC89D6-DE96-4B56-B04A-97853AA6B488}"/>
              </a:ext>
            </a:extLst>
          </p:cNvPr>
          <p:cNvSpPr>
            <a:spLocks noChangeArrowheads="1"/>
          </p:cNvSpPr>
          <p:nvPr/>
        </p:nvSpPr>
        <p:spPr bwMode="auto">
          <a:xfrm>
            <a:off x="4838132" y="2501098"/>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CBADDB5F-0E37-4EDA-995B-4F4675550FC2}"/>
              </a:ext>
            </a:extLst>
          </p:cNvPr>
          <p:cNvSpPr>
            <a:spLocks noChangeArrowheads="1"/>
          </p:cNvSpPr>
          <p:nvPr/>
        </p:nvSpPr>
        <p:spPr bwMode="auto">
          <a:xfrm>
            <a:off x="521207" y="4211931"/>
            <a:ext cx="6771084" cy="1846659"/>
          </a:xfrm>
          <a:prstGeom prst="rect">
            <a:avLst/>
          </a:prstGeom>
          <a:solidFill>
            <a:schemeClr val="bg1"/>
          </a:solidFill>
          <a:ln w="9525" cap="flat" cmpd="sng" algn="ctr">
            <a:solidFill>
              <a:srgbClr val="0070C0"/>
            </a:solidFill>
            <a:prstDash val="solid"/>
            <a:round/>
            <a:headEnd type="none" w="med" len="med"/>
            <a:tailEnd type="none" w="med" len="med"/>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accepts</a:t>
            </a:r>
            <a:r>
              <a:rPr kumimoji="0" lang="fr-FR" altLang="fr-FR" sz="2000" b="0" i="1" u="none" strike="noStrike" cap="none" normalizeH="0" baseline="0" dirty="0">
                <a:ln>
                  <a:noFill/>
                </a:ln>
                <a:solidFill>
                  <a:srgbClr val="999988"/>
                </a:solidFill>
                <a:effectLst/>
                <a:latin typeface="Source Code Pro"/>
              </a:rPr>
              <a:t> no </a:t>
            </a:r>
            <a:r>
              <a:rPr kumimoji="0" lang="fr-FR" altLang="fr-FR" sz="2000" b="0" i="1" u="none" strike="noStrike" cap="none" normalizeH="0" baseline="0" dirty="0" err="1">
                <a:ln>
                  <a:noFill/>
                </a:ln>
                <a:solidFill>
                  <a:srgbClr val="999988"/>
                </a:solidFill>
                <a:effectLst/>
                <a:latin typeface="Source Code Pro"/>
              </a:rPr>
              <a:t>parameters</a:t>
            </a:r>
            <a:r>
              <a:rPr kumimoji="0" lang="fr-FR" altLang="fr-FR" sz="2000" b="0" i="1" u="none" strike="noStrike" cap="none" normalizeH="0" baseline="0" dirty="0">
                <a:ln>
                  <a:noFill/>
                </a:ln>
                <a:solidFill>
                  <a:srgbClr val="999988"/>
                </a:solidFill>
                <a:effectLst/>
                <a:latin typeface="Source Code Pro"/>
              </a:rPr>
              <a:t>! </a:t>
            </a:r>
            <a:r>
              <a:rPr kumimoji="0" lang="fr-FR" altLang="fr-FR" sz="2000" b="0" i="1" u="none" strike="noStrike" cap="none" normalizeH="0" baseline="0" dirty="0" err="1">
                <a:ln>
                  <a:noFill/>
                </a:ln>
                <a:solidFill>
                  <a:srgbClr val="999988"/>
                </a:solidFill>
                <a:effectLst/>
                <a:latin typeface="Source Code Pro"/>
              </a:rPr>
              <a:t>parentheses</a:t>
            </a:r>
            <a:r>
              <a:rPr kumimoji="0" lang="fr-FR" altLang="fr-FR" sz="2000" b="0" i="1" u="none" strike="noStrike" cap="none" normalizeH="0" baseline="0" dirty="0">
                <a:ln>
                  <a:noFill/>
                </a:ln>
                <a:solidFill>
                  <a:srgbClr val="999988"/>
                </a:solidFill>
                <a:effectLst/>
                <a:latin typeface="Source Code Pro"/>
              </a:rPr>
              <a:t> are </a:t>
            </a:r>
            <a:r>
              <a:rPr kumimoji="0" lang="fr-FR" altLang="fr-FR" sz="2000" b="0" i="1" u="none" strike="noStrike" cap="none" normalizeH="0" baseline="0" dirty="0" err="1">
                <a:ln>
                  <a:noFill/>
                </a:ln>
                <a:solidFill>
                  <a:srgbClr val="999988"/>
                </a:solidFill>
                <a:effectLst/>
                <a:latin typeface="Source Code Pro"/>
              </a:rPr>
              <a:t>empty</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333333"/>
                </a:solidFill>
                <a:effectLst/>
                <a:latin typeface="Source Code Pro"/>
              </a:rPr>
              <a:t>function</a:t>
            </a:r>
            <a:r>
              <a:rPr kumimoji="0" lang="fr-FR" altLang="fr-FR" sz="2000" b="0" i="0" u="none" strike="noStrike" cap="none" normalizeH="0" baseline="0" dirty="0">
                <a:ln>
                  <a:noFill/>
                </a:ln>
                <a:solidFill>
                  <a:srgbClr val="0F2B3D"/>
                </a:solidFill>
                <a:effectLst/>
                <a:latin typeface="Source Code Pro"/>
              </a:rPr>
              <a:t> </a:t>
            </a:r>
            <a:r>
              <a:rPr kumimoji="0" lang="fr-FR" altLang="fr-FR" sz="2000" b="1" i="0" u="none" strike="noStrike" cap="none" normalizeH="0" baseline="0" dirty="0" err="1">
                <a:ln>
                  <a:noFill/>
                </a:ln>
                <a:solidFill>
                  <a:srgbClr val="990000"/>
                </a:solidFill>
                <a:effectLst/>
                <a:latin typeface="Source Code Pro"/>
              </a:rPr>
              <a:t>sayHello</a:t>
            </a:r>
            <a:r>
              <a:rPr kumimoji="0" lang="fr-FR" altLang="fr-FR" sz="2000" b="0" i="0" u="none" strike="noStrike" cap="none" normalizeH="0" baseline="0" dirty="0">
                <a:ln>
                  <a:noFill/>
                </a:ln>
                <a:solidFill>
                  <a:srgbClr val="0F2B3D"/>
                </a:solidFill>
                <a:effectLst/>
                <a:latin typeface="Source Code Pr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1" i="0" u="none" strike="noStrike" cap="none" normalizeH="0" baseline="0" dirty="0">
                <a:ln>
                  <a:noFill/>
                </a:ln>
                <a:solidFill>
                  <a:srgbClr val="333333"/>
                </a:solidFill>
                <a:effectLst/>
                <a:latin typeface="Source Code Pro"/>
              </a:rPr>
              <a:t>var</a:t>
            </a:r>
            <a:r>
              <a:rPr kumimoji="0" lang="fr-FR" altLang="fr-FR" sz="2000" b="0" i="0" u="none" strike="noStrike" cap="none" normalizeH="0" baseline="0" dirty="0">
                <a:ln>
                  <a:noFill/>
                </a:ln>
                <a:solidFill>
                  <a:srgbClr val="0F2B3D"/>
                </a:solidFill>
                <a:effectLst/>
                <a:latin typeface="Source Code Pro"/>
              </a:rPr>
              <a:t> message = </a:t>
            </a:r>
            <a:r>
              <a:rPr kumimoji="0" lang="fr-FR" altLang="fr-FR" sz="2000" b="0" i="0" u="none" strike="noStrike" cap="none" normalizeH="0" baseline="0" dirty="0">
                <a:ln>
                  <a:noFill/>
                </a:ln>
                <a:solidFill>
                  <a:srgbClr val="DD1144"/>
                </a:solidFill>
                <a:effectLst/>
                <a:latin typeface="Source Code Pro"/>
              </a:rPr>
              <a:t>"Hello!"</a:t>
            </a:r>
            <a:r>
              <a:rPr kumimoji="0" lang="fr-FR" altLang="fr-FR" sz="2000" b="0" i="0" u="none" strike="noStrike" cap="none" normalizeH="0" baseline="0" dirty="0">
                <a:ln>
                  <a:noFill/>
                </a:ln>
                <a:solidFill>
                  <a:srgbClr val="0F2B3D"/>
                </a:solidFill>
                <a:effectLst/>
                <a:latin typeface="Source Code Pro"/>
              </a:rPr>
              <a:t> </a:t>
            </a:r>
          </a:p>
          <a:p>
            <a:pPr lvl="1" eaLnBrk="0" fontAlgn="base" hangingPunct="0">
              <a:spcBef>
                <a:spcPct val="0"/>
              </a:spcBef>
              <a:spcAft>
                <a:spcPct val="0"/>
              </a:spcAft>
            </a:pPr>
            <a:r>
              <a:rPr kumimoji="0" lang="fr-FR" altLang="fr-FR" sz="2000" b="0" i="0" u="none" strike="noStrike" cap="none" normalizeH="0" baseline="0" dirty="0">
                <a:ln>
                  <a:noFill/>
                </a:ln>
                <a:solidFill>
                  <a:srgbClr val="0086B3"/>
                </a:solidFill>
                <a:effectLst/>
                <a:latin typeface="Source Code Pro"/>
              </a:rPr>
              <a:t>console</a:t>
            </a:r>
            <a:r>
              <a:rPr kumimoji="0" lang="fr-FR" altLang="fr-FR" sz="2000" b="0" i="0" u="none" strike="noStrike" cap="none" normalizeH="0" baseline="0" dirty="0">
                <a:ln>
                  <a:noFill/>
                </a:ln>
                <a:solidFill>
                  <a:srgbClr val="0F2B3D"/>
                </a:solidFill>
                <a:effectLst/>
                <a:latin typeface="Source Code Pro"/>
              </a:rPr>
              <a:t>.log(message);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F2B3D"/>
                </a:solidFill>
                <a:effectLst/>
                <a:latin typeface="Source Code Pro"/>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554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6CC33E-9E28-4525-BE35-B3852288C369}"/>
              </a:ext>
            </a:extLst>
          </p:cNvPr>
          <p:cNvSpPr>
            <a:spLocks noGrp="1"/>
          </p:cNvSpPr>
          <p:nvPr>
            <p:ph type="title"/>
          </p:nvPr>
        </p:nvSpPr>
        <p:spPr/>
        <p:txBody>
          <a:bodyPr>
            <a:normAutofit/>
          </a:bodyPr>
          <a:lstStyle/>
          <a:p>
            <a:r>
              <a:rPr lang="fr-FR" b="1" dirty="0">
                <a:latin typeface="+mn-lt"/>
              </a:rPr>
              <a:t>Objectifs pédagogiques de la formation</a:t>
            </a:r>
            <a:endParaRPr lang="en-US" dirty="0">
              <a:latin typeface="+mn-lt"/>
            </a:endParaRPr>
          </a:p>
        </p:txBody>
      </p:sp>
      <p:sp>
        <p:nvSpPr>
          <p:cNvPr id="3" name="Espace réservé du contenu 2">
            <a:extLst>
              <a:ext uri="{FF2B5EF4-FFF2-40B4-BE49-F238E27FC236}">
                <a16:creationId xmlns:a16="http://schemas.microsoft.com/office/drawing/2014/main" id="{198B1D24-A269-4D28-9283-2DBDBE0ACBAB}"/>
              </a:ext>
            </a:extLst>
          </p:cNvPr>
          <p:cNvSpPr>
            <a:spLocks noGrp="1"/>
          </p:cNvSpPr>
          <p:nvPr>
            <p:ph sz="quarter" idx="10"/>
          </p:nvPr>
        </p:nvSpPr>
        <p:spPr>
          <a:xfrm>
            <a:off x="539495" y="1435607"/>
            <a:ext cx="10964843" cy="4521841"/>
          </a:xfrm>
        </p:spPr>
        <p:txBody>
          <a:bodyPr>
            <a:normAutofit/>
          </a:bodyPr>
          <a:lstStyle/>
          <a:p>
            <a:r>
              <a:rPr lang="fr-FR" sz="2400" dirty="0">
                <a:latin typeface="+mj-lt"/>
                <a:sym typeface="Wingdings" panose="05000000000000000000" pitchFamily="2" charset="2"/>
              </a:rPr>
              <a:t> </a:t>
            </a:r>
            <a:r>
              <a:rPr lang="fr-FR" sz="2400" dirty="0">
                <a:latin typeface="+mj-lt"/>
              </a:rPr>
              <a:t>Maîtriser la syntaxe du langage JavaScript</a:t>
            </a:r>
          </a:p>
          <a:p>
            <a:r>
              <a:rPr lang="fr-FR" sz="2400" dirty="0">
                <a:sym typeface="Wingdings" panose="05000000000000000000" pitchFamily="2" charset="2"/>
              </a:rPr>
              <a:t> </a:t>
            </a:r>
            <a:r>
              <a:rPr lang="fr-FR" sz="2400" dirty="0">
                <a:latin typeface="+mj-lt"/>
              </a:rPr>
              <a:t>Manipuler la structure DOM d'une page HTML</a:t>
            </a:r>
          </a:p>
          <a:p>
            <a:r>
              <a:rPr lang="fr-FR" sz="2400" dirty="0">
                <a:sym typeface="Wingdings" panose="05000000000000000000" pitchFamily="2" charset="2"/>
              </a:rPr>
              <a:t> </a:t>
            </a:r>
            <a:r>
              <a:rPr lang="fr-FR" sz="2400" dirty="0">
                <a:latin typeface="+mj-lt"/>
              </a:rPr>
              <a:t>Gérer la programmation événementielle</a:t>
            </a:r>
          </a:p>
          <a:p>
            <a:r>
              <a:rPr lang="fr-FR" sz="2400" dirty="0">
                <a:sym typeface="Wingdings" panose="05000000000000000000" pitchFamily="2" charset="2"/>
              </a:rPr>
              <a:t> </a:t>
            </a:r>
            <a:r>
              <a:rPr lang="fr-FR" sz="2400" dirty="0">
                <a:latin typeface="+mj-lt"/>
              </a:rPr>
              <a:t>Interagir avec les feuilles de style CSS</a:t>
            </a:r>
          </a:p>
          <a:p>
            <a:r>
              <a:rPr lang="fr-FR" sz="2400" dirty="0">
                <a:sym typeface="Wingdings" panose="05000000000000000000" pitchFamily="2" charset="2"/>
              </a:rPr>
              <a:t> </a:t>
            </a:r>
            <a:r>
              <a:rPr lang="fr-FR" sz="2400" dirty="0">
                <a:latin typeface="+mj-lt"/>
              </a:rPr>
              <a:t>Gérer des échanges asynchrones AJAX</a:t>
            </a:r>
          </a:p>
          <a:p>
            <a:r>
              <a:rPr lang="fr-FR" sz="2400" b="1" dirty="0">
                <a:solidFill>
                  <a:srgbClr val="002060"/>
                </a:solidFill>
                <a:latin typeface="+mj-lt"/>
              </a:rPr>
              <a:t>Travaux pratiques</a:t>
            </a:r>
          </a:p>
          <a:p>
            <a:pPr marL="571500" lvl="1" indent="-342900"/>
            <a:r>
              <a:rPr lang="fr-FR" sz="2200" dirty="0">
                <a:latin typeface="+mj-lt"/>
              </a:rPr>
              <a:t>Programmation JavaScript, Manipulation du DOM, Gestion de l'interactivité, etc.</a:t>
            </a:r>
          </a:p>
          <a:p>
            <a:pPr marL="342900" indent="-342900">
              <a:buFont typeface="Arial" panose="020B0604020202020204" pitchFamily="34" charset="0"/>
              <a:buChar char="•"/>
            </a:pPr>
            <a:endParaRPr lang="en-US" sz="2400" dirty="0"/>
          </a:p>
        </p:txBody>
      </p:sp>
      <p:sp>
        <p:nvSpPr>
          <p:cNvPr id="4" name="Espace réservé de la date 3">
            <a:extLst>
              <a:ext uri="{FF2B5EF4-FFF2-40B4-BE49-F238E27FC236}">
                <a16:creationId xmlns:a16="http://schemas.microsoft.com/office/drawing/2014/main" id="{D7B38E92-8FBC-463C-B043-73EF94B049B5}"/>
              </a:ext>
            </a:extLst>
          </p:cNvPr>
          <p:cNvSpPr>
            <a:spLocks noGrp="1"/>
          </p:cNvSpPr>
          <p:nvPr>
            <p:ph type="dt" sz="half" idx="2"/>
          </p:nvPr>
        </p:nvSpPr>
        <p:spPr/>
        <p:txBody>
          <a:bodyPr/>
          <a:lstStyle/>
          <a:p>
            <a:pPr rtl="0"/>
            <a:fld id="{726823E8-733C-4F89-A977-5F9EFF0C251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191AB0A-F424-49E5-BBA7-48235C7E0416}"/>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849F55A-A7AC-40C2-8C11-5CA7ED3938B2}"/>
              </a:ext>
            </a:extLst>
          </p:cNvPr>
          <p:cNvSpPr>
            <a:spLocks noGrp="1"/>
          </p:cNvSpPr>
          <p:nvPr>
            <p:ph type="sldNum" sz="quarter" idx="4"/>
          </p:nvPr>
        </p:nvSpPr>
        <p:spPr/>
        <p:txBody>
          <a:bodyPr/>
          <a:lstStyle/>
          <a:p>
            <a:pPr rtl="0"/>
            <a:fld id="{9860EDB8-5305-433F-BE41-D7A86D811DB3}" type="slidenum">
              <a:rPr lang="fr-FR" noProof="0" smtClean="0"/>
              <a:pPr rtl="0"/>
              <a:t>3</a:t>
            </a:fld>
            <a:endParaRPr lang="fr-FR" noProof="0" dirty="0"/>
          </a:p>
        </p:txBody>
      </p:sp>
    </p:spTree>
    <p:extLst>
      <p:ext uri="{BB962C8B-B14F-4D97-AF65-F5344CB8AC3E}">
        <p14:creationId xmlns:p14="http://schemas.microsoft.com/office/powerpoint/2010/main" val="338203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C2CDD8-8869-46CD-AF06-2E5FC5C325E5}"/>
              </a:ext>
            </a:extLst>
          </p:cNvPr>
          <p:cNvSpPr>
            <a:spLocks noGrp="1"/>
          </p:cNvSpPr>
          <p:nvPr>
            <p:ph type="title"/>
          </p:nvPr>
        </p:nvSpPr>
        <p:spPr/>
        <p:txBody>
          <a:bodyPr/>
          <a:lstStyle/>
          <a:p>
            <a:r>
              <a:rPr lang="fr-FR" dirty="0"/>
              <a:t>Valeur de retour</a:t>
            </a:r>
          </a:p>
        </p:txBody>
      </p:sp>
      <p:sp>
        <p:nvSpPr>
          <p:cNvPr id="3" name="Espace réservé du contenu 2">
            <a:extLst>
              <a:ext uri="{FF2B5EF4-FFF2-40B4-BE49-F238E27FC236}">
                <a16:creationId xmlns:a16="http://schemas.microsoft.com/office/drawing/2014/main" id="{DA612517-C7EA-4707-9C99-56024658CAC7}"/>
              </a:ext>
            </a:extLst>
          </p:cNvPr>
          <p:cNvSpPr>
            <a:spLocks noGrp="1"/>
          </p:cNvSpPr>
          <p:nvPr>
            <p:ph sz="quarter" idx="10"/>
          </p:nvPr>
        </p:nvSpPr>
        <p:spPr>
          <a:xfrm>
            <a:off x="539496" y="1435607"/>
            <a:ext cx="4870381" cy="4521841"/>
          </a:xfrm>
        </p:spPr>
        <p:txBody>
          <a:bodyPr/>
          <a:lstStyle/>
          <a:p>
            <a:pPr marL="285750" indent="-285750">
              <a:buFont typeface="Arial" panose="020B0604020202020204" pitchFamily="34" charset="0"/>
              <a:buChar char="•"/>
            </a:pPr>
            <a:r>
              <a:rPr lang="fr-FR" dirty="0"/>
              <a:t>Si vous vous rappelez, nous avons déjà utilisé la fonction console.log</a:t>
            </a:r>
          </a:p>
          <a:p>
            <a:pPr marL="285750" indent="-285750">
              <a:buFont typeface="Arial" panose="020B0604020202020204" pitchFamily="34" charset="0"/>
              <a:buChar char="•"/>
            </a:pPr>
            <a:r>
              <a:rPr lang="fr-FR" dirty="0"/>
              <a:t>Elle permet d’écrire un valeur sur la console de JavaScript</a:t>
            </a:r>
          </a:p>
          <a:p>
            <a:pPr marL="285750" indent="-285750">
              <a:buFont typeface="Arial" panose="020B0604020202020204" pitchFamily="34" charset="0"/>
              <a:buChar char="•"/>
            </a:pPr>
            <a:r>
              <a:rPr lang="fr-FR" dirty="0"/>
              <a:t>Mais si vous vous rappelez, nous avons aussi trouvé un message “</a:t>
            </a:r>
            <a:r>
              <a:rPr lang="fr-FR" dirty="0" err="1"/>
              <a:t>undefined</a:t>
            </a:r>
            <a:r>
              <a:rPr lang="fr-FR" dirty="0"/>
              <a:t>” qui apparaissait toujours après notre résultat!</a:t>
            </a:r>
          </a:p>
          <a:p>
            <a:pPr marL="285750" indent="-285750">
              <a:buFont typeface="Arial" panose="020B0604020202020204" pitchFamily="34" charset="0"/>
              <a:buChar char="•"/>
            </a:pPr>
            <a:r>
              <a:rPr lang="fr-FR" dirty="0"/>
              <a:t>C’est la valeur de retour de notre fonction</a:t>
            </a:r>
          </a:p>
          <a:p>
            <a:pPr marL="285750" indent="-285750">
              <a:buFont typeface="Arial" panose="020B0604020202020204" pitchFamily="34" charset="0"/>
              <a:buChar char="•"/>
            </a:pPr>
            <a:r>
              <a:rPr lang="fr-FR" dirty="0"/>
              <a:t>Toute fonction est sensée retourner une valeur!</a:t>
            </a:r>
          </a:p>
        </p:txBody>
      </p:sp>
      <p:sp>
        <p:nvSpPr>
          <p:cNvPr id="8" name="Espace réservé de la date 7">
            <a:extLst>
              <a:ext uri="{FF2B5EF4-FFF2-40B4-BE49-F238E27FC236}">
                <a16:creationId xmlns:a16="http://schemas.microsoft.com/office/drawing/2014/main" id="{6004AF1A-9473-4644-8D84-9FF164F47757}"/>
              </a:ext>
            </a:extLst>
          </p:cNvPr>
          <p:cNvSpPr>
            <a:spLocks noGrp="1"/>
          </p:cNvSpPr>
          <p:nvPr>
            <p:ph type="dt" sz="half" idx="2"/>
          </p:nvPr>
        </p:nvSpPr>
        <p:spPr/>
        <p:txBody>
          <a:bodyPr/>
          <a:lstStyle/>
          <a:p>
            <a:fld id="{CC3D0956-34CB-42C7-AA4F-03DA6F17150A}" type="datetime1">
              <a:rPr lang="fr-FR" noProof="0" smtClean="0"/>
              <a:t>20/01/2021</a:t>
            </a:fld>
            <a:endParaRPr lang="fr-FR" noProof="0" dirty="0"/>
          </a:p>
        </p:txBody>
      </p:sp>
      <p:sp>
        <p:nvSpPr>
          <p:cNvPr id="9" name="Espace réservé du pied de page 8">
            <a:extLst>
              <a:ext uri="{FF2B5EF4-FFF2-40B4-BE49-F238E27FC236}">
                <a16:creationId xmlns:a16="http://schemas.microsoft.com/office/drawing/2014/main" id="{465B2EA0-137F-47D9-AB99-DCEC49FEA2EE}"/>
              </a:ext>
            </a:extLst>
          </p:cNvPr>
          <p:cNvSpPr>
            <a:spLocks noGrp="1"/>
          </p:cNvSpPr>
          <p:nvPr>
            <p:ph type="ftr" sz="quarter" idx="3"/>
          </p:nvPr>
        </p:nvSpPr>
        <p:spPr/>
        <p:txBody>
          <a:bodyPr/>
          <a:lstStyle/>
          <a:p>
            <a:r>
              <a:rPr lang="fr-FR" noProof="0"/>
              <a:t>ORSYS Formation - Bassem Seddik - JavaScript pour un HTML dynamique</a:t>
            </a:r>
            <a:endParaRPr lang="fr-FR" noProof="0" dirty="0"/>
          </a:p>
        </p:txBody>
      </p:sp>
      <p:sp>
        <p:nvSpPr>
          <p:cNvPr id="10" name="Espace réservé du numéro de diapositive 9">
            <a:extLst>
              <a:ext uri="{FF2B5EF4-FFF2-40B4-BE49-F238E27FC236}">
                <a16:creationId xmlns:a16="http://schemas.microsoft.com/office/drawing/2014/main" id="{D203011A-3AE9-494D-9A95-957F86A0F65B}"/>
              </a:ext>
            </a:extLst>
          </p:cNvPr>
          <p:cNvSpPr>
            <a:spLocks noGrp="1"/>
          </p:cNvSpPr>
          <p:nvPr>
            <p:ph type="sldNum" sz="quarter" idx="4"/>
          </p:nvPr>
        </p:nvSpPr>
        <p:spPr/>
        <p:txBody>
          <a:bodyPr/>
          <a:lstStyle/>
          <a:p>
            <a:fld id="{9860EDB8-5305-433F-BE41-D7A86D811DB3}" type="slidenum">
              <a:rPr lang="fr-FR" noProof="0" smtClean="0"/>
              <a:pPr/>
              <a:t>30</a:t>
            </a:fld>
            <a:endParaRPr lang="fr-FR" noProof="0" dirty="0"/>
          </a:p>
        </p:txBody>
      </p:sp>
      <p:pic>
        <p:nvPicPr>
          <p:cNvPr id="4" name="Image 3">
            <a:extLst>
              <a:ext uri="{FF2B5EF4-FFF2-40B4-BE49-F238E27FC236}">
                <a16:creationId xmlns:a16="http://schemas.microsoft.com/office/drawing/2014/main" id="{33E348C1-D6AF-402B-8494-ECE37264AD17}"/>
              </a:ext>
            </a:extLst>
          </p:cNvPr>
          <p:cNvPicPr>
            <a:picLocks noChangeAspect="1"/>
          </p:cNvPicPr>
          <p:nvPr/>
        </p:nvPicPr>
        <p:blipFill>
          <a:blip r:embed="rId2"/>
          <a:stretch>
            <a:fillRect/>
          </a:stretch>
        </p:blipFill>
        <p:spPr>
          <a:xfrm>
            <a:off x="6006203" y="1485552"/>
            <a:ext cx="2114550" cy="619125"/>
          </a:xfrm>
          <a:prstGeom prst="rect">
            <a:avLst/>
          </a:prstGeom>
          <a:ln>
            <a:solidFill>
              <a:srgbClr val="0070C0"/>
            </a:solidFill>
          </a:ln>
        </p:spPr>
      </p:pic>
      <p:pic>
        <p:nvPicPr>
          <p:cNvPr id="5" name="Image 4">
            <a:extLst>
              <a:ext uri="{FF2B5EF4-FFF2-40B4-BE49-F238E27FC236}">
                <a16:creationId xmlns:a16="http://schemas.microsoft.com/office/drawing/2014/main" id="{072ACD5D-C78B-4061-A347-024797C23CE2}"/>
              </a:ext>
            </a:extLst>
          </p:cNvPr>
          <p:cNvPicPr>
            <a:picLocks noChangeAspect="1"/>
          </p:cNvPicPr>
          <p:nvPr/>
        </p:nvPicPr>
        <p:blipFill>
          <a:blip r:embed="rId3"/>
          <a:stretch>
            <a:fillRect/>
          </a:stretch>
        </p:blipFill>
        <p:spPr>
          <a:xfrm>
            <a:off x="8151749" y="1472423"/>
            <a:ext cx="3325553" cy="1325802"/>
          </a:xfrm>
          <a:prstGeom prst="rect">
            <a:avLst/>
          </a:prstGeom>
        </p:spPr>
      </p:pic>
      <p:pic>
        <p:nvPicPr>
          <p:cNvPr id="6" name="Image 5">
            <a:extLst>
              <a:ext uri="{FF2B5EF4-FFF2-40B4-BE49-F238E27FC236}">
                <a16:creationId xmlns:a16="http://schemas.microsoft.com/office/drawing/2014/main" id="{B1FC00BA-3C24-47AE-93CA-17A91CC02E0B}"/>
              </a:ext>
            </a:extLst>
          </p:cNvPr>
          <p:cNvPicPr>
            <a:picLocks noChangeAspect="1"/>
          </p:cNvPicPr>
          <p:nvPr/>
        </p:nvPicPr>
        <p:blipFill>
          <a:blip r:embed="rId4"/>
          <a:stretch>
            <a:fillRect/>
          </a:stretch>
        </p:blipFill>
        <p:spPr>
          <a:xfrm>
            <a:off x="7709236" y="3014732"/>
            <a:ext cx="3768066" cy="1325801"/>
          </a:xfrm>
          <a:prstGeom prst="rect">
            <a:avLst/>
          </a:prstGeom>
        </p:spPr>
      </p:pic>
      <p:pic>
        <p:nvPicPr>
          <p:cNvPr id="7" name="Image 6">
            <a:extLst>
              <a:ext uri="{FF2B5EF4-FFF2-40B4-BE49-F238E27FC236}">
                <a16:creationId xmlns:a16="http://schemas.microsoft.com/office/drawing/2014/main" id="{FC80601F-2C39-48CA-A10A-C401347349C8}"/>
              </a:ext>
            </a:extLst>
          </p:cNvPr>
          <p:cNvPicPr>
            <a:picLocks noChangeAspect="1"/>
          </p:cNvPicPr>
          <p:nvPr/>
        </p:nvPicPr>
        <p:blipFill>
          <a:blip r:embed="rId5"/>
          <a:stretch>
            <a:fillRect/>
          </a:stretch>
        </p:blipFill>
        <p:spPr>
          <a:xfrm>
            <a:off x="5409877" y="4657483"/>
            <a:ext cx="6067425" cy="1114425"/>
          </a:xfrm>
          <a:prstGeom prst="rect">
            <a:avLst/>
          </a:prstGeom>
        </p:spPr>
      </p:pic>
    </p:spTree>
    <p:extLst>
      <p:ext uri="{BB962C8B-B14F-4D97-AF65-F5344CB8AC3E}">
        <p14:creationId xmlns:p14="http://schemas.microsoft.com/office/powerpoint/2010/main" val="154534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87B686-5462-4DDF-A3B1-48774034E57B}"/>
              </a:ext>
            </a:extLst>
          </p:cNvPr>
          <p:cNvSpPr>
            <a:spLocks noGrp="1"/>
          </p:cNvSpPr>
          <p:nvPr>
            <p:ph type="title"/>
          </p:nvPr>
        </p:nvSpPr>
        <p:spPr>
          <a:xfrm>
            <a:off x="521207" y="448056"/>
            <a:ext cx="11029109" cy="640080"/>
          </a:xfrm>
        </p:spPr>
        <p:txBody>
          <a:bodyPr>
            <a:normAutofit/>
          </a:bodyPr>
          <a:lstStyle/>
          <a:p>
            <a:r>
              <a:rPr lang="fr-FR" b="1" dirty="0"/>
              <a:t>1.6- Faire un codage sécurisé avec la gestion d'erreur et les exceptions.</a:t>
            </a:r>
            <a:endParaRPr lang="en-US" dirty="0"/>
          </a:p>
        </p:txBody>
      </p:sp>
      <p:sp>
        <p:nvSpPr>
          <p:cNvPr id="5" name="Espace réservé du contenu 4">
            <a:extLst>
              <a:ext uri="{FF2B5EF4-FFF2-40B4-BE49-F238E27FC236}">
                <a16:creationId xmlns:a16="http://schemas.microsoft.com/office/drawing/2014/main" id="{833911BD-F2F9-4650-B395-B74C40779977}"/>
              </a:ext>
            </a:extLst>
          </p:cNvPr>
          <p:cNvSpPr>
            <a:spLocks noGrp="1"/>
          </p:cNvSpPr>
          <p:nvPr>
            <p:ph sz="quarter" idx="10"/>
          </p:nvPr>
        </p:nvSpPr>
        <p:spPr>
          <a:xfrm>
            <a:off x="539495" y="1435608"/>
            <a:ext cx="5645575" cy="4098918"/>
          </a:xfrm>
        </p:spPr>
        <p:txBody>
          <a:bodyPr/>
          <a:lstStyle/>
          <a:p>
            <a:r>
              <a:rPr lang="fr-FR" dirty="0"/>
              <a:t>On peut appliquer une gestion des erreurs sous JavaScript</a:t>
            </a:r>
          </a:p>
          <a:p>
            <a:pPr marL="285750" indent="-285750">
              <a:buFont typeface="Arial" panose="020B0604020202020204" pitchFamily="34" charset="0"/>
              <a:buChar char="•"/>
            </a:pPr>
            <a:r>
              <a:rPr lang="fr-FR" dirty="0"/>
              <a:t>Gérer une erreur avec les blocs </a:t>
            </a:r>
            <a:r>
              <a:rPr lang="fr-FR" b="1" dirty="0" err="1">
                <a:solidFill>
                  <a:srgbClr val="002060"/>
                </a:solidFill>
              </a:rPr>
              <a:t>try</a:t>
            </a:r>
            <a:r>
              <a:rPr lang="fr-FR" b="1" dirty="0">
                <a:solidFill>
                  <a:srgbClr val="002060"/>
                </a:solidFill>
              </a:rPr>
              <a:t>…catch</a:t>
            </a:r>
          </a:p>
          <a:p>
            <a:endParaRPr lang="fr-FR" dirty="0"/>
          </a:p>
          <a:p>
            <a:r>
              <a:rPr lang="fr-FR" dirty="0"/>
              <a:t>Dans le cas où un utilisateur tente de diviser par zéro, une erreur va donc être provoquée. </a:t>
            </a:r>
          </a:p>
          <a:p>
            <a:pPr marL="285750" indent="-285750">
              <a:buFont typeface="Arial" panose="020B0604020202020204" pitchFamily="34" charset="0"/>
              <a:buChar char="•"/>
            </a:pPr>
            <a:r>
              <a:rPr lang="fr-FR" dirty="0"/>
              <a:t>On va pouvoir prendre en charge ce cas précis en amont en lançant (</a:t>
            </a:r>
            <a:r>
              <a:rPr lang="fr-FR" b="1" dirty="0" err="1">
                <a:solidFill>
                  <a:srgbClr val="002060"/>
                </a:solidFill>
              </a:rPr>
              <a:t>throw</a:t>
            </a:r>
            <a:r>
              <a:rPr lang="fr-FR" dirty="0"/>
              <a:t>) ce qu’on appelle une exception si celui-ci survient.</a:t>
            </a:r>
          </a:p>
          <a:p>
            <a:endParaRPr lang="fr-FR" dirty="0"/>
          </a:p>
          <a:p>
            <a:r>
              <a:rPr lang="fr-FR" dirty="0"/>
              <a:t>Le bloc </a:t>
            </a:r>
            <a:r>
              <a:rPr lang="fr-FR" b="1" dirty="0" err="1">
                <a:solidFill>
                  <a:srgbClr val="002060"/>
                </a:solidFill>
              </a:rPr>
              <a:t>finally</a:t>
            </a:r>
            <a:r>
              <a:rPr lang="fr-FR" dirty="0"/>
              <a:t> est un bloc optionnel qui doit être placé juste après un </a:t>
            </a:r>
            <a:r>
              <a:rPr lang="fr-FR" dirty="0" err="1"/>
              <a:t>try</a:t>
            </a:r>
            <a:r>
              <a:rPr lang="fr-FR" dirty="0"/>
              <a:t>…catch</a:t>
            </a:r>
          </a:p>
          <a:p>
            <a:pPr marL="285750" indent="-285750">
              <a:buFont typeface="Arial" panose="020B0604020202020204" pitchFamily="34" charset="0"/>
              <a:buChar char="•"/>
            </a:pPr>
            <a:endParaRPr lang="fr-FR" b="1" dirty="0">
              <a:solidFill>
                <a:srgbClr val="002060"/>
              </a:solidFill>
            </a:endParaRPr>
          </a:p>
          <a:p>
            <a:endParaRPr lang="fr-FR" dirty="0"/>
          </a:p>
        </p:txBody>
      </p:sp>
      <p:pic>
        <p:nvPicPr>
          <p:cNvPr id="7" name="Image 6">
            <a:extLst>
              <a:ext uri="{FF2B5EF4-FFF2-40B4-BE49-F238E27FC236}">
                <a16:creationId xmlns:a16="http://schemas.microsoft.com/office/drawing/2014/main" id="{E2156CED-2924-4827-9E82-BAF1BA3660BD}"/>
              </a:ext>
            </a:extLst>
          </p:cNvPr>
          <p:cNvPicPr>
            <a:picLocks noChangeAspect="1"/>
          </p:cNvPicPr>
          <p:nvPr/>
        </p:nvPicPr>
        <p:blipFill>
          <a:blip r:embed="rId2"/>
          <a:stretch>
            <a:fillRect/>
          </a:stretch>
        </p:blipFill>
        <p:spPr>
          <a:xfrm>
            <a:off x="6185071" y="1344818"/>
            <a:ext cx="5365245" cy="4467046"/>
          </a:xfrm>
          <a:prstGeom prst="rect">
            <a:avLst/>
          </a:prstGeom>
        </p:spPr>
      </p:pic>
      <p:pic>
        <p:nvPicPr>
          <p:cNvPr id="4099" name="Picture 3" descr="Erreur non gérée en JavaScript">
            <a:extLst>
              <a:ext uri="{FF2B5EF4-FFF2-40B4-BE49-F238E27FC236}">
                <a16:creationId xmlns:a16="http://schemas.microsoft.com/office/drawing/2014/main" id="{F510E701-695E-4979-BA29-1EB6EA5BD4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 t="47896" r="1"/>
          <a:stretch/>
        </p:blipFill>
        <p:spPr bwMode="auto">
          <a:xfrm>
            <a:off x="1701981" y="4877189"/>
            <a:ext cx="4483089" cy="15920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AD042BD-6451-462E-991F-2D3E8E621C30}"/>
              </a:ext>
            </a:extLst>
          </p:cNvPr>
          <p:cNvSpPr/>
          <p:nvPr/>
        </p:nvSpPr>
        <p:spPr>
          <a:xfrm flipH="1">
            <a:off x="4857383" y="4848920"/>
            <a:ext cx="1327688" cy="1784355"/>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space réservé de la date 12">
            <a:extLst>
              <a:ext uri="{FF2B5EF4-FFF2-40B4-BE49-F238E27FC236}">
                <a16:creationId xmlns:a16="http://schemas.microsoft.com/office/drawing/2014/main" id="{B4DB5DC2-BB6A-414F-A981-8FB01C566422}"/>
              </a:ext>
            </a:extLst>
          </p:cNvPr>
          <p:cNvSpPr>
            <a:spLocks noGrp="1"/>
          </p:cNvSpPr>
          <p:nvPr>
            <p:ph type="dt" sz="half" idx="2"/>
          </p:nvPr>
        </p:nvSpPr>
        <p:spPr/>
        <p:txBody>
          <a:bodyPr/>
          <a:lstStyle/>
          <a:p>
            <a:pPr rtl="0"/>
            <a:fld id="{999DA561-276D-4A83-8B95-450777CADFE4}" type="datetime1">
              <a:rPr lang="fr-FR" noProof="0" smtClean="0"/>
              <a:t>20/01/2021</a:t>
            </a:fld>
            <a:endParaRPr lang="fr-FR" noProof="0" dirty="0"/>
          </a:p>
        </p:txBody>
      </p:sp>
      <p:sp>
        <p:nvSpPr>
          <p:cNvPr id="16" name="Espace réservé du pied de page 15">
            <a:extLst>
              <a:ext uri="{FF2B5EF4-FFF2-40B4-BE49-F238E27FC236}">
                <a16:creationId xmlns:a16="http://schemas.microsoft.com/office/drawing/2014/main" id="{DC3360B3-0960-43B3-951A-DF75C1DCA4B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17" name="Espace réservé du numéro de diapositive 16">
            <a:extLst>
              <a:ext uri="{FF2B5EF4-FFF2-40B4-BE49-F238E27FC236}">
                <a16:creationId xmlns:a16="http://schemas.microsoft.com/office/drawing/2014/main" id="{999528AE-A071-4221-9E9D-F7FE2532E66F}"/>
              </a:ext>
            </a:extLst>
          </p:cNvPr>
          <p:cNvSpPr>
            <a:spLocks noGrp="1"/>
          </p:cNvSpPr>
          <p:nvPr>
            <p:ph type="sldNum" sz="quarter" idx="4"/>
          </p:nvPr>
        </p:nvSpPr>
        <p:spPr/>
        <p:txBody>
          <a:bodyPr/>
          <a:lstStyle/>
          <a:p>
            <a:pPr rtl="0"/>
            <a:fld id="{9860EDB8-5305-433F-BE41-D7A86D811DB3}" type="slidenum">
              <a:rPr lang="fr-FR" noProof="0" smtClean="0"/>
              <a:pPr rtl="0"/>
              <a:t>31</a:t>
            </a:fld>
            <a:endParaRPr lang="fr-FR" noProof="0" dirty="0"/>
          </a:p>
        </p:txBody>
      </p:sp>
    </p:spTree>
    <p:extLst>
      <p:ext uri="{BB962C8B-B14F-4D97-AF65-F5344CB8AC3E}">
        <p14:creationId xmlns:p14="http://schemas.microsoft.com/office/powerpoint/2010/main" val="2391748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DEA1C-2D15-47FA-AB08-6AF556116186}"/>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06740C8-09A0-4E23-B83A-006751F564B8}"/>
              </a:ext>
            </a:extLst>
          </p:cNvPr>
          <p:cNvSpPr>
            <a:spLocks noGrp="1"/>
          </p:cNvSpPr>
          <p:nvPr>
            <p:ph sz="quarter" idx="10"/>
          </p:nvPr>
        </p:nvSpPr>
        <p:spPr>
          <a:xfrm>
            <a:off x="539496" y="1435607"/>
            <a:ext cx="5778858" cy="4521841"/>
          </a:xfrm>
        </p:spPr>
        <p:txBody>
          <a:bodyPr/>
          <a:lstStyle/>
          <a:p>
            <a:r>
              <a:rPr lang="fr-FR" dirty="0"/>
              <a:t>Le mode strict de JavaScript est, comme son nom l’indique, un mode qui va contenir une sémantique légèrement différente et plus stricte par rapport au JavaScript « classique ».</a:t>
            </a:r>
          </a:p>
          <a:p>
            <a:endParaRPr lang="fr-FR" dirty="0"/>
          </a:p>
          <a:p>
            <a:pPr marL="457200" lvl="2" indent="0">
              <a:buNone/>
            </a:pPr>
            <a:r>
              <a:rPr lang="fr-FR" b="1" dirty="0">
                <a:solidFill>
                  <a:srgbClr val="002060"/>
                </a:solidFill>
              </a:rPr>
              <a:t>use strict</a:t>
            </a:r>
          </a:p>
          <a:p>
            <a:endParaRPr lang="fr-FR" dirty="0"/>
          </a:p>
          <a:p>
            <a:pPr marL="285750" indent="-285750">
              <a:buFont typeface="Arial" panose="020B0604020202020204" pitchFamily="34" charset="0"/>
              <a:buChar char="•"/>
            </a:pPr>
            <a:r>
              <a:rPr lang="fr-FR" dirty="0"/>
              <a:t>Exemple 1: Avec le mode strict, cela ne sera pas permis : si vous omettez </a:t>
            </a:r>
            <a:r>
              <a:rPr lang="fr-FR" b="1" dirty="0">
                <a:solidFill>
                  <a:srgbClr val="002060"/>
                </a:solidFill>
              </a:rPr>
              <a:t>let</a:t>
            </a:r>
            <a:r>
              <a:rPr lang="fr-FR" dirty="0"/>
              <a:t> (ou </a:t>
            </a:r>
            <a:r>
              <a:rPr lang="fr-FR" b="1" dirty="0">
                <a:solidFill>
                  <a:srgbClr val="002060"/>
                </a:solidFill>
              </a:rPr>
              <a:t>var</a:t>
            </a:r>
            <a:r>
              <a:rPr lang="fr-FR" dirty="0"/>
              <a:t>) dans la déclaration d’une variable, une erreur va être lancée et le script </a:t>
            </a:r>
            <a:r>
              <a:rPr lang="fr-FR" dirty="0">
                <a:solidFill>
                  <a:srgbClr val="002060"/>
                </a:solidFill>
              </a:rPr>
              <a:t>ne s’exécutera pas!</a:t>
            </a:r>
          </a:p>
          <a:p>
            <a:pPr marL="285750" indent="-285750">
              <a:buFont typeface="Arial" panose="020B0604020202020204" pitchFamily="34" charset="0"/>
              <a:buChar char="•"/>
            </a:pPr>
            <a:endParaRPr lang="fr-FR" dirty="0">
              <a:solidFill>
                <a:srgbClr val="002060"/>
              </a:solidFill>
            </a:endParaRPr>
          </a:p>
          <a:p>
            <a:pPr marL="285750" indent="-285750">
              <a:buFont typeface="Arial" panose="020B0604020202020204" pitchFamily="34" charset="0"/>
              <a:buChar char="•"/>
            </a:pPr>
            <a:r>
              <a:rPr lang="en-US" dirty="0"/>
              <a:t>Example 2: E</a:t>
            </a:r>
            <a:r>
              <a:rPr lang="fr-FR" dirty="0"/>
              <a:t>n mode strict, la méthode </a:t>
            </a:r>
            <a:r>
              <a:rPr lang="fr-FR" dirty="0" err="1"/>
              <a:t>eval</a:t>
            </a:r>
            <a:r>
              <a:rPr lang="fr-FR" dirty="0"/>
              <a:t>() n’est pas autorisée à créer des variables dépassant sa propre portée</a:t>
            </a:r>
            <a:endParaRPr lang="en-US" dirty="0"/>
          </a:p>
        </p:txBody>
      </p:sp>
      <p:sp>
        <p:nvSpPr>
          <p:cNvPr id="4" name="Espace réservé de la date 3">
            <a:extLst>
              <a:ext uri="{FF2B5EF4-FFF2-40B4-BE49-F238E27FC236}">
                <a16:creationId xmlns:a16="http://schemas.microsoft.com/office/drawing/2014/main" id="{C05EE421-46DE-46AD-B765-57963F709802}"/>
              </a:ext>
            </a:extLst>
          </p:cNvPr>
          <p:cNvSpPr>
            <a:spLocks noGrp="1"/>
          </p:cNvSpPr>
          <p:nvPr>
            <p:ph type="dt" sz="half" idx="2"/>
          </p:nvPr>
        </p:nvSpPr>
        <p:spPr/>
        <p:txBody>
          <a:bodyPr/>
          <a:lstStyle/>
          <a:p>
            <a:pPr rtl="0"/>
            <a:fld id="{508C9689-F0BA-47EB-9AFF-7350BE3B3230}"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7FC3600-9CE7-497C-A132-AE7060BDDA1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B5806750-757C-403C-9E06-17E24C1E49F6}"/>
              </a:ext>
            </a:extLst>
          </p:cNvPr>
          <p:cNvSpPr>
            <a:spLocks noGrp="1"/>
          </p:cNvSpPr>
          <p:nvPr>
            <p:ph type="sldNum" sz="quarter" idx="4"/>
          </p:nvPr>
        </p:nvSpPr>
        <p:spPr/>
        <p:txBody>
          <a:bodyPr/>
          <a:lstStyle/>
          <a:p>
            <a:pPr rtl="0"/>
            <a:fld id="{9860EDB8-5305-433F-BE41-D7A86D811DB3}" type="slidenum">
              <a:rPr lang="fr-FR" noProof="0" smtClean="0"/>
              <a:pPr rtl="0"/>
              <a:t>32</a:t>
            </a:fld>
            <a:endParaRPr lang="fr-FR" noProof="0" dirty="0"/>
          </a:p>
        </p:txBody>
      </p:sp>
      <p:pic>
        <p:nvPicPr>
          <p:cNvPr id="7" name="Image 6">
            <a:extLst>
              <a:ext uri="{FF2B5EF4-FFF2-40B4-BE49-F238E27FC236}">
                <a16:creationId xmlns:a16="http://schemas.microsoft.com/office/drawing/2014/main" id="{5440B2EB-F51A-4AD0-966D-4F5CCFC5C514}"/>
              </a:ext>
            </a:extLst>
          </p:cNvPr>
          <p:cNvPicPr>
            <a:picLocks noChangeAspect="1"/>
          </p:cNvPicPr>
          <p:nvPr/>
        </p:nvPicPr>
        <p:blipFill>
          <a:blip r:embed="rId2"/>
          <a:stretch>
            <a:fillRect/>
          </a:stretch>
        </p:blipFill>
        <p:spPr>
          <a:xfrm>
            <a:off x="6318354" y="1435606"/>
            <a:ext cx="5185986" cy="4521841"/>
          </a:xfrm>
          <a:prstGeom prst="rect">
            <a:avLst/>
          </a:prstGeom>
        </p:spPr>
      </p:pic>
    </p:spTree>
    <p:extLst>
      <p:ext uri="{BB962C8B-B14F-4D97-AF65-F5344CB8AC3E}">
        <p14:creationId xmlns:p14="http://schemas.microsoft.com/office/powerpoint/2010/main" val="4187121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6BAF9-F04C-46EB-8E49-28203C6302C8}"/>
              </a:ext>
            </a:extLst>
          </p:cNvPr>
          <p:cNvSpPr>
            <a:spLocks noGrp="1"/>
          </p:cNvSpPr>
          <p:nvPr>
            <p:ph type="title"/>
          </p:nvPr>
        </p:nvSpPr>
        <p:spPr/>
        <p:txBody>
          <a:bodyPr>
            <a:normAutofit fontScale="90000"/>
          </a:bodyPr>
          <a:lstStyle/>
          <a:p>
            <a:r>
              <a:rPr lang="fr-FR" b="1" dirty="0"/>
              <a:t>1.7- Rappels sur les concepts objets. Développement Objet en JavaScript : création de classes (méthodes, propriétés).</a:t>
            </a:r>
            <a:endParaRPr lang="en-US" dirty="0"/>
          </a:p>
        </p:txBody>
      </p:sp>
      <p:sp>
        <p:nvSpPr>
          <p:cNvPr id="3" name="Espace réservé du contenu 2">
            <a:extLst>
              <a:ext uri="{FF2B5EF4-FFF2-40B4-BE49-F238E27FC236}">
                <a16:creationId xmlns:a16="http://schemas.microsoft.com/office/drawing/2014/main" id="{E7D30CA9-6E1F-45B1-B930-9B4B426843F2}"/>
              </a:ext>
            </a:extLst>
          </p:cNvPr>
          <p:cNvSpPr>
            <a:spLocks noGrp="1"/>
          </p:cNvSpPr>
          <p:nvPr>
            <p:ph sz="quarter" idx="10"/>
          </p:nvPr>
        </p:nvSpPr>
        <p:spPr/>
        <p:txBody>
          <a:bodyPr/>
          <a:lstStyle/>
          <a:p>
            <a:r>
              <a:rPr lang="en-US" dirty="0" err="1"/>
              <a:t>Voir</a:t>
            </a:r>
            <a:r>
              <a:rPr lang="en-US" dirty="0"/>
              <a:t> codes sur  </a:t>
            </a:r>
            <a:r>
              <a:rPr lang="fr-FR" dirty="0">
                <a:hlinkClick r:id="rId2"/>
              </a:rPr>
              <a:t>https://github.com/bassemSeddik/formationDHL</a:t>
            </a:r>
            <a:endParaRPr lang="fr-FR" dirty="0"/>
          </a:p>
        </p:txBody>
      </p:sp>
      <p:sp>
        <p:nvSpPr>
          <p:cNvPr id="4" name="Espace réservé de la date 3">
            <a:extLst>
              <a:ext uri="{FF2B5EF4-FFF2-40B4-BE49-F238E27FC236}">
                <a16:creationId xmlns:a16="http://schemas.microsoft.com/office/drawing/2014/main" id="{5D66CA73-2068-482C-B7DA-0F4E5BAEA520}"/>
              </a:ext>
            </a:extLst>
          </p:cNvPr>
          <p:cNvSpPr>
            <a:spLocks noGrp="1"/>
          </p:cNvSpPr>
          <p:nvPr>
            <p:ph type="dt" sz="half" idx="2"/>
          </p:nvPr>
        </p:nvSpPr>
        <p:spPr/>
        <p:txBody>
          <a:bodyPr/>
          <a:lstStyle/>
          <a:p>
            <a:pPr rtl="0"/>
            <a:fld id="{0D858187-5E18-427A-9C94-79FBE9C6CC5C}"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31B90BA-D5FE-4241-91A6-398298BDF25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B292B9B-2474-4662-9453-E4DF9479DA47}"/>
              </a:ext>
            </a:extLst>
          </p:cNvPr>
          <p:cNvSpPr>
            <a:spLocks noGrp="1"/>
          </p:cNvSpPr>
          <p:nvPr>
            <p:ph type="sldNum" sz="quarter" idx="4"/>
          </p:nvPr>
        </p:nvSpPr>
        <p:spPr/>
        <p:txBody>
          <a:bodyPr/>
          <a:lstStyle/>
          <a:p>
            <a:pPr rtl="0"/>
            <a:fld id="{9860EDB8-5305-433F-BE41-D7A86D811DB3}" type="slidenum">
              <a:rPr lang="fr-FR" noProof="0" smtClean="0"/>
              <a:pPr rtl="0"/>
              <a:t>33</a:t>
            </a:fld>
            <a:endParaRPr lang="fr-FR" noProof="0" dirty="0"/>
          </a:p>
        </p:txBody>
      </p:sp>
    </p:spTree>
    <p:extLst>
      <p:ext uri="{BB962C8B-B14F-4D97-AF65-F5344CB8AC3E}">
        <p14:creationId xmlns:p14="http://schemas.microsoft.com/office/powerpoint/2010/main" val="2436067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1.8- Les objets prédéfinis du langage (</a:t>
            </a:r>
            <a:r>
              <a:rPr lang="fr-FR" b="1" dirty="0" err="1"/>
              <a:t>Array</a:t>
            </a:r>
            <a:r>
              <a:rPr lang="fr-FR" b="1" dirty="0"/>
              <a:t>, Date, String, </a:t>
            </a:r>
            <a:r>
              <a:rPr lang="fr-FR" b="1" dirty="0" err="1"/>
              <a:t>Regexp</a:t>
            </a:r>
            <a:r>
              <a:rPr lang="fr-FR" b="1" dirty="0"/>
              <a:t>...) et leur utilisation. Extension des objets prédéfinis.</a:t>
            </a:r>
            <a:endParaRPr lang="fr-FR" dirty="0"/>
          </a:p>
        </p:txBody>
      </p:sp>
      <p:sp>
        <p:nvSpPr>
          <p:cNvPr id="3" name="Espace réservé du contenu 2"/>
          <p:cNvSpPr>
            <a:spLocks noGrp="1"/>
          </p:cNvSpPr>
          <p:nvPr>
            <p:ph idx="1"/>
          </p:nvPr>
        </p:nvSpPr>
        <p:spPr/>
        <p:txBody>
          <a:bodyPr>
            <a:normAutofit/>
          </a:bodyPr>
          <a:lstStyle/>
          <a:p>
            <a:r>
              <a:rPr lang="fr-FR" sz="1800" b="1" dirty="0"/>
              <a:t>Méthodes de l’objet </a:t>
            </a:r>
            <a:r>
              <a:rPr lang="fr-FR" sz="1800" b="1" dirty="0" err="1"/>
              <a:t>Array</a:t>
            </a:r>
            <a:endParaRPr lang="fr-FR" sz="1800" b="1" dirty="0"/>
          </a:p>
          <a:p>
            <a:pPr marL="285750" indent="-285750">
              <a:buFont typeface="Arial" panose="020B0604020202020204" pitchFamily="34" charset="0"/>
              <a:buChar char="•"/>
            </a:pPr>
            <a:r>
              <a:rPr lang="fr-FR" dirty="0"/>
              <a:t>Les méthodes push() et pop() ;</a:t>
            </a:r>
          </a:p>
          <a:p>
            <a:pPr marL="285750" indent="-285750">
              <a:buFont typeface="Arial" panose="020B0604020202020204" pitchFamily="34" charset="0"/>
              <a:buChar char="•"/>
            </a:pPr>
            <a:r>
              <a:rPr lang="fr-FR" dirty="0"/>
              <a:t>Les méthodes shift() et </a:t>
            </a:r>
            <a:r>
              <a:rPr lang="fr-FR" dirty="0" err="1"/>
              <a:t>unshift</a:t>
            </a:r>
            <a:r>
              <a:rPr lang="fr-FR" dirty="0"/>
              <a:t>() ;</a:t>
            </a:r>
          </a:p>
          <a:p>
            <a:pPr marL="285750" indent="-285750">
              <a:buFont typeface="Arial" panose="020B0604020202020204" pitchFamily="34" charset="0"/>
              <a:buChar char="•"/>
            </a:pPr>
            <a:r>
              <a:rPr lang="fr-FR" dirty="0"/>
              <a:t>La méthode </a:t>
            </a:r>
            <a:r>
              <a:rPr lang="fr-FR" dirty="0" err="1"/>
              <a:t>splice</a:t>
            </a:r>
            <a:r>
              <a:rPr lang="fr-FR" dirty="0"/>
              <a:t>() ;</a:t>
            </a:r>
          </a:p>
          <a:p>
            <a:pPr marL="285750" indent="-285750">
              <a:buFont typeface="Arial" panose="020B0604020202020204" pitchFamily="34" charset="0"/>
              <a:buChar char="•"/>
            </a:pPr>
            <a:r>
              <a:rPr lang="fr-FR" dirty="0"/>
              <a:t>La méthode sort() ;</a:t>
            </a:r>
          </a:p>
          <a:p>
            <a:pPr marL="285750" indent="-285750">
              <a:buFont typeface="Arial" panose="020B0604020202020204" pitchFamily="34" charset="0"/>
              <a:buChar char="•"/>
            </a:pPr>
            <a:r>
              <a:rPr lang="fr-FR" dirty="0"/>
              <a:t>La méthode reverse() ;</a:t>
            </a:r>
          </a:p>
          <a:p>
            <a:pPr marL="285750" indent="-285750">
              <a:buFont typeface="Arial" panose="020B0604020202020204" pitchFamily="34" charset="0"/>
              <a:buChar char="•"/>
            </a:pPr>
            <a:r>
              <a:rPr lang="fr-FR" dirty="0"/>
              <a:t>La méthode </a:t>
            </a:r>
            <a:r>
              <a:rPr lang="fr-FR" dirty="0" err="1"/>
              <a:t>join</a:t>
            </a:r>
            <a:r>
              <a:rPr lang="fr-FR" dirty="0"/>
              <a:t>() ;</a:t>
            </a:r>
          </a:p>
          <a:p>
            <a:pPr marL="285750" indent="-285750">
              <a:buFont typeface="Arial" panose="020B0604020202020204" pitchFamily="34" charset="0"/>
              <a:buChar char="•"/>
            </a:pPr>
            <a:r>
              <a:rPr lang="fr-FR" dirty="0"/>
              <a:t>La méthode slice() ;</a:t>
            </a:r>
          </a:p>
          <a:p>
            <a:pPr marL="285750" indent="-285750">
              <a:buFont typeface="Arial" panose="020B0604020202020204" pitchFamily="34" charset="0"/>
              <a:buChar char="•"/>
            </a:pPr>
            <a:r>
              <a:rPr lang="fr-FR" dirty="0"/>
              <a:t>La méthode </a:t>
            </a:r>
            <a:r>
              <a:rPr lang="fr-FR" dirty="0" err="1"/>
              <a:t>concat</a:t>
            </a:r>
            <a:r>
              <a:rPr lang="fr-FR" dirty="0"/>
              <a:t>().</a:t>
            </a:r>
          </a:p>
          <a:p>
            <a:endParaRPr lang="fr-FR" dirty="0"/>
          </a:p>
        </p:txBody>
      </p:sp>
      <p:sp>
        <p:nvSpPr>
          <p:cNvPr id="4" name="Espace réservé de la date 3">
            <a:extLst>
              <a:ext uri="{FF2B5EF4-FFF2-40B4-BE49-F238E27FC236}">
                <a16:creationId xmlns:a16="http://schemas.microsoft.com/office/drawing/2014/main" id="{840A3A2E-45BE-497E-9E6B-F42D53753B0B}"/>
              </a:ext>
            </a:extLst>
          </p:cNvPr>
          <p:cNvSpPr>
            <a:spLocks noGrp="1"/>
          </p:cNvSpPr>
          <p:nvPr>
            <p:ph type="dt" sz="half" idx="10"/>
          </p:nvPr>
        </p:nvSpPr>
        <p:spPr/>
        <p:txBody>
          <a:bodyPr/>
          <a:lstStyle/>
          <a:p>
            <a:fld id="{C5F312C6-F943-4979-936C-1DF33B2527EB}" type="datetime1">
              <a:rPr lang="fr-FR" smtClean="0"/>
              <a:t>20/01/2021</a:t>
            </a:fld>
            <a:endParaRPr lang="fr-FR"/>
          </a:p>
        </p:txBody>
      </p:sp>
      <p:sp>
        <p:nvSpPr>
          <p:cNvPr id="5" name="Espace réservé du pied de page 4">
            <a:extLst>
              <a:ext uri="{FF2B5EF4-FFF2-40B4-BE49-F238E27FC236}">
                <a16:creationId xmlns:a16="http://schemas.microsoft.com/office/drawing/2014/main" id="{E74D3E29-599A-4815-AB53-332EC3BC0BE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6F40AA1-BCC3-4683-81C1-505380A28025}"/>
              </a:ext>
            </a:extLst>
          </p:cNvPr>
          <p:cNvSpPr>
            <a:spLocks noGrp="1"/>
          </p:cNvSpPr>
          <p:nvPr>
            <p:ph type="sldNum" sz="quarter" idx="12"/>
          </p:nvPr>
        </p:nvSpPr>
        <p:spPr/>
        <p:txBody>
          <a:bodyPr/>
          <a:lstStyle/>
          <a:p>
            <a:fld id="{8FDE5FCB-0159-4F81-83AE-67C33C270F12}" type="slidenum">
              <a:rPr lang="fr-FR" smtClean="0"/>
              <a:t>34</a:t>
            </a:fld>
            <a:endParaRPr lang="fr-FR"/>
          </a:p>
        </p:txBody>
      </p:sp>
    </p:spTree>
    <p:extLst>
      <p:ext uri="{BB962C8B-B14F-4D97-AF65-F5344CB8AC3E}">
        <p14:creationId xmlns:p14="http://schemas.microsoft.com/office/powerpoint/2010/main" val="1012394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err="1"/>
              <a:t>en</a:t>
            </a:r>
            <a:r>
              <a:rPr lang="en-US" b="1" dirty="0"/>
              <a:t> fin</a:t>
            </a:r>
            <a:endParaRPr lang="fr-FR" b="1" dirty="0"/>
          </a:p>
        </p:txBody>
      </p:sp>
      <p:sp>
        <p:nvSpPr>
          <p:cNvPr id="3" name="Espace réservé du contenu 2"/>
          <p:cNvSpPr>
            <a:spLocks noGrp="1"/>
          </p:cNvSpPr>
          <p:nvPr>
            <p:ph idx="1"/>
          </p:nvPr>
        </p:nvSpPr>
        <p:spPr/>
        <p:txBody>
          <a:bodyPr/>
          <a:lstStyle/>
          <a:p>
            <a:endParaRPr lang="fr-FR" dirty="0"/>
          </a:p>
          <a:p>
            <a:r>
              <a:rPr lang="fr-FR" dirty="0"/>
              <a:t>Pour ajouter des éléments en fin de tableau, on va utiliser la méthode </a:t>
            </a:r>
            <a:r>
              <a:rPr lang="fr-FR" b="1" dirty="0"/>
              <a:t>push</a:t>
            </a:r>
            <a:r>
              <a:rPr lang="fr-FR" dirty="0"/>
              <a:t>(). </a:t>
            </a:r>
          </a:p>
          <a:p>
            <a:pPr lvl="1"/>
            <a:r>
              <a:rPr lang="fr-FR" dirty="0"/>
              <a:t>la méthode </a:t>
            </a:r>
            <a:r>
              <a:rPr lang="fr-FR" b="1" dirty="0"/>
              <a:t>push()</a:t>
            </a:r>
            <a:r>
              <a:rPr lang="fr-FR" dirty="0"/>
              <a:t> va retourner la nouvelle taille du tableau </a:t>
            </a:r>
          </a:p>
          <a:p>
            <a:r>
              <a:rPr lang="fr-FR" dirty="0"/>
              <a:t>Pour supprimer des éléments en fin de tableau, on va utiliser </a:t>
            </a:r>
            <a:r>
              <a:rPr lang="fr-FR" b="1" dirty="0"/>
              <a:t>pop</a:t>
            </a:r>
            <a:r>
              <a:rPr lang="fr-FR" dirty="0"/>
              <a:t>().</a:t>
            </a:r>
          </a:p>
          <a:p>
            <a:pPr lvl="1"/>
            <a:r>
              <a:rPr lang="fr-FR" b="1" dirty="0"/>
              <a:t>pop()</a:t>
            </a:r>
            <a:r>
              <a:rPr lang="fr-FR" dirty="0"/>
              <a:t> va retourner dans une chaîne de caractères la valeur relative à l’élément supprimé.</a:t>
            </a:r>
          </a:p>
        </p:txBody>
      </p:sp>
      <p:sp>
        <p:nvSpPr>
          <p:cNvPr id="4" name="Espace réservé de la date 3">
            <a:extLst>
              <a:ext uri="{FF2B5EF4-FFF2-40B4-BE49-F238E27FC236}">
                <a16:creationId xmlns:a16="http://schemas.microsoft.com/office/drawing/2014/main" id="{A5E03F2E-3DEA-41B7-B0FA-1AA0514D7E98}"/>
              </a:ext>
            </a:extLst>
          </p:cNvPr>
          <p:cNvSpPr>
            <a:spLocks noGrp="1"/>
          </p:cNvSpPr>
          <p:nvPr>
            <p:ph type="dt" sz="half" idx="10"/>
          </p:nvPr>
        </p:nvSpPr>
        <p:spPr/>
        <p:txBody>
          <a:bodyPr/>
          <a:lstStyle/>
          <a:p>
            <a:fld id="{961F0A28-1374-431D-9730-C85F8A76CCBB}" type="datetime1">
              <a:rPr lang="fr-FR" smtClean="0"/>
              <a:t>20/01/2021</a:t>
            </a:fld>
            <a:endParaRPr lang="fr-FR"/>
          </a:p>
        </p:txBody>
      </p:sp>
      <p:sp>
        <p:nvSpPr>
          <p:cNvPr id="5" name="Espace réservé du pied de page 4">
            <a:extLst>
              <a:ext uri="{FF2B5EF4-FFF2-40B4-BE49-F238E27FC236}">
                <a16:creationId xmlns:a16="http://schemas.microsoft.com/office/drawing/2014/main" id="{110E990E-1318-47F2-A152-614CBF0EABB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A70BA3E-9702-473F-8865-D83EAD1F66AB}"/>
              </a:ext>
            </a:extLst>
          </p:cNvPr>
          <p:cNvSpPr>
            <a:spLocks noGrp="1"/>
          </p:cNvSpPr>
          <p:nvPr>
            <p:ph type="sldNum" sz="quarter" idx="12"/>
          </p:nvPr>
        </p:nvSpPr>
        <p:spPr/>
        <p:txBody>
          <a:bodyPr/>
          <a:lstStyle/>
          <a:p>
            <a:fld id="{8FDE5FCB-0159-4F81-83AE-67C33C270F12}" type="slidenum">
              <a:rPr lang="fr-FR" smtClean="0"/>
              <a:t>35</a:t>
            </a:fld>
            <a:endParaRPr lang="fr-FR"/>
          </a:p>
        </p:txBody>
      </p:sp>
    </p:spTree>
    <p:extLst>
      <p:ext uri="{BB962C8B-B14F-4D97-AF65-F5344CB8AC3E}">
        <p14:creationId xmlns:p14="http://schemas.microsoft.com/office/powerpoint/2010/main" val="697985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B1F1AED-6A7C-40C1-BA73-46AAB9712BB1}"/>
              </a:ext>
            </a:extLst>
          </p:cNvPr>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3032422" cy="4549549"/>
          </a:xfrm>
        </p:spPr>
        <p:txBody>
          <a:bodyPr/>
          <a:lstStyle/>
          <a:p>
            <a:r>
              <a:rPr lang="fr-FR" dirty="0"/>
              <a:t>La variable taille nous sert à récupérer l'information renvoyée par la méthode push(): taille du nouveau tableau.</a:t>
            </a:r>
          </a:p>
          <a:p>
            <a:endParaRPr lang="fr-FR" dirty="0"/>
          </a:p>
        </p:txBody>
      </p:sp>
      <p:pic>
        <p:nvPicPr>
          <p:cNvPr id="2052" name="Picture 4" descr="Utilisation de la mÃ©thode push()"/>
          <p:cNvPicPr>
            <a:picLocks noChangeAspect="1" noChangeArrowheads="1"/>
          </p:cNvPicPr>
          <p:nvPr/>
        </p:nvPicPr>
        <p:blipFill rotWithShape="1">
          <a:blip r:embed="rId2">
            <a:extLst>
              <a:ext uri="{28A0092B-C50C-407E-A947-70E740481C1C}">
                <a14:useLocalDpi xmlns:a14="http://schemas.microsoft.com/office/drawing/2010/main" val="0"/>
              </a:ext>
            </a:extLst>
          </a:blip>
          <a:srcRect t="24890"/>
          <a:stretch/>
        </p:blipFill>
        <p:spPr bwMode="auto">
          <a:xfrm>
            <a:off x="3738373" y="448056"/>
            <a:ext cx="7932420" cy="4086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 utilise push() pour ajouter des Ã©lÃ©ments en fin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399170"/>
            <a:ext cx="4983276" cy="204644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e la date 1">
            <a:extLst>
              <a:ext uri="{FF2B5EF4-FFF2-40B4-BE49-F238E27FC236}">
                <a16:creationId xmlns:a16="http://schemas.microsoft.com/office/drawing/2014/main" id="{27DDF7BA-76D0-40DD-A1A7-4A43317915D8}"/>
              </a:ext>
            </a:extLst>
          </p:cNvPr>
          <p:cNvSpPr>
            <a:spLocks noGrp="1"/>
          </p:cNvSpPr>
          <p:nvPr>
            <p:ph type="dt" sz="half" idx="10"/>
          </p:nvPr>
        </p:nvSpPr>
        <p:spPr/>
        <p:txBody>
          <a:bodyPr/>
          <a:lstStyle/>
          <a:p>
            <a:fld id="{A3B3F6C5-ECCF-4FAB-9C4B-ED9D592FB7A1}" type="datetime1">
              <a:rPr lang="fr-FR" smtClean="0"/>
              <a:t>20/01/2021</a:t>
            </a:fld>
            <a:endParaRPr lang="fr-FR"/>
          </a:p>
        </p:txBody>
      </p:sp>
      <p:sp>
        <p:nvSpPr>
          <p:cNvPr id="4" name="Espace réservé du pied de page 3">
            <a:extLst>
              <a:ext uri="{FF2B5EF4-FFF2-40B4-BE49-F238E27FC236}">
                <a16:creationId xmlns:a16="http://schemas.microsoft.com/office/drawing/2014/main" id="{A0336C85-068D-40D2-96F3-090E6FCF69B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19AD4BC-D8DC-4F45-90EB-F43762BB7A4D}"/>
              </a:ext>
            </a:extLst>
          </p:cNvPr>
          <p:cNvSpPr>
            <a:spLocks noGrp="1"/>
          </p:cNvSpPr>
          <p:nvPr>
            <p:ph type="sldNum" sz="quarter" idx="12"/>
          </p:nvPr>
        </p:nvSpPr>
        <p:spPr/>
        <p:txBody>
          <a:bodyPr/>
          <a:lstStyle/>
          <a:p>
            <a:fld id="{8FDE5FCB-0159-4F81-83AE-67C33C270F12}" type="slidenum">
              <a:rPr lang="fr-FR" smtClean="0"/>
              <a:t>36</a:t>
            </a:fld>
            <a:endParaRPr lang="fr-FR"/>
          </a:p>
        </p:txBody>
      </p:sp>
    </p:spTree>
    <p:extLst>
      <p:ext uri="{BB962C8B-B14F-4D97-AF65-F5344CB8AC3E}">
        <p14:creationId xmlns:p14="http://schemas.microsoft.com/office/powerpoint/2010/main" val="1138967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09599" y="1209819"/>
            <a:ext cx="3417570" cy="1982832"/>
          </a:xfrm>
        </p:spPr>
        <p:txBody>
          <a:bodyPr>
            <a:normAutofit/>
          </a:bodyPr>
          <a:lstStyle/>
          <a:p>
            <a:r>
              <a:rPr lang="fr-FR" dirty="0"/>
              <a:t>La variable </a:t>
            </a:r>
            <a:r>
              <a:rPr lang="fr-FR" b="1" dirty="0" err="1"/>
              <a:t>suppr</a:t>
            </a:r>
            <a:r>
              <a:rPr lang="fr-FR" dirty="0"/>
              <a:t> va récupérer l'information renvoyée par </a:t>
            </a:r>
            <a:r>
              <a:rPr lang="fr-FR" b="1" dirty="0"/>
              <a:t>pop()</a:t>
            </a:r>
            <a:r>
              <a:rPr lang="fr-FR" dirty="0"/>
              <a:t>: la valeur qui correspond à l’élément supprimé.</a:t>
            </a:r>
          </a:p>
        </p:txBody>
      </p:sp>
      <p:pic>
        <p:nvPicPr>
          <p:cNvPr id="3074" name="Picture 2" descr="Utilisation de la mÃ©thode pop()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24331"/>
          <a:stretch/>
        </p:blipFill>
        <p:spPr bwMode="auto">
          <a:xfrm>
            <a:off x="3649981" y="446911"/>
            <a:ext cx="7932420" cy="4186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a mÃ©thode pop() nous sert Ã  supprimer le dernier Ã©lÃ©ment dâ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482" y="4421505"/>
            <a:ext cx="5736997" cy="198397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038ADB-29BB-4FA2-8085-EE60372CF9D7}"/>
              </a:ext>
            </a:extLst>
          </p:cNvPr>
          <p:cNvSpPr>
            <a:spLocks noGrp="1"/>
          </p:cNvSpPr>
          <p:nvPr>
            <p:ph type="dt" sz="half" idx="10"/>
          </p:nvPr>
        </p:nvSpPr>
        <p:spPr/>
        <p:txBody>
          <a:bodyPr/>
          <a:lstStyle/>
          <a:p>
            <a:fld id="{4BED2524-DCFA-48D9-A3F0-0215139ED382}" type="datetime1">
              <a:rPr lang="fr-FR" smtClean="0"/>
              <a:t>20/01/2021</a:t>
            </a:fld>
            <a:endParaRPr lang="fr-FR"/>
          </a:p>
        </p:txBody>
      </p:sp>
      <p:sp>
        <p:nvSpPr>
          <p:cNvPr id="5" name="Espace réservé du pied de page 4">
            <a:extLst>
              <a:ext uri="{FF2B5EF4-FFF2-40B4-BE49-F238E27FC236}">
                <a16:creationId xmlns:a16="http://schemas.microsoft.com/office/drawing/2014/main" id="{0678F507-FB8C-41E8-BD16-0C906F204302}"/>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077582A-A3D8-429B-8D90-9F5D78812EF7}"/>
              </a:ext>
            </a:extLst>
          </p:cNvPr>
          <p:cNvSpPr>
            <a:spLocks noGrp="1"/>
          </p:cNvSpPr>
          <p:nvPr>
            <p:ph type="sldNum" sz="quarter" idx="12"/>
          </p:nvPr>
        </p:nvSpPr>
        <p:spPr/>
        <p:txBody>
          <a:bodyPr/>
          <a:lstStyle/>
          <a:p>
            <a:fld id="{8FDE5FCB-0159-4F81-83AE-67C33C270F12}" type="slidenum">
              <a:rPr lang="fr-FR" smtClean="0"/>
              <a:t>37</a:t>
            </a:fld>
            <a:endParaRPr lang="fr-FR"/>
          </a:p>
        </p:txBody>
      </p:sp>
    </p:spTree>
    <p:extLst>
      <p:ext uri="{BB962C8B-B14F-4D97-AF65-F5344CB8AC3E}">
        <p14:creationId xmlns:p14="http://schemas.microsoft.com/office/powerpoint/2010/main" val="418516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et supprimer des éléments </a:t>
            </a:r>
            <a:r>
              <a:rPr lang="en-US" b="1" dirty="0"/>
              <a:t>au début</a:t>
            </a:r>
            <a:endParaRPr lang="fr-FR" dirty="0"/>
          </a:p>
        </p:txBody>
      </p:sp>
      <p:sp>
        <p:nvSpPr>
          <p:cNvPr id="3" name="Espace réservé du contenu 2"/>
          <p:cNvSpPr>
            <a:spLocks noGrp="1"/>
          </p:cNvSpPr>
          <p:nvPr>
            <p:ph idx="1"/>
          </p:nvPr>
        </p:nvSpPr>
        <p:spPr>
          <a:xfrm>
            <a:off x="539496" y="1435608"/>
            <a:ext cx="4419962" cy="3384366"/>
          </a:xfrm>
        </p:spPr>
        <p:txBody>
          <a:bodyPr/>
          <a:lstStyle/>
          <a:p>
            <a:r>
              <a:rPr lang="fr-FR" dirty="0"/>
              <a:t>Ajouter ou supprimer des éléments en début de tableau, on va respectivement utiliser les méthodes </a:t>
            </a:r>
            <a:r>
              <a:rPr lang="fr-FR" b="1" dirty="0" err="1"/>
              <a:t>unshift</a:t>
            </a:r>
            <a:r>
              <a:rPr lang="fr-FR" dirty="0"/>
              <a:t>() et </a:t>
            </a:r>
            <a:r>
              <a:rPr lang="fr-FR" b="1" dirty="0"/>
              <a:t>shift</a:t>
            </a:r>
            <a:r>
              <a:rPr lang="fr-FR" dirty="0"/>
              <a:t>()</a:t>
            </a:r>
          </a:p>
          <a:p>
            <a:r>
              <a:rPr lang="fr-FR" b="1" dirty="0" err="1"/>
              <a:t>unshift</a:t>
            </a:r>
            <a:r>
              <a:rPr lang="fr-FR" dirty="0"/>
              <a:t>() va, comme push(), retourner la nouvelle taille du tableau </a:t>
            </a:r>
          </a:p>
          <a:p>
            <a:r>
              <a:rPr lang="fr-FR" b="1" dirty="0"/>
              <a:t>shift</a:t>
            </a:r>
            <a:r>
              <a:rPr lang="fr-FR" dirty="0"/>
              <a:t>(), comme pop(), va retourner la valeur supprimée sous forme de chaîne de caractères.</a:t>
            </a:r>
          </a:p>
        </p:txBody>
      </p:sp>
      <p:pic>
        <p:nvPicPr>
          <p:cNvPr id="4" name="Picture 2" descr="Utilisation de la mÃ©thode unshift() de lâobjet JavaScript Array">
            <a:extLst>
              <a:ext uri="{FF2B5EF4-FFF2-40B4-BE49-F238E27FC236}">
                <a16:creationId xmlns:a16="http://schemas.microsoft.com/office/drawing/2014/main" id="{44CC4BF0-2122-45A9-983E-1DA7C4B0D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69"/>
          <a:stretch/>
        </p:blipFill>
        <p:spPr bwMode="auto">
          <a:xfrm>
            <a:off x="4959458" y="1316978"/>
            <a:ext cx="6667748" cy="3502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unshift() pour ajouter des Ã©lÃ©ments en dÃ©but de tableau">
            <a:extLst>
              <a:ext uri="{FF2B5EF4-FFF2-40B4-BE49-F238E27FC236}">
                <a16:creationId xmlns:a16="http://schemas.microsoft.com/office/drawing/2014/main" id="{B88A9472-DC56-4361-BF5F-5E45F4721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94" y="4431642"/>
            <a:ext cx="5703034" cy="221875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1BDAA974-2C7F-44BA-8DE5-5723149C5431}"/>
              </a:ext>
            </a:extLst>
          </p:cNvPr>
          <p:cNvSpPr>
            <a:spLocks noGrp="1"/>
          </p:cNvSpPr>
          <p:nvPr>
            <p:ph type="dt" sz="half" idx="10"/>
          </p:nvPr>
        </p:nvSpPr>
        <p:spPr/>
        <p:txBody>
          <a:bodyPr/>
          <a:lstStyle/>
          <a:p>
            <a:fld id="{92A31FFF-F06B-4713-B016-DEB55EF59147}" type="datetime1">
              <a:rPr lang="fr-FR" smtClean="0"/>
              <a:t>20/01/2021</a:t>
            </a:fld>
            <a:endParaRPr lang="fr-FR"/>
          </a:p>
        </p:txBody>
      </p:sp>
      <p:sp>
        <p:nvSpPr>
          <p:cNvPr id="7" name="Espace réservé du pied de page 6">
            <a:extLst>
              <a:ext uri="{FF2B5EF4-FFF2-40B4-BE49-F238E27FC236}">
                <a16:creationId xmlns:a16="http://schemas.microsoft.com/office/drawing/2014/main" id="{BEDEC8B6-4806-427C-9A31-6EC14853E602}"/>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C3B574C9-2452-4D27-BA89-AA3838D88826}"/>
              </a:ext>
            </a:extLst>
          </p:cNvPr>
          <p:cNvSpPr>
            <a:spLocks noGrp="1"/>
          </p:cNvSpPr>
          <p:nvPr>
            <p:ph type="sldNum" sz="quarter" idx="12"/>
          </p:nvPr>
        </p:nvSpPr>
        <p:spPr/>
        <p:txBody>
          <a:bodyPr/>
          <a:lstStyle/>
          <a:p>
            <a:fld id="{8FDE5FCB-0159-4F81-83AE-67C33C270F12}" type="slidenum">
              <a:rPr lang="fr-FR" smtClean="0"/>
              <a:t>38</a:t>
            </a:fld>
            <a:endParaRPr lang="fr-FR"/>
          </a:p>
        </p:txBody>
      </p:sp>
    </p:spTree>
    <p:extLst>
      <p:ext uri="{BB962C8B-B14F-4D97-AF65-F5344CB8AC3E}">
        <p14:creationId xmlns:p14="http://schemas.microsoft.com/office/powerpoint/2010/main" val="1756027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102095"/>
            <a:ext cx="3295978" cy="2298704"/>
          </a:xfrm>
        </p:spPr>
        <p:txBody>
          <a:bodyPr/>
          <a:lstStyle/>
          <a:p>
            <a:endParaRPr lang="fr-FR"/>
          </a:p>
        </p:txBody>
      </p:sp>
      <p:pic>
        <p:nvPicPr>
          <p:cNvPr id="5122" name="Picture 2" descr="Utilisation de la mÃ©thode shift() de lâobjet JavaScript Array "/>
          <p:cNvPicPr>
            <a:picLocks noChangeAspect="1" noChangeArrowheads="1"/>
          </p:cNvPicPr>
          <p:nvPr/>
        </p:nvPicPr>
        <p:blipFill rotWithShape="1">
          <a:blip r:embed="rId2">
            <a:extLst>
              <a:ext uri="{28A0092B-C50C-407E-A947-70E740481C1C}">
                <a14:useLocalDpi xmlns:a14="http://schemas.microsoft.com/office/drawing/2010/main" val="0"/>
              </a:ext>
            </a:extLst>
          </a:blip>
          <a:srcRect t="25088"/>
          <a:stretch/>
        </p:blipFill>
        <p:spPr bwMode="auto">
          <a:xfrm>
            <a:off x="3571918" y="457201"/>
            <a:ext cx="7932420" cy="3870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 utilise shift() pour supprimer des Ã©lÃ©ments en dÃ©but de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91043"/>
            <a:ext cx="5840936" cy="214616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558B4618-E58A-4B3D-92ED-A25FBAB8AA68}"/>
              </a:ext>
            </a:extLst>
          </p:cNvPr>
          <p:cNvSpPr>
            <a:spLocks noGrp="1"/>
          </p:cNvSpPr>
          <p:nvPr>
            <p:ph type="dt" sz="half" idx="10"/>
          </p:nvPr>
        </p:nvSpPr>
        <p:spPr/>
        <p:txBody>
          <a:bodyPr/>
          <a:lstStyle/>
          <a:p>
            <a:fld id="{2C3BFE71-9233-4ADF-891C-4511E5112877}" type="datetime1">
              <a:rPr lang="fr-FR" smtClean="0"/>
              <a:t>20/01/2021</a:t>
            </a:fld>
            <a:endParaRPr lang="fr-FR"/>
          </a:p>
        </p:txBody>
      </p:sp>
      <p:sp>
        <p:nvSpPr>
          <p:cNvPr id="5" name="Espace réservé du pied de page 4">
            <a:extLst>
              <a:ext uri="{FF2B5EF4-FFF2-40B4-BE49-F238E27FC236}">
                <a16:creationId xmlns:a16="http://schemas.microsoft.com/office/drawing/2014/main" id="{B3F5D34F-6420-457E-87B1-5B790AB83E9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E66671D-84D2-472F-BD97-8E3B920E33B6}"/>
              </a:ext>
            </a:extLst>
          </p:cNvPr>
          <p:cNvSpPr>
            <a:spLocks noGrp="1"/>
          </p:cNvSpPr>
          <p:nvPr>
            <p:ph type="sldNum" sz="quarter" idx="12"/>
          </p:nvPr>
        </p:nvSpPr>
        <p:spPr/>
        <p:txBody>
          <a:bodyPr/>
          <a:lstStyle/>
          <a:p>
            <a:fld id="{8FDE5FCB-0159-4F81-83AE-67C33C270F12}" type="slidenum">
              <a:rPr lang="fr-FR" smtClean="0"/>
              <a:t>39</a:t>
            </a:fld>
            <a:endParaRPr lang="fr-FR"/>
          </a:p>
        </p:txBody>
      </p:sp>
    </p:spTree>
    <p:extLst>
      <p:ext uri="{BB962C8B-B14F-4D97-AF65-F5344CB8AC3E}">
        <p14:creationId xmlns:p14="http://schemas.microsoft.com/office/powerpoint/2010/main" val="37780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ED39-404E-423A-8E14-D0D2B9242D82}"/>
              </a:ext>
            </a:extLst>
          </p:cNvPr>
          <p:cNvSpPr>
            <a:spLocks noGrp="1"/>
          </p:cNvSpPr>
          <p:nvPr>
            <p:ph type="title"/>
          </p:nvPr>
        </p:nvSpPr>
        <p:spPr/>
        <p:txBody>
          <a:bodyPr>
            <a:normAutofit/>
          </a:bodyPr>
          <a:lstStyle/>
          <a:p>
            <a:r>
              <a:rPr lang="en-US" b="1" dirty="0" err="1">
                <a:solidFill>
                  <a:schemeClr val="bg2">
                    <a:lumMod val="25000"/>
                  </a:schemeClr>
                </a:solidFill>
                <a:latin typeface="+mn-lt"/>
              </a:rPr>
              <a:t>Programme</a:t>
            </a:r>
            <a:r>
              <a:rPr lang="en-US" b="1" dirty="0">
                <a:solidFill>
                  <a:schemeClr val="bg2">
                    <a:lumMod val="25000"/>
                  </a:schemeClr>
                </a:solidFill>
                <a:latin typeface="+mn-lt"/>
              </a:rPr>
              <a:t> de formation</a:t>
            </a:r>
          </a:p>
        </p:txBody>
      </p:sp>
      <p:sp>
        <p:nvSpPr>
          <p:cNvPr id="3" name="Espace réservé du contenu 2">
            <a:extLst>
              <a:ext uri="{FF2B5EF4-FFF2-40B4-BE49-F238E27FC236}">
                <a16:creationId xmlns:a16="http://schemas.microsoft.com/office/drawing/2014/main" id="{4181DEB7-0B4D-4A7C-AB88-48F962CAF831}"/>
              </a:ext>
            </a:extLst>
          </p:cNvPr>
          <p:cNvSpPr>
            <a:spLocks noGrp="1"/>
          </p:cNvSpPr>
          <p:nvPr>
            <p:ph idx="1"/>
          </p:nvPr>
        </p:nvSpPr>
        <p:spPr>
          <a:xfrm>
            <a:off x="984738" y="1435607"/>
            <a:ext cx="8929852" cy="4549549"/>
          </a:xfrm>
        </p:spPr>
        <p:txBody>
          <a:bodyPr>
            <a:normAutofit lnSpcReduction="10000"/>
          </a:bodyPr>
          <a:lstStyle/>
          <a:p>
            <a:r>
              <a:rPr lang="fr-FR" sz="2400" dirty="0">
                <a:solidFill>
                  <a:schemeClr val="tx1">
                    <a:lumMod val="75000"/>
                    <a:lumOff val="25000"/>
                  </a:schemeClr>
                </a:solidFill>
                <a:latin typeface="+mj-lt"/>
              </a:rPr>
              <a:t>I- Les technologies du Web</a:t>
            </a:r>
          </a:p>
          <a:p>
            <a:r>
              <a:rPr lang="fr-FR" sz="2400" dirty="0">
                <a:solidFill>
                  <a:schemeClr val="tx1">
                    <a:lumMod val="75000"/>
                    <a:lumOff val="25000"/>
                  </a:schemeClr>
                </a:solidFill>
                <a:latin typeface="+mj-lt"/>
              </a:rPr>
              <a:t>II- Le langage JavaScript, prise en mains</a:t>
            </a:r>
          </a:p>
          <a:p>
            <a:r>
              <a:rPr lang="fr-FR" sz="2400" dirty="0">
                <a:solidFill>
                  <a:schemeClr val="tx1">
                    <a:lumMod val="75000"/>
                    <a:lumOff val="25000"/>
                  </a:schemeClr>
                </a:solidFill>
                <a:latin typeface="+mj-lt"/>
              </a:rPr>
              <a:t>III- Evénements et données</a:t>
            </a:r>
          </a:p>
          <a:p>
            <a:r>
              <a:rPr lang="fr-FR" sz="2400" dirty="0">
                <a:solidFill>
                  <a:schemeClr val="tx1">
                    <a:lumMod val="75000"/>
                    <a:lumOff val="25000"/>
                  </a:schemeClr>
                </a:solidFill>
                <a:latin typeface="+mj-lt"/>
              </a:rPr>
              <a:t>IV- Gestion de formulaires HTML</a:t>
            </a:r>
          </a:p>
          <a:p>
            <a:r>
              <a:rPr lang="fr-FR" sz="2400" dirty="0">
                <a:solidFill>
                  <a:schemeClr val="tx1">
                    <a:lumMod val="75000"/>
                    <a:lumOff val="25000"/>
                  </a:schemeClr>
                </a:solidFill>
                <a:latin typeface="+mj-lt"/>
              </a:rPr>
              <a:t>V- Interaction avec les CSS</a:t>
            </a:r>
          </a:p>
          <a:p>
            <a:r>
              <a:rPr lang="fr-FR" sz="2400" dirty="0">
                <a:solidFill>
                  <a:schemeClr val="tx1">
                    <a:lumMod val="75000"/>
                    <a:lumOff val="25000"/>
                  </a:schemeClr>
                </a:solidFill>
                <a:latin typeface="+mj-lt"/>
              </a:rPr>
              <a:t>VI- Manipulation du DOM XML</a:t>
            </a:r>
          </a:p>
          <a:p>
            <a:r>
              <a:rPr lang="fr-FR" sz="2400" dirty="0">
                <a:solidFill>
                  <a:schemeClr val="tx1">
                    <a:lumMod val="75000"/>
                    <a:lumOff val="25000"/>
                  </a:schemeClr>
                </a:solidFill>
                <a:latin typeface="+mj-lt"/>
              </a:rPr>
              <a:t>VII- Ajax</a:t>
            </a:r>
            <a:endParaRPr lang="en-US" sz="2400" dirty="0">
              <a:solidFill>
                <a:schemeClr val="tx1">
                  <a:lumMod val="75000"/>
                  <a:lumOff val="25000"/>
                </a:schemeClr>
              </a:solidFill>
              <a:latin typeface="+mj-lt"/>
            </a:endParaRPr>
          </a:p>
        </p:txBody>
      </p:sp>
      <p:sp>
        <p:nvSpPr>
          <p:cNvPr id="4" name="Espace réservé de la date 3">
            <a:extLst>
              <a:ext uri="{FF2B5EF4-FFF2-40B4-BE49-F238E27FC236}">
                <a16:creationId xmlns:a16="http://schemas.microsoft.com/office/drawing/2014/main" id="{82ADB95F-B320-417E-BA89-AA100D5BECE2}"/>
              </a:ext>
            </a:extLst>
          </p:cNvPr>
          <p:cNvSpPr>
            <a:spLocks noGrp="1"/>
          </p:cNvSpPr>
          <p:nvPr>
            <p:ph type="dt" sz="half" idx="10"/>
          </p:nvPr>
        </p:nvSpPr>
        <p:spPr/>
        <p:txBody>
          <a:bodyPr/>
          <a:lstStyle/>
          <a:p>
            <a:fld id="{437AA449-BFE3-4CED-9996-AC7137F2997E}" type="datetime1">
              <a:rPr lang="fr-FR" smtClean="0"/>
              <a:t>20/01/2021</a:t>
            </a:fld>
            <a:endParaRPr lang="fr-FR"/>
          </a:p>
        </p:txBody>
      </p:sp>
      <p:sp>
        <p:nvSpPr>
          <p:cNvPr id="5" name="Espace réservé du pied de page 4">
            <a:extLst>
              <a:ext uri="{FF2B5EF4-FFF2-40B4-BE49-F238E27FC236}">
                <a16:creationId xmlns:a16="http://schemas.microsoft.com/office/drawing/2014/main" id="{E01FE6DD-1E5D-4E6F-AB34-43DDEB8D4C94}"/>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ABFA250-8545-4C29-B36D-8623ED781022}"/>
              </a:ext>
            </a:extLst>
          </p:cNvPr>
          <p:cNvSpPr>
            <a:spLocks noGrp="1"/>
          </p:cNvSpPr>
          <p:nvPr>
            <p:ph type="sldNum" sz="quarter" idx="12"/>
          </p:nvPr>
        </p:nvSpPr>
        <p:spPr/>
        <p:txBody>
          <a:bodyPr/>
          <a:lstStyle/>
          <a:p>
            <a:fld id="{8FDE5FCB-0159-4F81-83AE-67C33C270F12}" type="slidenum">
              <a:rPr lang="fr-FR" smtClean="0"/>
              <a:t>4</a:t>
            </a:fld>
            <a:endParaRPr lang="fr-FR"/>
          </a:p>
        </p:txBody>
      </p:sp>
      <p:sp>
        <p:nvSpPr>
          <p:cNvPr id="7" name="Rectangle 6">
            <a:extLst>
              <a:ext uri="{FF2B5EF4-FFF2-40B4-BE49-F238E27FC236}">
                <a16:creationId xmlns:a16="http://schemas.microsoft.com/office/drawing/2014/main" id="{5D8C2F92-9512-4EAA-AA9B-2824D57ED70D}"/>
              </a:ext>
            </a:extLst>
          </p:cNvPr>
          <p:cNvSpPr/>
          <p:nvPr/>
        </p:nvSpPr>
        <p:spPr>
          <a:xfrm>
            <a:off x="539496" y="1463743"/>
            <a:ext cx="11113008" cy="505735"/>
          </a:xfrm>
          <a:prstGeom prst="rect">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268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Ajouter ou supprimer des éléments choisis</a:t>
            </a:r>
          </a:p>
        </p:txBody>
      </p:sp>
      <p:sp>
        <p:nvSpPr>
          <p:cNvPr id="3" name="Espace réservé du contenu 2"/>
          <p:cNvSpPr>
            <a:spLocks noGrp="1"/>
          </p:cNvSpPr>
          <p:nvPr>
            <p:ph idx="1"/>
          </p:nvPr>
        </p:nvSpPr>
        <p:spPr/>
        <p:txBody>
          <a:bodyPr/>
          <a:lstStyle/>
          <a:p>
            <a:endParaRPr lang="fr-FR" dirty="0"/>
          </a:p>
          <a:p>
            <a:r>
              <a:rPr lang="fr-FR" dirty="0"/>
              <a:t>La méthode </a:t>
            </a:r>
            <a:r>
              <a:rPr lang="fr-FR" b="1" dirty="0" err="1"/>
              <a:t>splice</a:t>
            </a:r>
            <a:r>
              <a:rPr lang="fr-FR" dirty="0"/>
              <a:t>() nous permet d’ajouter ou de supprimer un élément n’importe où dans un tableau</a:t>
            </a:r>
          </a:p>
          <a:p>
            <a:r>
              <a:rPr lang="fr-FR" dirty="0"/>
              <a:t> prend au minimum deux arguments : </a:t>
            </a:r>
          </a:p>
          <a:p>
            <a:pPr lvl="1"/>
            <a:r>
              <a:rPr lang="fr-FR" dirty="0"/>
              <a:t>la position à partir de laquelle les éléments seront ajoutés </a:t>
            </a:r>
          </a:p>
          <a:p>
            <a:pPr lvl="1"/>
            <a:r>
              <a:rPr lang="fr-FR" dirty="0"/>
              <a:t>combien d’éléments doivent être enlevés.</a:t>
            </a:r>
          </a:p>
          <a:p>
            <a:r>
              <a:rPr lang="fr-FR" dirty="0"/>
              <a:t>les nouveaux éléments vont se placer juste avant l’élément correspondant à l’indice donné</a:t>
            </a:r>
          </a:p>
          <a:p>
            <a:r>
              <a:rPr lang="fr-FR" dirty="0"/>
              <a:t>Après ces deux arguments obligatoires, on peut rajouter autant d’autres arguments qu’on veut insérer de valeurs</a:t>
            </a:r>
          </a:p>
        </p:txBody>
      </p:sp>
      <p:sp>
        <p:nvSpPr>
          <p:cNvPr id="4" name="Espace réservé de la date 3">
            <a:extLst>
              <a:ext uri="{FF2B5EF4-FFF2-40B4-BE49-F238E27FC236}">
                <a16:creationId xmlns:a16="http://schemas.microsoft.com/office/drawing/2014/main" id="{B986F75F-7D90-41E3-B55A-A10348315FF8}"/>
              </a:ext>
            </a:extLst>
          </p:cNvPr>
          <p:cNvSpPr>
            <a:spLocks noGrp="1"/>
          </p:cNvSpPr>
          <p:nvPr>
            <p:ph type="dt" sz="half" idx="10"/>
          </p:nvPr>
        </p:nvSpPr>
        <p:spPr/>
        <p:txBody>
          <a:bodyPr/>
          <a:lstStyle/>
          <a:p>
            <a:fld id="{9DBDF0E5-55F4-4218-963A-10A657C7EF6E}" type="datetime1">
              <a:rPr lang="fr-FR" smtClean="0"/>
              <a:t>20/01/2021</a:t>
            </a:fld>
            <a:endParaRPr lang="fr-FR"/>
          </a:p>
        </p:txBody>
      </p:sp>
      <p:sp>
        <p:nvSpPr>
          <p:cNvPr id="5" name="Espace réservé du pied de page 4">
            <a:extLst>
              <a:ext uri="{FF2B5EF4-FFF2-40B4-BE49-F238E27FC236}">
                <a16:creationId xmlns:a16="http://schemas.microsoft.com/office/drawing/2014/main" id="{AD6287AA-B479-44AB-951F-C16303900ED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C82CE98C-A6FD-483A-8F1C-B13A043A0881}"/>
              </a:ext>
            </a:extLst>
          </p:cNvPr>
          <p:cNvSpPr>
            <a:spLocks noGrp="1"/>
          </p:cNvSpPr>
          <p:nvPr>
            <p:ph type="sldNum" sz="quarter" idx="12"/>
          </p:nvPr>
        </p:nvSpPr>
        <p:spPr/>
        <p:txBody>
          <a:bodyPr/>
          <a:lstStyle/>
          <a:p>
            <a:fld id="{8FDE5FCB-0159-4F81-83AE-67C33C270F12}" type="slidenum">
              <a:rPr lang="fr-FR" smtClean="0"/>
              <a:t>40</a:t>
            </a:fld>
            <a:endParaRPr lang="fr-FR"/>
          </a:p>
        </p:txBody>
      </p:sp>
    </p:spTree>
    <p:extLst>
      <p:ext uri="{BB962C8B-B14F-4D97-AF65-F5344CB8AC3E}">
        <p14:creationId xmlns:p14="http://schemas.microsoft.com/office/powerpoint/2010/main" val="180360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1158240" y="4628324"/>
            <a:ext cx="3239885" cy="1772476"/>
          </a:xfrm>
        </p:spPr>
        <p:txBody>
          <a:bodyPr/>
          <a:lstStyle/>
          <a:p>
            <a:endParaRPr lang="fr-FR" dirty="0"/>
          </a:p>
        </p:txBody>
      </p:sp>
      <p:pic>
        <p:nvPicPr>
          <p:cNvPr id="6146" name="Picture 2" descr="Utilisation de la mÃ©thode splice()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3682"/>
          <a:stretch/>
        </p:blipFill>
        <p:spPr bwMode="auto">
          <a:xfrm>
            <a:off x="3738373" y="457200"/>
            <a:ext cx="7932420" cy="439648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n utilise splice() pour ajouter ou supprimer des Ã©lÃ©ments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36" y="4231037"/>
            <a:ext cx="5283563" cy="2169763"/>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9DDDE871-7768-4A39-97FF-1F91796B5517}"/>
              </a:ext>
            </a:extLst>
          </p:cNvPr>
          <p:cNvSpPr>
            <a:spLocks noGrp="1"/>
          </p:cNvSpPr>
          <p:nvPr>
            <p:ph type="dt" sz="half" idx="10"/>
          </p:nvPr>
        </p:nvSpPr>
        <p:spPr/>
        <p:txBody>
          <a:bodyPr/>
          <a:lstStyle/>
          <a:p>
            <a:fld id="{F9FB4EF4-F293-4C0C-A5FE-04DD2417966E}" type="datetime1">
              <a:rPr lang="fr-FR" smtClean="0"/>
              <a:t>20/01/2021</a:t>
            </a:fld>
            <a:endParaRPr lang="fr-FR"/>
          </a:p>
        </p:txBody>
      </p:sp>
      <p:sp>
        <p:nvSpPr>
          <p:cNvPr id="5" name="Espace réservé du pied de page 4">
            <a:extLst>
              <a:ext uri="{FF2B5EF4-FFF2-40B4-BE49-F238E27FC236}">
                <a16:creationId xmlns:a16="http://schemas.microsoft.com/office/drawing/2014/main" id="{60BAEF8E-9A6E-479E-BED2-C354134329D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59144E-C52F-465E-8A82-1E6C5B8AA197}"/>
              </a:ext>
            </a:extLst>
          </p:cNvPr>
          <p:cNvSpPr>
            <a:spLocks noGrp="1"/>
          </p:cNvSpPr>
          <p:nvPr>
            <p:ph type="sldNum" sz="quarter" idx="12"/>
          </p:nvPr>
        </p:nvSpPr>
        <p:spPr/>
        <p:txBody>
          <a:bodyPr/>
          <a:lstStyle/>
          <a:p>
            <a:fld id="{8FDE5FCB-0159-4F81-83AE-67C33C270F12}" type="slidenum">
              <a:rPr lang="fr-FR" smtClean="0"/>
              <a:t>41</a:t>
            </a:fld>
            <a:endParaRPr lang="fr-FR"/>
          </a:p>
        </p:txBody>
      </p:sp>
    </p:spTree>
    <p:extLst>
      <p:ext uri="{BB962C8B-B14F-4D97-AF65-F5344CB8AC3E}">
        <p14:creationId xmlns:p14="http://schemas.microsoft.com/office/powerpoint/2010/main" val="3997285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18763"/>
            <a:ext cx="2833313" cy="2110237"/>
          </a:xfrm>
        </p:spPr>
        <p:txBody>
          <a:bodyPr>
            <a:normAutofit/>
          </a:bodyPr>
          <a:lstStyle/>
          <a:p>
            <a:r>
              <a:rPr lang="fr-FR" dirty="0"/>
              <a:t>Pour supprimer, il suffit de n’indiquer </a:t>
            </a:r>
            <a:r>
              <a:rPr lang="fr-FR" b="1" dirty="0"/>
              <a:t>aucun</a:t>
            </a:r>
            <a:r>
              <a:rPr lang="fr-FR" dirty="0"/>
              <a:t> élément à ajouter à </a:t>
            </a:r>
            <a:r>
              <a:rPr lang="fr-FR" b="1" dirty="0" err="1"/>
              <a:t>splice</a:t>
            </a:r>
            <a:r>
              <a:rPr lang="fr-FR" dirty="0"/>
              <a:t>().</a:t>
            </a:r>
          </a:p>
        </p:txBody>
      </p:sp>
      <p:pic>
        <p:nvPicPr>
          <p:cNvPr id="7170" name="Picture 2" descr="Suppression dâÃ©lÃ©ments avec splice()"/>
          <p:cNvPicPr>
            <a:picLocks noChangeAspect="1" noChangeArrowheads="1"/>
          </p:cNvPicPr>
          <p:nvPr/>
        </p:nvPicPr>
        <p:blipFill rotWithShape="1">
          <a:blip r:embed="rId2">
            <a:extLst>
              <a:ext uri="{28A0092B-C50C-407E-A947-70E740481C1C}">
                <a14:useLocalDpi xmlns:a14="http://schemas.microsoft.com/office/drawing/2010/main" val="0"/>
              </a:ext>
            </a:extLst>
          </a:blip>
          <a:srcRect t="24446"/>
          <a:stretch/>
        </p:blipFill>
        <p:spPr bwMode="auto">
          <a:xfrm>
            <a:off x="3571918" y="448056"/>
            <a:ext cx="7932420" cy="41710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On peut utiliser splice() pour supprimer nâimporte quel Ã©lÃ©ment dans un tabl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2" y="4273728"/>
            <a:ext cx="6895505" cy="213621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D1DE846-203F-48B7-A447-E13A8D97576F}"/>
              </a:ext>
            </a:extLst>
          </p:cNvPr>
          <p:cNvSpPr>
            <a:spLocks noGrp="1"/>
          </p:cNvSpPr>
          <p:nvPr>
            <p:ph type="dt" sz="half" idx="10"/>
          </p:nvPr>
        </p:nvSpPr>
        <p:spPr/>
        <p:txBody>
          <a:bodyPr/>
          <a:lstStyle/>
          <a:p>
            <a:fld id="{8A41AC56-A3B7-4E1B-BAEF-C015E4BC25F5}" type="datetime1">
              <a:rPr lang="fr-FR" smtClean="0"/>
              <a:t>20/01/2021</a:t>
            </a:fld>
            <a:endParaRPr lang="fr-FR"/>
          </a:p>
        </p:txBody>
      </p:sp>
      <p:sp>
        <p:nvSpPr>
          <p:cNvPr id="5" name="Espace réservé du pied de page 4">
            <a:extLst>
              <a:ext uri="{FF2B5EF4-FFF2-40B4-BE49-F238E27FC236}">
                <a16:creationId xmlns:a16="http://schemas.microsoft.com/office/drawing/2014/main" id="{3D27DB62-7C6D-4B9D-B462-F7F6741CCA8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6D2EC1BF-9E43-4829-9DDA-03D739D29BD0}"/>
              </a:ext>
            </a:extLst>
          </p:cNvPr>
          <p:cNvSpPr>
            <a:spLocks noGrp="1"/>
          </p:cNvSpPr>
          <p:nvPr>
            <p:ph type="sldNum" sz="quarter" idx="12"/>
          </p:nvPr>
        </p:nvSpPr>
        <p:spPr/>
        <p:txBody>
          <a:bodyPr/>
          <a:lstStyle/>
          <a:p>
            <a:fld id="{8FDE5FCB-0159-4F81-83AE-67C33C270F12}" type="slidenum">
              <a:rPr lang="fr-FR" smtClean="0"/>
              <a:t>42</a:t>
            </a:fld>
            <a:endParaRPr lang="fr-FR"/>
          </a:p>
        </p:txBody>
      </p:sp>
    </p:spTree>
    <p:extLst>
      <p:ext uri="{BB962C8B-B14F-4D97-AF65-F5344CB8AC3E}">
        <p14:creationId xmlns:p14="http://schemas.microsoft.com/office/powerpoint/2010/main" val="1537453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Classer les éléments</a:t>
            </a:r>
          </a:p>
        </p:txBody>
      </p:sp>
      <p:sp>
        <p:nvSpPr>
          <p:cNvPr id="3" name="Espace réservé du contenu 2"/>
          <p:cNvSpPr>
            <a:spLocks noGrp="1"/>
          </p:cNvSpPr>
          <p:nvPr>
            <p:ph idx="1"/>
          </p:nvPr>
        </p:nvSpPr>
        <p:spPr/>
        <p:txBody>
          <a:bodyPr/>
          <a:lstStyle/>
          <a:p>
            <a:r>
              <a:rPr lang="fr-FR" dirty="0"/>
              <a:t>La méthode </a:t>
            </a:r>
            <a:r>
              <a:rPr lang="fr-FR" b="1" dirty="0"/>
              <a:t>sort</a:t>
            </a:r>
            <a:r>
              <a:rPr lang="fr-FR" dirty="0"/>
              <a:t>() va nous permettre de trier les éléments d’un tableau dans l’ordre croissant ou alphabétique</a:t>
            </a:r>
          </a:p>
          <a:p>
            <a:r>
              <a:rPr lang="fr-FR" dirty="0"/>
              <a:t>les valeurs commençant par des majuscules vont être classées avant celles en minuscules.</a:t>
            </a:r>
          </a:p>
          <a:p>
            <a:r>
              <a:rPr lang="fr-FR" dirty="0"/>
              <a:t>la méthode sort() va classer les valeurs en les comparant caractère par caractère:</a:t>
            </a:r>
          </a:p>
          <a:p>
            <a:pPr lvl="1"/>
            <a:r>
              <a:rPr lang="fr-FR" dirty="0"/>
              <a:t>problèmes pour trier les nombres</a:t>
            </a:r>
          </a:p>
          <a:p>
            <a:pPr lvl="1"/>
            <a:r>
              <a:rPr lang="fr-FR" dirty="0"/>
              <a:t>« 25 » va être considéré comme supérieur à « 100 »</a:t>
            </a:r>
          </a:p>
          <a:p>
            <a:pPr lvl="2"/>
            <a:r>
              <a:rPr lang="fr-FR" dirty="0"/>
              <a:t>on utilisera en plus de sort() une fonction de comparaison</a:t>
            </a:r>
          </a:p>
          <a:p>
            <a:pPr lvl="2"/>
            <a:r>
              <a:rPr lang="fr-FR" dirty="0"/>
              <a:t>A voir par la suite</a:t>
            </a:r>
          </a:p>
        </p:txBody>
      </p:sp>
      <p:sp>
        <p:nvSpPr>
          <p:cNvPr id="4" name="Espace réservé de la date 3">
            <a:extLst>
              <a:ext uri="{FF2B5EF4-FFF2-40B4-BE49-F238E27FC236}">
                <a16:creationId xmlns:a16="http://schemas.microsoft.com/office/drawing/2014/main" id="{DE9263C8-1DAD-4F7A-9635-EC5F423AC907}"/>
              </a:ext>
            </a:extLst>
          </p:cNvPr>
          <p:cNvSpPr>
            <a:spLocks noGrp="1"/>
          </p:cNvSpPr>
          <p:nvPr>
            <p:ph type="dt" sz="half" idx="10"/>
          </p:nvPr>
        </p:nvSpPr>
        <p:spPr/>
        <p:txBody>
          <a:bodyPr/>
          <a:lstStyle/>
          <a:p>
            <a:fld id="{2541DA3B-C40B-4096-A711-61ABE5BBAD46}" type="datetime1">
              <a:rPr lang="fr-FR" smtClean="0"/>
              <a:t>20/01/2021</a:t>
            </a:fld>
            <a:endParaRPr lang="fr-FR"/>
          </a:p>
        </p:txBody>
      </p:sp>
      <p:sp>
        <p:nvSpPr>
          <p:cNvPr id="5" name="Espace réservé du pied de page 4">
            <a:extLst>
              <a:ext uri="{FF2B5EF4-FFF2-40B4-BE49-F238E27FC236}">
                <a16:creationId xmlns:a16="http://schemas.microsoft.com/office/drawing/2014/main" id="{954F60B7-FF66-4BED-B0AB-308AB60A1CB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3B97C5D3-1FE2-4411-BF69-AA87127A2437}"/>
              </a:ext>
            </a:extLst>
          </p:cNvPr>
          <p:cNvSpPr>
            <a:spLocks noGrp="1"/>
          </p:cNvSpPr>
          <p:nvPr>
            <p:ph type="sldNum" sz="quarter" idx="12"/>
          </p:nvPr>
        </p:nvSpPr>
        <p:spPr/>
        <p:txBody>
          <a:bodyPr/>
          <a:lstStyle/>
          <a:p>
            <a:fld id="{8FDE5FCB-0159-4F81-83AE-67C33C270F12}" type="slidenum">
              <a:rPr lang="fr-FR" smtClean="0"/>
              <a:t>43</a:t>
            </a:fld>
            <a:endParaRPr lang="fr-FR"/>
          </a:p>
        </p:txBody>
      </p:sp>
    </p:spTree>
    <p:extLst>
      <p:ext uri="{BB962C8B-B14F-4D97-AF65-F5344CB8AC3E}">
        <p14:creationId xmlns:p14="http://schemas.microsoft.com/office/powerpoint/2010/main" val="507595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8194" name="Picture 2" descr="Utilisation de la mÃ©thode sort() de lâobjet JavaScrip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5653"/>
          <a:stretch/>
        </p:blipFill>
        <p:spPr bwMode="auto">
          <a:xfrm>
            <a:off x="3670074" y="448056"/>
            <a:ext cx="7932420" cy="41129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On utilise sort() pour classer les Ã©lÃ©ments dâun tableau dans lâordre alphabÃ©tique de leurs val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 y="3883112"/>
            <a:ext cx="5926088" cy="2185992"/>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C59489-4E31-4AE2-A850-6664124D8EDB}"/>
              </a:ext>
            </a:extLst>
          </p:cNvPr>
          <p:cNvSpPr>
            <a:spLocks noGrp="1"/>
          </p:cNvSpPr>
          <p:nvPr>
            <p:ph type="dt" sz="half" idx="10"/>
          </p:nvPr>
        </p:nvSpPr>
        <p:spPr/>
        <p:txBody>
          <a:bodyPr/>
          <a:lstStyle/>
          <a:p>
            <a:fld id="{705B57D4-EC4C-4335-BE71-B2EC2617F6E7}" type="datetime1">
              <a:rPr lang="fr-FR" smtClean="0"/>
              <a:t>20/01/2021</a:t>
            </a:fld>
            <a:endParaRPr lang="fr-FR"/>
          </a:p>
        </p:txBody>
      </p:sp>
      <p:sp>
        <p:nvSpPr>
          <p:cNvPr id="5" name="Espace réservé du pied de page 4">
            <a:extLst>
              <a:ext uri="{FF2B5EF4-FFF2-40B4-BE49-F238E27FC236}">
                <a16:creationId xmlns:a16="http://schemas.microsoft.com/office/drawing/2014/main" id="{0558D127-4E5B-4A22-9D07-9356759CE41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AEC6DD-58A2-4C10-8138-6FC2B49F1D6B}"/>
              </a:ext>
            </a:extLst>
          </p:cNvPr>
          <p:cNvSpPr>
            <a:spLocks noGrp="1"/>
          </p:cNvSpPr>
          <p:nvPr>
            <p:ph type="sldNum" sz="quarter" idx="12"/>
          </p:nvPr>
        </p:nvSpPr>
        <p:spPr/>
        <p:txBody>
          <a:bodyPr/>
          <a:lstStyle/>
          <a:p>
            <a:fld id="{8FDE5FCB-0159-4F81-83AE-67C33C270F12}" type="slidenum">
              <a:rPr lang="fr-FR" smtClean="0"/>
              <a:t>44</a:t>
            </a:fld>
            <a:endParaRPr lang="fr-FR"/>
          </a:p>
        </p:txBody>
      </p:sp>
    </p:spTree>
    <p:extLst>
      <p:ext uri="{BB962C8B-B14F-4D97-AF65-F5344CB8AC3E}">
        <p14:creationId xmlns:p14="http://schemas.microsoft.com/office/powerpoint/2010/main" val="1286639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Inverser</a:t>
            </a:r>
            <a:r>
              <a:rPr lang="en-US" dirty="0"/>
              <a:t> </a:t>
            </a:r>
            <a:r>
              <a:rPr lang="en-US" dirty="0" err="1"/>
              <a:t>l’ordre</a:t>
            </a:r>
            <a:endParaRPr lang="fr-FR" dirty="0"/>
          </a:p>
        </p:txBody>
      </p:sp>
      <p:sp>
        <p:nvSpPr>
          <p:cNvPr id="3" name="Espace réservé du contenu 2"/>
          <p:cNvSpPr>
            <a:spLocks noGrp="1"/>
          </p:cNvSpPr>
          <p:nvPr>
            <p:ph idx="1"/>
          </p:nvPr>
        </p:nvSpPr>
        <p:spPr>
          <a:xfrm>
            <a:off x="539496" y="1435607"/>
            <a:ext cx="3009616" cy="4549549"/>
          </a:xfrm>
        </p:spPr>
        <p:txBody>
          <a:bodyPr/>
          <a:lstStyle/>
          <a:p>
            <a:r>
              <a:rPr lang="en-US" dirty="0"/>
              <a:t>la </a:t>
            </a:r>
            <a:r>
              <a:rPr lang="en-US" dirty="0" err="1"/>
              <a:t>méthode</a:t>
            </a:r>
            <a:r>
              <a:rPr lang="en-US" dirty="0"/>
              <a:t> </a:t>
            </a:r>
            <a:r>
              <a:rPr lang="en-US" b="1" dirty="0"/>
              <a:t>reverse</a:t>
            </a:r>
            <a:r>
              <a:rPr lang="en-US" dirty="0"/>
              <a:t>()</a:t>
            </a:r>
          </a:p>
          <a:p>
            <a:r>
              <a:rPr lang="fr-FR" dirty="0"/>
              <a:t>Il est intéressant de l’utiliser avec la méthode sort()</a:t>
            </a:r>
          </a:p>
          <a:p>
            <a:pPr lvl="1"/>
            <a:r>
              <a:rPr lang="fr-FR" dirty="0"/>
              <a:t>classer des éléments dans l’ordre inverse de l’ordre alphabétique ou décroissant.</a:t>
            </a:r>
          </a:p>
          <a:p>
            <a:endParaRPr lang="fr-FR" dirty="0"/>
          </a:p>
        </p:txBody>
      </p:sp>
      <p:pic>
        <p:nvPicPr>
          <p:cNvPr id="4" name="Picture 2" descr="Utilisation de la mÃ©thode reverse() de Array">
            <a:extLst>
              <a:ext uri="{FF2B5EF4-FFF2-40B4-BE49-F238E27FC236}">
                <a16:creationId xmlns:a16="http://schemas.microsoft.com/office/drawing/2014/main" id="{F385D4DD-A898-4CB8-9A5E-6CADAB1A87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10"/>
          <a:stretch/>
        </p:blipFill>
        <p:spPr bwMode="auto">
          <a:xfrm>
            <a:off x="3720084" y="530486"/>
            <a:ext cx="7932420" cy="4871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 utilise reverse() pour inverser lâordre des Ã©lÃ©ments dâun tableau">
            <a:extLst>
              <a:ext uri="{FF2B5EF4-FFF2-40B4-BE49-F238E27FC236}">
                <a16:creationId xmlns:a16="http://schemas.microsoft.com/office/drawing/2014/main" id="{487C0052-410F-4853-8211-25ACC2EE0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75" y="4701736"/>
            <a:ext cx="4964710" cy="1824209"/>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3C49E8FC-DF02-4C8E-84E6-8E7D9A95A7F1}"/>
              </a:ext>
            </a:extLst>
          </p:cNvPr>
          <p:cNvSpPr>
            <a:spLocks noGrp="1"/>
          </p:cNvSpPr>
          <p:nvPr>
            <p:ph type="dt" sz="half" idx="10"/>
          </p:nvPr>
        </p:nvSpPr>
        <p:spPr/>
        <p:txBody>
          <a:bodyPr/>
          <a:lstStyle/>
          <a:p>
            <a:fld id="{96205232-DF96-4DA6-9FCD-9CF1ADA5997E}" type="datetime1">
              <a:rPr lang="fr-FR" smtClean="0"/>
              <a:t>20/01/2021</a:t>
            </a:fld>
            <a:endParaRPr lang="fr-FR"/>
          </a:p>
        </p:txBody>
      </p:sp>
      <p:sp>
        <p:nvSpPr>
          <p:cNvPr id="7" name="Espace réservé du pied de page 6">
            <a:extLst>
              <a:ext uri="{FF2B5EF4-FFF2-40B4-BE49-F238E27FC236}">
                <a16:creationId xmlns:a16="http://schemas.microsoft.com/office/drawing/2014/main" id="{7438576E-05B7-44DE-940A-780237B46EFD}"/>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44A17A4B-FEB6-434A-B219-1F8F71B3F93B}"/>
              </a:ext>
            </a:extLst>
          </p:cNvPr>
          <p:cNvSpPr>
            <a:spLocks noGrp="1"/>
          </p:cNvSpPr>
          <p:nvPr>
            <p:ph type="sldNum" sz="quarter" idx="12"/>
          </p:nvPr>
        </p:nvSpPr>
        <p:spPr/>
        <p:txBody>
          <a:bodyPr/>
          <a:lstStyle/>
          <a:p>
            <a:fld id="{8FDE5FCB-0159-4F81-83AE-67C33C270F12}" type="slidenum">
              <a:rPr lang="fr-FR" smtClean="0"/>
              <a:t>45</a:t>
            </a:fld>
            <a:endParaRPr lang="fr-FR"/>
          </a:p>
        </p:txBody>
      </p:sp>
    </p:spTree>
    <p:extLst>
      <p:ext uri="{BB962C8B-B14F-4D97-AF65-F5344CB8AC3E}">
        <p14:creationId xmlns:p14="http://schemas.microsoft.com/office/powerpoint/2010/main" val="24269837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La </a:t>
            </a:r>
            <a:r>
              <a:rPr lang="en-US" dirty="0" err="1"/>
              <a:t>méthode</a:t>
            </a:r>
            <a:r>
              <a:rPr lang="en-US" dirty="0"/>
              <a:t> </a:t>
            </a:r>
            <a:r>
              <a:rPr lang="en-US" b="1" dirty="0"/>
              <a:t>join( )</a:t>
            </a:r>
            <a:endParaRPr lang="fr-FR" b="1" dirty="0"/>
          </a:p>
        </p:txBody>
      </p:sp>
      <p:sp>
        <p:nvSpPr>
          <p:cNvPr id="3" name="Espace réservé du contenu 2"/>
          <p:cNvSpPr>
            <a:spLocks noGrp="1"/>
          </p:cNvSpPr>
          <p:nvPr>
            <p:ph idx="1"/>
          </p:nvPr>
        </p:nvSpPr>
        <p:spPr>
          <a:xfrm>
            <a:off x="539496" y="1435607"/>
            <a:ext cx="3552057" cy="4549549"/>
          </a:xfrm>
        </p:spPr>
        <p:txBody>
          <a:bodyPr/>
          <a:lstStyle/>
          <a:p>
            <a:r>
              <a:rPr lang="fr-FR" dirty="0"/>
              <a:t>La méthode </a:t>
            </a:r>
            <a:r>
              <a:rPr lang="fr-FR" b="1" dirty="0" err="1"/>
              <a:t>join</a:t>
            </a:r>
            <a:r>
              <a:rPr lang="fr-FR" dirty="0"/>
              <a:t>() va retourner les différentes valeurs d’un tableau sous forme de chaîne de caractères.</a:t>
            </a:r>
          </a:p>
          <a:p>
            <a:r>
              <a:rPr lang="fr-FR" dirty="0"/>
              <a:t>Choisir le type de séparateur voulu entre les différentes valeurs de notre tableau (un </a:t>
            </a:r>
            <a:r>
              <a:rPr lang="fr-FR" b="1" dirty="0"/>
              <a:t>espace</a:t>
            </a:r>
            <a:r>
              <a:rPr lang="fr-FR" dirty="0"/>
              <a:t>, une </a:t>
            </a:r>
            <a:r>
              <a:rPr lang="fr-FR" b="1" dirty="0"/>
              <a:t>virgule</a:t>
            </a:r>
            <a:r>
              <a:rPr lang="fr-FR" dirty="0"/>
              <a:t>, </a:t>
            </a:r>
            <a:r>
              <a:rPr lang="fr-FR" b="1" dirty="0"/>
              <a:t>etc</a:t>
            </a:r>
            <a:r>
              <a:rPr lang="fr-FR" dirty="0"/>
              <a:t>.).</a:t>
            </a:r>
          </a:p>
          <a:p>
            <a:r>
              <a:rPr lang="fr-FR" dirty="0"/>
              <a:t>Elle ne modifie pas notre tableau, elle renvoie seulement une chaîne de caractères créée depuis</a:t>
            </a:r>
          </a:p>
        </p:txBody>
      </p:sp>
      <p:pic>
        <p:nvPicPr>
          <p:cNvPr id="4" name="Picture 2" descr="Utilisation de la mÃ©thode join() de lâobjet Array">
            <a:extLst>
              <a:ext uri="{FF2B5EF4-FFF2-40B4-BE49-F238E27FC236}">
                <a16:creationId xmlns:a16="http://schemas.microsoft.com/office/drawing/2014/main" id="{268D7F05-8E12-4F98-AE97-5853682C5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8"/>
          <a:stretch/>
        </p:blipFill>
        <p:spPr bwMode="auto">
          <a:xfrm>
            <a:off x="4207109" y="603039"/>
            <a:ext cx="7297229" cy="42324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in() retourne une chaine de caractÃ¨res crÃ©Ã©e Ã  partir des valeurs dâun tableau">
            <a:extLst>
              <a:ext uri="{FF2B5EF4-FFF2-40B4-BE49-F238E27FC236}">
                <a16:creationId xmlns:a16="http://schemas.microsoft.com/office/drawing/2014/main" id="{B43289E7-40EC-4A58-842C-C4CF68431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042" y="4255006"/>
            <a:ext cx="5599361" cy="229945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e la date 5">
            <a:extLst>
              <a:ext uri="{FF2B5EF4-FFF2-40B4-BE49-F238E27FC236}">
                <a16:creationId xmlns:a16="http://schemas.microsoft.com/office/drawing/2014/main" id="{80E0D5F0-7FAD-4220-8647-A45EA0EF3958}"/>
              </a:ext>
            </a:extLst>
          </p:cNvPr>
          <p:cNvSpPr>
            <a:spLocks noGrp="1"/>
          </p:cNvSpPr>
          <p:nvPr>
            <p:ph type="dt" sz="half" idx="10"/>
          </p:nvPr>
        </p:nvSpPr>
        <p:spPr/>
        <p:txBody>
          <a:bodyPr/>
          <a:lstStyle/>
          <a:p>
            <a:fld id="{B3743DEC-2045-4DC3-9B76-AD6F4C3BA607}" type="datetime1">
              <a:rPr lang="fr-FR" smtClean="0"/>
              <a:t>20/01/2021</a:t>
            </a:fld>
            <a:endParaRPr lang="fr-FR"/>
          </a:p>
        </p:txBody>
      </p:sp>
      <p:sp>
        <p:nvSpPr>
          <p:cNvPr id="7" name="Espace réservé du pied de page 6">
            <a:extLst>
              <a:ext uri="{FF2B5EF4-FFF2-40B4-BE49-F238E27FC236}">
                <a16:creationId xmlns:a16="http://schemas.microsoft.com/office/drawing/2014/main" id="{DB97E184-E1A8-4152-A26D-FCD57918CCF5}"/>
              </a:ext>
            </a:extLst>
          </p:cNvPr>
          <p:cNvSpPr>
            <a:spLocks noGrp="1"/>
          </p:cNvSpPr>
          <p:nvPr>
            <p:ph type="ftr" sz="quarter" idx="11"/>
          </p:nvPr>
        </p:nvSpPr>
        <p:spPr/>
        <p:txBody>
          <a:bodyPr/>
          <a:lstStyle/>
          <a:p>
            <a:r>
              <a:rPr lang="fr-FR"/>
              <a:t>ORSYS Formation - Bassem Seddik - JavaScript pour un HTML dynamique</a:t>
            </a:r>
          </a:p>
        </p:txBody>
      </p:sp>
      <p:sp>
        <p:nvSpPr>
          <p:cNvPr id="8" name="Espace réservé du numéro de diapositive 7">
            <a:extLst>
              <a:ext uri="{FF2B5EF4-FFF2-40B4-BE49-F238E27FC236}">
                <a16:creationId xmlns:a16="http://schemas.microsoft.com/office/drawing/2014/main" id="{5EDE771E-1774-42B1-A971-0964DD9D0052}"/>
              </a:ext>
            </a:extLst>
          </p:cNvPr>
          <p:cNvSpPr>
            <a:spLocks noGrp="1"/>
          </p:cNvSpPr>
          <p:nvPr>
            <p:ph type="sldNum" sz="quarter" idx="12"/>
          </p:nvPr>
        </p:nvSpPr>
        <p:spPr/>
        <p:txBody>
          <a:bodyPr/>
          <a:lstStyle/>
          <a:p>
            <a:fld id="{8FDE5FCB-0159-4F81-83AE-67C33C270F12}" type="slidenum">
              <a:rPr lang="fr-FR" smtClean="0"/>
              <a:t>46</a:t>
            </a:fld>
            <a:endParaRPr lang="fr-FR"/>
          </a:p>
        </p:txBody>
      </p:sp>
    </p:spTree>
    <p:extLst>
      <p:ext uri="{BB962C8B-B14F-4D97-AF65-F5344CB8AC3E}">
        <p14:creationId xmlns:p14="http://schemas.microsoft.com/office/powerpoint/2010/main" val="1351428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Créer tableau depuis un autre</a:t>
            </a:r>
          </a:p>
        </p:txBody>
      </p:sp>
      <p:sp>
        <p:nvSpPr>
          <p:cNvPr id="3" name="Espace réservé du contenu 2"/>
          <p:cNvSpPr>
            <a:spLocks noGrp="1"/>
          </p:cNvSpPr>
          <p:nvPr>
            <p:ph idx="1"/>
          </p:nvPr>
        </p:nvSpPr>
        <p:spPr/>
        <p:txBody>
          <a:bodyPr>
            <a:normAutofit/>
          </a:bodyPr>
          <a:lstStyle/>
          <a:p>
            <a:r>
              <a:rPr lang="fr-FR" dirty="0"/>
              <a:t>La méthode </a:t>
            </a:r>
            <a:r>
              <a:rPr lang="fr-FR" b="1" dirty="0"/>
              <a:t>slice</a:t>
            </a:r>
            <a:r>
              <a:rPr lang="fr-FR" dirty="0"/>
              <a:t>() nous permet de créer un nouveau tableau en extrayant des éléments d’un tableau de base.</a:t>
            </a:r>
          </a:p>
          <a:p>
            <a:r>
              <a:rPr lang="fr-FR" dirty="0"/>
              <a:t>deux arguments : </a:t>
            </a:r>
          </a:p>
          <a:p>
            <a:pPr lvl="1"/>
            <a:r>
              <a:rPr lang="fr-FR" dirty="0"/>
              <a:t>une position de départ et </a:t>
            </a:r>
          </a:p>
          <a:p>
            <a:pPr lvl="1"/>
            <a:r>
              <a:rPr lang="fr-FR" dirty="0"/>
              <a:t>une positon de fin pour couper.</a:t>
            </a:r>
          </a:p>
          <a:p>
            <a:r>
              <a:rPr lang="fr-FR" dirty="0"/>
              <a:t>On peut ne préciser qu’un seul argument qui sera la position de départ. </a:t>
            </a:r>
          </a:p>
          <a:p>
            <a:pPr lvl="1"/>
            <a:r>
              <a:rPr lang="fr-FR" b="1" dirty="0"/>
              <a:t>slice</a:t>
            </a:r>
            <a:r>
              <a:rPr lang="fr-FR" dirty="0"/>
              <a:t>() coupera jusqu’à la fin du tableau de départ.</a:t>
            </a:r>
          </a:p>
          <a:p>
            <a:r>
              <a:rPr lang="fr-FR" dirty="0"/>
              <a:t>Elle n’impacte pas le tableau de départ.</a:t>
            </a:r>
          </a:p>
          <a:p>
            <a:pPr lvl="1"/>
            <a:r>
              <a:rPr lang="fr-FR" dirty="0"/>
              <a:t>Création d’un nouveau tableau à partir de notre tableau</a:t>
            </a:r>
          </a:p>
          <a:p>
            <a:endParaRPr lang="fr-FR" dirty="0"/>
          </a:p>
        </p:txBody>
      </p:sp>
      <p:sp>
        <p:nvSpPr>
          <p:cNvPr id="4" name="Espace réservé de la date 3">
            <a:extLst>
              <a:ext uri="{FF2B5EF4-FFF2-40B4-BE49-F238E27FC236}">
                <a16:creationId xmlns:a16="http://schemas.microsoft.com/office/drawing/2014/main" id="{F3509269-54DF-415B-B8B6-03EBA46BFDFF}"/>
              </a:ext>
            </a:extLst>
          </p:cNvPr>
          <p:cNvSpPr>
            <a:spLocks noGrp="1"/>
          </p:cNvSpPr>
          <p:nvPr>
            <p:ph type="dt" sz="half" idx="10"/>
          </p:nvPr>
        </p:nvSpPr>
        <p:spPr/>
        <p:txBody>
          <a:bodyPr/>
          <a:lstStyle/>
          <a:p>
            <a:fld id="{5110B1A7-FBF2-4E17-9CB4-F534466D77EB}" type="datetime1">
              <a:rPr lang="fr-FR" smtClean="0"/>
              <a:t>20/01/2021</a:t>
            </a:fld>
            <a:endParaRPr lang="fr-FR"/>
          </a:p>
        </p:txBody>
      </p:sp>
      <p:sp>
        <p:nvSpPr>
          <p:cNvPr id="5" name="Espace réservé du pied de page 4">
            <a:extLst>
              <a:ext uri="{FF2B5EF4-FFF2-40B4-BE49-F238E27FC236}">
                <a16:creationId xmlns:a16="http://schemas.microsoft.com/office/drawing/2014/main" id="{B644941E-FF22-4058-B0D0-2B767A3F766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A1FDB55-9560-498D-821F-BF8DEB262B5D}"/>
              </a:ext>
            </a:extLst>
          </p:cNvPr>
          <p:cNvSpPr>
            <a:spLocks noGrp="1"/>
          </p:cNvSpPr>
          <p:nvPr>
            <p:ph type="sldNum" sz="quarter" idx="12"/>
          </p:nvPr>
        </p:nvSpPr>
        <p:spPr/>
        <p:txBody>
          <a:bodyPr/>
          <a:lstStyle/>
          <a:p>
            <a:fld id="{8FDE5FCB-0159-4F81-83AE-67C33C270F12}" type="slidenum">
              <a:rPr lang="fr-FR" smtClean="0"/>
              <a:t>47</a:t>
            </a:fld>
            <a:endParaRPr lang="fr-FR"/>
          </a:p>
        </p:txBody>
      </p:sp>
    </p:spTree>
    <p:extLst>
      <p:ext uri="{BB962C8B-B14F-4D97-AF65-F5344CB8AC3E}">
        <p14:creationId xmlns:p14="http://schemas.microsoft.com/office/powerpoint/2010/main" val="3191373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687662" y="1386992"/>
            <a:ext cx="2721965" cy="4843327"/>
          </a:xfrm>
        </p:spPr>
        <p:txBody>
          <a:bodyPr>
            <a:normAutofit/>
          </a:bodyPr>
          <a:lstStyle/>
          <a:p>
            <a:r>
              <a:rPr lang="fr-FR" dirty="0"/>
              <a:t>Noter que nous n’avons pas utilisé de boucle </a:t>
            </a:r>
            <a:r>
              <a:rPr lang="fr-FR" b="1" dirty="0"/>
              <a:t>for</a:t>
            </a:r>
            <a:r>
              <a:rPr lang="fr-FR" dirty="0"/>
              <a:t> pour afficher les valeurs des tableaux, mais tout simplement avec un </a:t>
            </a:r>
            <a:r>
              <a:rPr lang="fr-FR" b="1" dirty="0" err="1"/>
              <a:t>alert</a:t>
            </a:r>
            <a:r>
              <a:rPr lang="fr-FR" dirty="0"/>
              <a:t>().</a:t>
            </a:r>
          </a:p>
          <a:p>
            <a:pPr lvl="1"/>
            <a:r>
              <a:rPr lang="fr-FR" dirty="0"/>
              <a:t>Déconseillé car le formatage est non contrôlé</a:t>
            </a:r>
          </a:p>
          <a:p>
            <a:endParaRPr lang="fr-FR" dirty="0"/>
          </a:p>
        </p:txBody>
      </p:sp>
      <p:pic>
        <p:nvPicPr>
          <p:cNvPr id="11266" name="Picture 2" descr="Utilisation de la mÃ©thode slice() de lâo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7525"/>
          <a:stretch/>
        </p:blipFill>
        <p:spPr bwMode="auto">
          <a:xfrm>
            <a:off x="3571918" y="448056"/>
            <a:ext cx="7932420" cy="321415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vec slice(), on peut extraire un nouveau tableau Ã  partir dâun tableau de dÃ©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011" y="4069946"/>
            <a:ext cx="6549866" cy="189700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3A89323-D8EF-4D7B-8645-6EDF6562358F}"/>
              </a:ext>
            </a:extLst>
          </p:cNvPr>
          <p:cNvSpPr>
            <a:spLocks noGrp="1"/>
          </p:cNvSpPr>
          <p:nvPr>
            <p:ph type="dt" sz="half" idx="10"/>
          </p:nvPr>
        </p:nvSpPr>
        <p:spPr/>
        <p:txBody>
          <a:bodyPr/>
          <a:lstStyle/>
          <a:p>
            <a:fld id="{6AE1A3C7-2DBE-42FF-8001-BAEB1E560142}" type="datetime1">
              <a:rPr lang="fr-FR" smtClean="0"/>
              <a:t>20/01/2021</a:t>
            </a:fld>
            <a:endParaRPr lang="fr-FR"/>
          </a:p>
        </p:txBody>
      </p:sp>
      <p:sp>
        <p:nvSpPr>
          <p:cNvPr id="5" name="Espace réservé du pied de page 4">
            <a:extLst>
              <a:ext uri="{FF2B5EF4-FFF2-40B4-BE49-F238E27FC236}">
                <a16:creationId xmlns:a16="http://schemas.microsoft.com/office/drawing/2014/main" id="{E4E27E6F-4060-4788-B9DA-8AF1ABCC56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20E0332-043A-44DA-855E-0584458B748E}"/>
              </a:ext>
            </a:extLst>
          </p:cNvPr>
          <p:cNvSpPr>
            <a:spLocks noGrp="1"/>
          </p:cNvSpPr>
          <p:nvPr>
            <p:ph type="sldNum" sz="quarter" idx="12"/>
          </p:nvPr>
        </p:nvSpPr>
        <p:spPr/>
        <p:txBody>
          <a:bodyPr/>
          <a:lstStyle/>
          <a:p>
            <a:fld id="{8FDE5FCB-0159-4F81-83AE-67C33C270F12}" type="slidenum">
              <a:rPr lang="fr-FR" smtClean="0"/>
              <a:t>48</a:t>
            </a:fld>
            <a:endParaRPr lang="fr-FR"/>
          </a:p>
        </p:txBody>
      </p:sp>
    </p:spTree>
    <p:extLst>
      <p:ext uri="{BB962C8B-B14F-4D97-AF65-F5344CB8AC3E}">
        <p14:creationId xmlns:p14="http://schemas.microsoft.com/office/powerpoint/2010/main" val="649107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Concaténation de tableaux</a:t>
            </a:r>
          </a:p>
        </p:txBody>
      </p:sp>
      <p:sp>
        <p:nvSpPr>
          <p:cNvPr id="3" name="Espace réservé du contenu 2"/>
          <p:cNvSpPr>
            <a:spLocks noGrp="1"/>
          </p:cNvSpPr>
          <p:nvPr>
            <p:ph idx="1"/>
          </p:nvPr>
        </p:nvSpPr>
        <p:spPr/>
        <p:txBody>
          <a:bodyPr/>
          <a:lstStyle/>
          <a:p>
            <a:r>
              <a:rPr lang="fr-FR" dirty="0"/>
              <a:t>La méthode </a:t>
            </a:r>
            <a:r>
              <a:rPr lang="fr-FR" b="1" dirty="0" err="1"/>
              <a:t>concat</a:t>
            </a:r>
            <a:r>
              <a:rPr lang="fr-FR" dirty="0"/>
              <a:t>() permet de « concaténer » différents tableaux entre eux ; </a:t>
            </a:r>
          </a:p>
          <a:p>
            <a:r>
              <a:rPr lang="fr-FR" dirty="0"/>
              <a:t>Prend en arguments les tableaux que l’on souhaite fusionner à un premier de départ pour en former un nouveau.</a:t>
            </a:r>
          </a:p>
          <a:p>
            <a:pPr lvl="1"/>
            <a:r>
              <a:rPr lang="fr-FR" dirty="0"/>
              <a:t>Les tableaux de base ne sont pas modifiés.</a:t>
            </a:r>
          </a:p>
          <a:p>
            <a:r>
              <a:rPr lang="fr-FR" dirty="0"/>
              <a:t>On peut fusionner autant de tableaux que l’on veut entre eux. </a:t>
            </a:r>
          </a:p>
          <a:p>
            <a:r>
              <a:rPr lang="fr-FR" dirty="0"/>
              <a:t>On peut aussi placer tous les autres tableaux à fusionner avec ce premier tableau en arguments de </a:t>
            </a:r>
            <a:r>
              <a:rPr lang="fr-FR" b="1" dirty="0" err="1"/>
              <a:t>concat</a:t>
            </a:r>
            <a:r>
              <a:rPr lang="fr-FR" dirty="0"/>
              <a:t>(), en les séparant par des virgules.</a:t>
            </a:r>
          </a:p>
        </p:txBody>
      </p:sp>
      <p:sp>
        <p:nvSpPr>
          <p:cNvPr id="4" name="Espace réservé de la date 3">
            <a:extLst>
              <a:ext uri="{FF2B5EF4-FFF2-40B4-BE49-F238E27FC236}">
                <a16:creationId xmlns:a16="http://schemas.microsoft.com/office/drawing/2014/main" id="{97E54211-A462-4486-BA69-96D5213C636C}"/>
              </a:ext>
            </a:extLst>
          </p:cNvPr>
          <p:cNvSpPr>
            <a:spLocks noGrp="1"/>
          </p:cNvSpPr>
          <p:nvPr>
            <p:ph type="dt" sz="half" idx="10"/>
          </p:nvPr>
        </p:nvSpPr>
        <p:spPr/>
        <p:txBody>
          <a:bodyPr/>
          <a:lstStyle/>
          <a:p>
            <a:fld id="{8FE5E554-463F-419E-BDA5-08CDD84E8FC2}" type="datetime1">
              <a:rPr lang="fr-FR" smtClean="0"/>
              <a:t>20/01/2021</a:t>
            </a:fld>
            <a:endParaRPr lang="fr-FR"/>
          </a:p>
        </p:txBody>
      </p:sp>
      <p:sp>
        <p:nvSpPr>
          <p:cNvPr id="5" name="Espace réservé du pied de page 4">
            <a:extLst>
              <a:ext uri="{FF2B5EF4-FFF2-40B4-BE49-F238E27FC236}">
                <a16:creationId xmlns:a16="http://schemas.microsoft.com/office/drawing/2014/main" id="{4456199D-2F5E-40A9-92AF-6E2445FA9B1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F886044-8C5A-4C82-950A-65E397A2191F}"/>
              </a:ext>
            </a:extLst>
          </p:cNvPr>
          <p:cNvSpPr>
            <a:spLocks noGrp="1"/>
          </p:cNvSpPr>
          <p:nvPr>
            <p:ph type="sldNum" sz="quarter" idx="12"/>
          </p:nvPr>
        </p:nvSpPr>
        <p:spPr/>
        <p:txBody>
          <a:bodyPr/>
          <a:lstStyle/>
          <a:p>
            <a:fld id="{8FDE5FCB-0159-4F81-83AE-67C33C270F12}" type="slidenum">
              <a:rPr lang="fr-FR" smtClean="0"/>
              <a:t>49</a:t>
            </a:fld>
            <a:endParaRPr lang="fr-FR"/>
          </a:p>
        </p:txBody>
      </p:sp>
    </p:spTree>
    <p:extLst>
      <p:ext uri="{BB962C8B-B14F-4D97-AF65-F5344CB8AC3E}">
        <p14:creationId xmlns:p14="http://schemas.microsoft.com/office/powerpoint/2010/main" val="151819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1BC6F9-8B5C-41A3-89E6-83F58FFF4AB6}"/>
              </a:ext>
            </a:extLst>
          </p:cNvPr>
          <p:cNvSpPr>
            <a:spLocks noGrp="1"/>
          </p:cNvSpPr>
          <p:nvPr>
            <p:ph type="title"/>
          </p:nvPr>
        </p:nvSpPr>
        <p:spPr/>
        <p:txBody>
          <a:bodyPr/>
          <a:lstStyle/>
          <a:p>
            <a:r>
              <a:rPr lang="fr-FR" b="1" dirty="0"/>
              <a:t>I- Les technologies du Web</a:t>
            </a:r>
            <a:endParaRPr lang="en-US" dirty="0"/>
          </a:p>
        </p:txBody>
      </p:sp>
      <p:sp>
        <p:nvSpPr>
          <p:cNvPr id="3" name="Espace réservé du contenu 2">
            <a:extLst>
              <a:ext uri="{FF2B5EF4-FFF2-40B4-BE49-F238E27FC236}">
                <a16:creationId xmlns:a16="http://schemas.microsoft.com/office/drawing/2014/main" id="{165056B5-1C8B-438F-8BB2-94AF5D6E2729}"/>
              </a:ext>
            </a:extLst>
          </p:cNvPr>
          <p:cNvSpPr>
            <a:spLocks noGrp="1"/>
          </p:cNvSpPr>
          <p:nvPr>
            <p:ph sz="quarter" idx="13"/>
          </p:nvPr>
        </p:nvSpPr>
        <p:spPr>
          <a:xfrm>
            <a:off x="254000" y="2560320"/>
            <a:ext cx="11682100" cy="3235569"/>
          </a:xfrm>
        </p:spPr>
        <p:txBody>
          <a:bodyPr>
            <a:normAutofit lnSpcReduction="10000"/>
          </a:bodyPr>
          <a:lstStyle/>
          <a:p>
            <a:pPr marL="514350" indent="-514350">
              <a:buFont typeface="+mj-lt"/>
              <a:buAutoNum type="arabicPeriod"/>
            </a:pPr>
            <a:r>
              <a:rPr lang="fr-FR" sz="1800" dirty="0"/>
              <a:t>JavaScript: Historique et applications</a:t>
            </a:r>
          </a:p>
          <a:p>
            <a:pPr marL="514350" indent="-514350">
              <a:buFont typeface="+mj-lt"/>
              <a:buAutoNum type="arabicPeriod"/>
            </a:pPr>
            <a:r>
              <a:rPr lang="fr-FR" sz="1800" dirty="0"/>
              <a:t>Versions de JS et impact sur la portabilité des programmes, </a:t>
            </a:r>
            <a:r>
              <a:rPr lang="en-US" sz="1800" dirty="0"/>
              <a:t>ECMA, </a:t>
            </a:r>
            <a:endParaRPr lang="fr-FR" sz="1800" dirty="0"/>
          </a:p>
          <a:p>
            <a:pPr marL="514350" indent="-514350">
              <a:buFont typeface="+mj-lt"/>
              <a:buAutoNum type="arabicPeriod"/>
            </a:pPr>
            <a:r>
              <a:rPr lang="fr-FR" sz="1800" dirty="0"/>
              <a:t>JavaScript dans un navigateur Web et ses composants: HTML, XHTML, CSS, JS,... </a:t>
            </a:r>
          </a:p>
          <a:p>
            <a:pPr marL="514350" indent="-514350">
              <a:buFont typeface="+mj-lt"/>
              <a:buAutoNum type="arabicPeriod"/>
            </a:pPr>
            <a:r>
              <a:rPr lang="fr-FR" sz="1800" dirty="0"/>
              <a:t>Types de navigateurs et compatibilité</a:t>
            </a:r>
            <a:r>
              <a:rPr lang="en-US" sz="1800" dirty="0"/>
              <a:t> inter </a:t>
            </a:r>
            <a:r>
              <a:rPr lang="fr-FR" sz="1800" dirty="0"/>
              <a:t>Navigateurs</a:t>
            </a:r>
          </a:p>
          <a:p>
            <a:pPr marL="514350" indent="-514350">
              <a:buFont typeface="+mj-lt"/>
              <a:buAutoNum type="arabicPeriod"/>
            </a:pPr>
            <a:r>
              <a:rPr lang="en-US" sz="1800" dirty="0"/>
              <a:t>Les relations inter-technologies: Web et </a:t>
            </a:r>
            <a:r>
              <a:rPr lang="fr-FR" sz="1800" dirty="0"/>
              <a:t>positionnement</a:t>
            </a:r>
            <a:r>
              <a:rPr lang="en-US" sz="1800" dirty="0"/>
              <a:t> de JS</a:t>
            </a:r>
            <a:endParaRPr lang="fr-FR" sz="1800" dirty="0"/>
          </a:p>
          <a:p>
            <a:pPr marL="514350" indent="-514350">
              <a:buFont typeface="+mj-lt"/>
              <a:buAutoNum type="arabicPeriod"/>
            </a:pPr>
            <a:r>
              <a:rPr lang="fr-FR" sz="1800" dirty="0"/>
              <a:t>Web 2.0 et importance de JS pour le Web 2.0</a:t>
            </a:r>
          </a:p>
          <a:p>
            <a:pPr marL="514350" indent="-514350">
              <a:buFont typeface="+mj-lt"/>
              <a:buAutoNum type="arabicPeriod"/>
            </a:pPr>
            <a:r>
              <a:rPr lang="fr-FR" sz="1800" dirty="0"/>
              <a:t>Echanges de données, protocoles et utilisation dynamique de JS</a:t>
            </a:r>
          </a:p>
          <a:p>
            <a:pPr marL="514350" indent="-514350">
              <a:buFont typeface="+mj-lt"/>
              <a:buAutoNum type="arabicPeriod"/>
            </a:pPr>
            <a:r>
              <a:rPr lang="fr-FR" sz="1800" dirty="0"/>
              <a:t>Les outils de développement (éditeur, débogueur...).</a:t>
            </a:r>
          </a:p>
        </p:txBody>
      </p:sp>
      <p:sp>
        <p:nvSpPr>
          <p:cNvPr id="4" name="Espace réservé de la date 3">
            <a:extLst>
              <a:ext uri="{FF2B5EF4-FFF2-40B4-BE49-F238E27FC236}">
                <a16:creationId xmlns:a16="http://schemas.microsoft.com/office/drawing/2014/main" id="{9DC2FBBB-918D-4245-81E5-C6E6EAF492E3}"/>
              </a:ext>
            </a:extLst>
          </p:cNvPr>
          <p:cNvSpPr>
            <a:spLocks noGrp="1"/>
          </p:cNvSpPr>
          <p:nvPr>
            <p:ph type="dt" sz="half" idx="2"/>
          </p:nvPr>
        </p:nvSpPr>
        <p:spPr>
          <a:xfrm>
            <a:off x="296906" y="6203950"/>
            <a:ext cx="1538288" cy="365125"/>
          </a:xfrm>
        </p:spPr>
        <p:txBody>
          <a:bodyPr/>
          <a:lstStyle/>
          <a:p>
            <a:fld id="{127A7322-0DC0-49D5-A509-98490F861D73}" type="datetime1">
              <a:rPr lang="fr-FR" smtClean="0"/>
              <a:t>20/01/2021</a:t>
            </a:fld>
            <a:endParaRPr lang="fr-FR" dirty="0"/>
          </a:p>
        </p:txBody>
      </p:sp>
      <p:sp>
        <p:nvSpPr>
          <p:cNvPr id="5" name="Espace réservé du pied de page 4">
            <a:extLst>
              <a:ext uri="{FF2B5EF4-FFF2-40B4-BE49-F238E27FC236}">
                <a16:creationId xmlns:a16="http://schemas.microsoft.com/office/drawing/2014/main" id="{B84083ED-78D6-4BD8-93A9-3F61EF8FE075}"/>
              </a:ext>
            </a:extLst>
          </p:cNvPr>
          <p:cNvSpPr>
            <a:spLocks noGrp="1"/>
          </p:cNvSpPr>
          <p:nvPr>
            <p:ph type="ftr" sz="quarter" idx="3"/>
          </p:nvPr>
        </p:nvSpPr>
        <p:spPr>
          <a:xfrm>
            <a:off x="1843818" y="6172835"/>
            <a:ext cx="7835900" cy="365125"/>
          </a:xfrm>
        </p:spPr>
        <p:txBody>
          <a:bodyPr/>
          <a:lstStyle/>
          <a:p>
            <a:r>
              <a:rPr lang="fr-FR" dirty="0"/>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A57E3E-DED2-4CDF-9FC8-4E2C90558DD7}"/>
              </a:ext>
            </a:extLst>
          </p:cNvPr>
          <p:cNvSpPr>
            <a:spLocks noGrp="1"/>
          </p:cNvSpPr>
          <p:nvPr>
            <p:ph type="sldNum" sz="quarter" idx="4"/>
          </p:nvPr>
        </p:nvSpPr>
        <p:spPr>
          <a:xfrm>
            <a:off x="10178744" y="6203950"/>
            <a:ext cx="1738312" cy="365125"/>
          </a:xfrm>
        </p:spPr>
        <p:txBody>
          <a:bodyPr/>
          <a:lstStyle/>
          <a:p>
            <a:fld id="{8FDE5FCB-0159-4F81-83AE-67C33C270F12}" type="slidenum">
              <a:rPr lang="fr-FR" smtClean="0"/>
              <a:t>5</a:t>
            </a:fld>
            <a:endParaRPr lang="fr-FR" dirty="0"/>
          </a:p>
        </p:txBody>
      </p:sp>
    </p:spTree>
    <p:extLst>
      <p:ext uri="{BB962C8B-B14F-4D97-AF65-F5344CB8AC3E}">
        <p14:creationId xmlns:p14="http://schemas.microsoft.com/office/powerpoint/2010/main" val="304092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2290" name="Picture 2" descr="Utilisation de la mÃ©thode concat() de lâbjet Array"/>
          <p:cNvPicPr>
            <a:picLocks noChangeAspect="1" noChangeArrowheads="1"/>
          </p:cNvPicPr>
          <p:nvPr/>
        </p:nvPicPr>
        <p:blipFill rotWithShape="1">
          <a:blip r:embed="rId2">
            <a:extLst>
              <a:ext uri="{28A0092B-C50C-407E-A947-70E740481C1C}">
                <a14:useLocalDpi xmlns:a14="http://schemas.microsoft.com/office/drawing/2010/main" val="0"/>
              </a:ext>
            </a:extLst>
          </a:blip>
          <a:srcRect t="21423"/>
          <a:stretch/>
        </p:blipFill>
        <p:spPr bwMode="auto">
          <a:xfrm>
            <a:off x="3571918" y="448056"/>
            <a:ext cx="7932420" cy="5047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On utilise concat() pour concatÃ©ner plusieurs tableaux entre e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7" y="4438185"/>
            <a:ext cx="4869412" cy="189444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309FFC5F-8FFA-4B0C-8814-906A8D602827}"/>
              </a:ext>
            </a:extLst>
          </p:cNvPr>
          <p:cNvSpPr>
            <a:spLocks noGrp="1"/>
          </p:cNvSpPr>
          <p:nvPr>
            <p:ph type="dt" sz="half" idx="10"/>
          </p:nvPr>
        </p:nvSpPr>
        <p:spPr/>
        <p:txBody>
          <a:bodyPr/>
          <a:lstStyle/>
          <a:p>
            <a:fld id="{96D1BD87-4E83-4A2B-AEC9-D46E62892443}" type="datetime1">
              <a:rPr lang="fr-FR" smtClean="0"/>
              <a:t>20/01/2021</a:t>
            </a:fld>
            <a:endParaRPr lang="fr-FR"/>
          </a:p>
        </p:txBody>
      </p:sp>
      <p:sp>
        <p:nvSpPr>
          <p:cNvPr id="5" name="Espace réservé du pied de page 4">
            <a:extLst>
              <a:ext uri="{FF2B5EF4-FFF2-40B4-BE49-F238E27FC236}">
                <a16:creationId xmlns:a16="http://schemas.microsoft.com/office/drawing/2014/main" id="{5E0CB232-ACB2-48EC-BFB7-2FFCC05A281A}"/>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1B14F48-7E22-4159-8431-E5E139A547F1}"/>
              </a:ext>
            </a:extLst>
          </p:cNvPr>
          <p:cNvSpPr>
            <a:spLocks noGrp="1"/>
          </p:cNvSpPr>
          <p:nvPr>
            <p:ph type="sldNum" sz="quarter" idx="12"/>
          </p:nvPr>
        </p:nvSpPr>
        <p:spPr/>
        <p:txBody>
          <a:bodyPr/>
          <a:lstStyle/>
          <a:p>
            <a:fld id="{8FDE5FCB-0159-4F81-83AE-67C33C270F12}" type="slidenum">
              <a:rPr lang="fr-FR" smtClean="0"/>
              <a:t>50</a:t>
            </a:fld>
            <a:endParaRPr lang="fr-FR"/>
          </a:p>
        </p:txBody>
      </p:sp>
    </p:spTree>
    <p:extLst>
      <p:ext uri="{BB962C8B-B14F-4D97-AF65-F5344CB8AC3E}">
        <p14:creationId xmlns:p14="http://schemas.microsoft.com/office/powerpoint/2010/main" val="2647628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3314" name="Picture 2" descr="On fusionne plusieurs tableaux ensemble avec concat()"/>
          <p:cNvPicPr>
            <a:picLocks noChangeAspect="1" noChangeArrowheads="1"/>
          </p:cNvPicPr>
          <p:nvPr/>
        </p:nvPicPr>
        <p:blipFill rotWithShape="1">
          <a:blip r:embed="rId2">
            <a:extLst>
              <a:ext uri="{28A0092B-C50C-407E-A947-70E740481C1C}">
                <a14:useLocalDpi xmlns:a14="http://schemas.microsoft.com/office/drawing/2010/main" val="0"/>
              </a:ext>
            </a:extLst>
          </a:blip>
          <a:srcRect t="26687"/>
          <a:stretch/>
        </p:blipFill>
        <p:spPr bwMode="auto">
          <a:xfrm>
            <a:off x="3720084" y="396817"/>
            <a:ext cx="7932420" cy="370382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n affiche notre tableau final crÃ©Ã© avec conc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96" y="4271899"/>
            <a:ext cx="5944999" cy="171325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E43C4E15-4452-40F3-8133-C5DD9EAAD6E9}"/>
              </a:ext>
            </a:extLst>
          </p:cNvPr>
          <p:cNvSpPr>
            <a:spLocks noGrp="1"/>
          </p:cNvSpPr>
          <p:nvPr>
            <p:ph type="dt" sz="half" idx="10"/>
          </p:nvPr>
        </p:nvSpPr>
        <p:spPr/>
        <p:txBody>
          <a:bodyPr/>
          <a:lstStyle/>
          <a:p>
            <a:fld id="{6A257425-265E-4D22-85A7-6A5E895BCBE1}" type="datetime1">
              <a:rPr lang="fr-FR" smtClean="0"/>
              <a:t>20/01/2021</a:t>
            </a:fld>
            <a:endParaRPr lang="fr-FR"/>
          </a:p>
        </p:txBody>
      </p:sp>
      <p:sp>
        <p:nvSpPr>
          <p:cNvPr id="5" name="Espace réservé du pied de page 4">
            <a:extLst>
              <a:ext uri="{FF2B5EF4-FFF2-40B4-BE49-F238E27FC236}">
                <a16:creationId xmlns:a16="http://schemas.microsoft.com/office/drawing/2014/main" id="{7DEF9627-ACE8-42B1-B0F4-7C95D94969E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982D63E-1E7F-47F3-9989-08106562B0F5}"/>
              </a:ext>
            </a:extLst>
          </p:cNvPr>
          <p:cNvSpPr>
            <a:spLocks noGrp="1"/>
          </p:cNvSpPr>
          <p:nvPr>
            <p:ph type="sldNum" sz="quarter" idx="12"/>
          </p:nvPr>
        </p:nvSpPr>
        <p:spPr/>
        <p:txBody>
          <a:bodyPr/>
          <a:lstStyle/>
          <a:p>
            <a:fld id="{8FDE5FCB-0159-4F81-83AE-67C33C270F12}" type="slidenum">
              <a:rPr lang="fr-FR" smtClean="0"/>
              <a:t>51</a:t>
            </a:fld>
            <a:endParaRPr lang="fr-FR"/>
          </a:p>
        </p:txBody>
      </p:sp>
    </p:spTree>
    <p:extLst>
      <p:ext uri="{BB962C8B-B14F-4D97-AF65-F5344CB8AC3E}">
        <p14:creationId xmlns:p14="http://schemas.microsoft.com/office/powerpoint/2010/main" val="3581115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D8761F2-8ED3-40D9-95B5-F4515700CA8E}"/>
              </a:ext>
            </a:extLst>
          </p:cNvPr>
          <p:cNvSpPr>
            <a:spLocks noGrp="1"/>
          </p:cNvSpPr>
          <p:nvPr>
            <p:ph type="title"/>
          </p:nvPr>
        </p:nvSpPr>
        <p:spPr>
          <a:xfrm>
            <a:off x="521208" y="495946"/>
            <a:ext cx="5352650" cy="1680326"/>
          </a:xfrm>
        </p:spPr>
        <p:txBody>
          <a:bodyPr>
            <a:normAutofit/>
          </a:bodyPr>
          <a:lstStyle/>
          <a:p>
            <a:r>
              <a:rPr lang="fr-FR" b="1" dirty="0"/>
              <a:t>La programmation OOP sous JavaScript</a:t>
            </a:r>
          </a:p>
        </p:txBody>
      </p:sp>
      <p:sp>
        <p:nvSpPr>
          <p:cNvPr id="5" name="Espace réservé du contenu 4">
            <a:extLst>
              <a:ext uri="{FF2B5EF4-FFF2-40B4-BE49-F238E27FC236}">
                <a16:creationId xmlns:a16="http://schemas.microsoft.com/office/drawing/2014/main" id="{3F5AEE32-2559-4736-BBAC-D63F6ACE03F9}"/>
              </a:ext>
            </a:extLst>
          </p:cNvPr>
          <p:cNvSpPr>
            <a:spLocks noGrp="1"/>
          </p:cNvSpPr>
          <p:nvPr>
            <p:ph sz="quarter" idx="13"/>
          </p:nvPr>
        </p:nvSpPr>
        <p:spPr>
          <a:xfrm>
            <a:off x="539496" y="2560320"/>
            <a:ext cx="11139157" cy="3977640"/>
          </a:xfrm>
        </p:spPr>
        <p:txBody>
          <a:bodyPr>
            <a:normAutofit/>
          </a:bodyPr>
          <a:lstStyle/>
          <a:p>
            <a:pPr marL="342900" indent="-342900" algn="just">
              <a:buFont typeface="+mj-lt"/>
              <a:buAutoNum type="arabicPeriod"/>
            </a:pPr>
            <a:r>
              <a:rPr lang="fr-FR" b="1" dirty="0"/>
              <a:t>comment créer, accéder et modifier des objets</a:t>
            </a:r>
          </a:p>
          <a:p>
            <a:pPr marL="342900" indent="-342900" algn="just">
              <a:buFont typeface="+mj-lt"/>
              <a:buAutoNum type="arabicPeriod"/>
            </a:pPr>
            <a:r>
              <a:rPr lang="fr-FR" b="1" dirty="0"/>
              <a:t>comment les fonctions JavaScript sont des fonctions </a:t>
            </a:r>
            <a:r>
              <a:rPr lang="fr-FR" i="1" dirty="0"/>
              <a:t>first-class</a:t>
            </a:r>
            <a:r>
              <a:rPr lang="fr-FR" b="1" dirty="0"/>
              <a:t>.</a:t>
            </a:r>
          </a:p>
          <a:p>
            <a:pPr marL="342900" indent="-342900" algn="just">
              <a:buFont typeface="+mj-lt"/>
              <a:buAutoNum type="arabicPeriod"/>
            </a:pPr>
            <a:r>
              <a:rPr lang="fr-FR" b="1" dirty="0"/>
              <a:t>Abstractions de JavaScript sur les classes traditionnelles et l'héritage </a:t>
            </a:r>
          </a:p>
        </p:txBody>
      </p:sp>
      <p:pic>
        <p:nvPicPr>
          <p:cNvPr id="6" name="Image 5" descr="Une image contenant ordinateur&#10;&#10;Description générée automatiquement">
            <a:extLst>
              <a:ext uri="{FF2B5EF4-FFF2-40B4-BE49-F238E27FC236}">
                <a16:creationId xmlns:a16="http://schemas.microsoft.com/office/drawing/2014/main" id="{CF6627DF-6D82-4894-B1B9-EE16FF3DB15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5160"/>
          <a:stretch/>
        </p:blipFill>
        <p:spPr>
          <a:xfrm>
            <a:off x="6235484" y="218538"/>
            <a:ext cx="5844234" cy="2196252"/>
          </a:xfrm>
          <a:prstGeom prst="rect">
            <a:avLst/>
          </a:prstGeom>
        </p:spPr>
      </p:pic>
      <p:sp>
        <p:nvSpPr>
          <p:cNvPr id="7" name="Rectangle 6">
            <a:extLst>
              <a:ext uri="{FF2B5EF4-FFF2-40B4-BE49-F238E27FC236}">
                <a16:creationId xmlns:a16="http://schemas.microsoft.com/office/drawing/2014/main" id="{DA549484-C792-4EB2-9C7C-12DE9476F882}"/>
              </a:ext>
            </a:extLst>
          </p:cNvPr>
          <p:cNvSpPr/>
          <p:nvPr/>
        </p:nvSpPr>
        <p:spPr>
          <a:xfrm>
            <a:off x="6054673" y="196299"/>
            <a:ext cx="997058" cy="2196252"/>
          </a:xfrm>
          <a:prstGeom prst="rect">
            <a:avLst/>
          </a:prstGeom>
          <a:gradFill flip="none" rotWithShape="1">
            <a:gsLst>
              <a:gs pos="25000">
                <a:srgbClr val="F5F5F5"/>
              </a:gs>
              <a:gs pos="0">
                <a:srgbClr val="F5F5F5"/>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806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A1BFA3C-16A0-4369-8F88-C58F485FADD8}"/>
              </a:ext>
            </a:extLst>
          </p:cNvPr>
          <p:cNvSpPr>
            <a:spLocks noGrp="1"/>
          </p:cNvSpPr>
          <p:nvPr>
            <p:ph type="title"/>
          </p:nvPr>
        </p:nvSpPr>
        <p:spPr/>
        <p:txBody>
          <a:bodyPr/>
          <a:lstStyle/>
          <a:p>
            <a:r>
              <a:rPr lang="en-US" dirty="0"/>
              <a:t>Rappel sur les Array(s)</a:t>
            </a:r>
          </a:p>
        </p:txBody>
      </p:sp>
      <p:pic>
        <p:nvPicPr>
          <p:cNvPr id="9" name="Espace réservé du contenu 8">
            <a:extLst>
              <a:ext uri="{FF2B5EF4-FFF2-40B4-BE49-F238E27FC236}">
                <a16:creationId xmlns:a16="http://schemas.microsoft.com/office/drawing/2014/main" id="{1BD61D5D-5C80-4CD6-BC22-CFC1D9D0B71D}"/>
              </a:ext>
            </a:extLst>
          </p:cNvPr>
          <p:cNvPicPr>
            <a:picLocks noGrp="1" noChangeAspect="1"/>
          </p:cNvPicPr>
          <p:nvPr>
            <p:ph sz="quarter" idx="10"/>
          </p:nvPr>
        </p:nvPicPr>
        <p:blipFill>
          <a:blip r:embed="rId2"/>
          <a:stretch>
            <a:fillRect/>
          </a:stretch>
        </p:blipFill>
        <p:spPr>
          <a:xfrm>
            <a:off x="521207" y="1528118"/>
            <a:ext cx="8774624" cy="4988796"/>
          </a:xfrm>
          <a:prstGeom prst="rect">
            <a:avLst/>
          </a:prstGeom>
        </p:spPr>
      </p:pic>
      <p:sp>
        <p:nvSpPr>
          <p:cNvPr id="2" name="Espace réservé de la date 1">
            <a:extLst>
              <a:ext uri="{FF2B5EF4-FFF2-40B4-BE49-F238E27FC236}">
                <a16:creationId xmlns:a16="http://schemas.microsoft.com/office/drawing/2014/main" id="{69B35EF7-397E-45F3-A69C-EACE12ECE966}"/>
              </a:ext>
            </a:extLst>
          </p:cNvPr>
          <p:cNvSpPr>
            <a:spLocks noGrp="1"/>
          </p:cNvSpPr>
          <p:nvPr>
            <p:ph type="dt" sz="half" idx="2"/>
          </p:nvPr>
        </p:nvSpPr>
        <p:spPr/>
        <p:txBody>
          <a:bodyPr/>
          <a:lstStyle/>
          <a:p>
            <a:pPr rtl="0"/>
            <a:fld id="{9CEE8C2C-677A-4D52-8E5F-B57E2A814D7F}" type="datetime1">
              <a:rPr lang="fr-FR" noProof="0" smtClean="0"/>
              <a:t>20/01/2021</a:t>
            </a:fld>
            <a:endParaRPr lang="fr-FR" noProof="0" dirty="0"/>
          </a:p>
        </p:txBody>
      </p:sp>
      <p:sp>
        <p:nvSpPr>
          <p:cNvPr id="3" name="Espace réservé du pied de page 2">
            <a:extLst>
              <a:ext uri="{FF2B5EF4-FFF2-40B4-BE49-F238E27FC236}">
                <a16:creationId xmlns:a16="http://schemas.microsoft.com/office/drawing/2014/main" id="{6914533C-166B-498E-B9F6-7227124D6FA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5" name="Espace réservé du numéro de diapositive 4">
            <a:extLst>
              <a:ext uri="{FF2B5EF4-FFF2-40B4-BE49-F238E27FC236}">
                <a16:creationId xmlns:a16="http://schemas.microsoft.com/office/drawing/2014/main" id="{314C5365-0F59-4728-BCCA-18121A645BCE}"/>
              </a:ext>
            </a:extLst>
          </p:cNvPr>
          <p:cNvSpPr>
            <a:spLocks noGrp="1"/>
          </p:cNvSpPr>
          <p:nvPr>
            <p:ph type="sldNum" sz="quarter" idx="4"/>
          </p:nvPr>
        </p:nvSpPr>
        <p:spPr/>
        <p:txBody>
          <a:bodyPr/>
          <a:lstStyle/>
          <a:p>
            <a:pPr rtl="0"/>
            <a:fld id="{9860EDB8-5305-433F-BE41-D7A86D811DB3}" type="slidenum">
              <a:rPr lang="fr-FR" noProof="0" smtClean="0"/>
              <a:pPr rtl="0"/>
              <a:t>53</a:t>
            </a:fld>
            <a:endParaRPr lang="fr-FR" noProof="0" dirty="0"/>
          </a:p>
        </p:txBody>
      </p:sp>
    </p:spTree>
    <p:extLst>
      <p:ext uri="{BB962C8B-B14F-4D97-AF65-F5344CB8AC3E}">
        <p14:creationId xmlns:p14="http://schemas.microsoft.com/office/powerpoint/2010/main" val="1093735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4951F-47CC-4397-8266-3D9826A46D28}"/>
              </a:ext>
            </a:extLst>
          </p:cNvPr>
          <p:cNvSpPr>
            <a:spLocks noGrp="1"/>
          </p:cNvSpPr>
          <p:nvPr>
            <p:ph type="title"/>
          </p:nvPr>
        </p:nvSpPr>
        <p:spPr/>
        <p:txBody>
          <a:bodyPr/>
          <a:lstStyle/>
          <a:p>
            <a:r>
              <a:rPr lang="en-US" dirty="0"/>
              <a:t>Les </a:t>
            </a:r>
            <a:r>
              <a:rPr lang="en-US" dirty="0" err="1"/>
              <a:t>objets</a:t>
            </a:r>
            <a:r>
              <a:rPr lang="en-US" dirty="0"/>
              <a:t> </a:t>
            </a:r>
            <a:r>
              <a:rPr lang="en-US" dirty="0" err="1"/>
              <a:t>en</a:t>
            </a:r>
            <a:r>
              <a:rPr lang="en-US" dirty="0"/>
              <a:t> JavaScript</a:t>
            </a:r>
          </a:p>
        </p:txBody>
      </p:sp>
      <p:pic>
        <p:nvPicPr>
          <p:cNvPr id="8" name="Espace réservé du contenu 7">
            <a:extLst>
              <a:ext uri="{FF2B5EF4-FFF2-40B4-BE49-F238E27FC236}">
                <a16:creationId xmlns:a16="http://schemas.microsoft.com/office/drawing/2014/main" id="{294DB6C8-08BF-46E6-8C55-41AE9A766E2F}"/>
              </a:ext>
            </a:extLst>
          </p:cNvPr>
          <p:cNvPicPr>
            <a:picLocks noGrp="1" noChangeAspect="1"/>
          </p:cNvPicPr>
          <p:nvPr>
            <p:ph sz="quarter" idx="10"/>
          </p:nvPr>
        </p:nvPicPr>
        <p:blipFill>
          <a:blip r:embed="rId2"/>
          <a:stretch>
            <a:fillRect/>
          </a:stretch>
        </p:blipFill>
        <p:spPr>
          <a:xfrm>
            <a:off x="539496" y="1548989"/>
            <a:ext cx="8711668" cy="4338464"/>
          </a:xfrm>
          <a:prstGeom prst="rect">
            <a:avLst/>
          </a:prstGeom>
        </p:spPr>
      </p:pic>
      <p:sp>
        <p:nvSpPr>
          <p:cNvPr id="4" name="Espace réservé de la date 3">
            <a:extLst>
              <a:ext uri="{FF2B5EF4-FFF2-40B4-BE49-F238E27FC236}">
                <a16:creationId xmlns:a16="http://schemas.microsoft.com/office/drawing/2014/main" id="{84A843D1-ACB6-4762-A6E2-43BACF0504F8}"/>
              </a:ext>
            </a:extLst>
          </p:cNvPr>
          <p:cNvSpPr>
            <a:spLocks noGrp="1"/>
          </p:cNvSpPr>
          <p:nvPr>
            <p:ph type="dt" sz="half" idx="2"/>
          </p:nvPr>
        </p:nvSpPr>
        <p:spPr/>
        <p:txBody>
          <a:bodyPr/>
          <a:lstStyle/>
          <a:p>
            <a:pPr rtl="0"/>
            <a:fld id="{812E5618-6292-4EB2-B9FF-2D0B461A896C}"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E36E2AE4-28A9-4FEA-A845-D112E511A678}"/>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9D940AB-74FB-43B8-8145-9744AF19E9BF}"/>
              </a:ext>
            </a:extLst>
          </p:cNvPr>
          <p:cNvSpPr>
            <a:spLocks noGrp="1"/>
          </p:cNvSpPr>
          <p:nvPr>
            <p:ph type="sldNum" sz="quarter" idx="4"/>
          </p:nvPr>
        </p:nvSpPr>
        <p:spPr/>
        <p:txBody>
          <a:bodyPr/>
          <a:lstStyle/>
          <a:p>
            <a:pPr rtl="0"/>
            <a:fld id="{9860EDB8-5305-433F-BE41-D7A86D811DB3}" type="slidenum">
              <a:rPr lang="fr-FR" noProof="0" smtClean="0"/>
              <a:pPr rtl="0"/>
              <a:t>54</a:t>
            </a:fld>
            <a:endParaRPr lang="fr-FR" noProof="0" dirty="0"/>
          </a:p>
        </p:txBody>
      </p:sp>
    </p:spTree>
    <p:extLst>
      <p:ext uri="{BB962C8B-B14F-4D97-AF65-F5344CB8AC3E}">
        <p14:creationId xmlns:p14="http://schemas.microsoft.com/office/powerpoint/2010/main" val="1919507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ACB62A-3CD0-48FF-BF76-CE5AC7DD152C}"/>
              </a:ext>
            </a:extLst>
          </p:cNvPr>
          <p:cNvSpPr>
            <a:spLocks noGrp="1"/>
          </p:cNvSpPr>
          <p:nvPr>
            <p:ph type="title"/>
          </p:nvPr>
        </p:nvSpPr>
        <p:spPr/>
        <p:txBody>
          <a:bodyPr/>
          <a:lstStyle/>
          <a:p>
            <a:r>
              <a:rPr lang="en-US" dirty="0"/>
              <a:t>QUIZ</a:t>
            </a:r>
          </a:p>
        </p:txBody>
      </p:sp>
      <p:sp>
        <p:nvSpPr>
          <p:cNvPr id="3" name="Espace réservé du contenu 2">
            <a:extLst>
              <a:ext uri="{FF2B5EF4-FFF2-40B4-BE49-F238E27FC236}">
                <a16:creationId xmlns:a16="http://schemas.microsoft.com/office/drawing/2014/main" id="{5FD3A7D5-6124-4DC9-911C-72CD48C83182}"/>
              </a:ext>
            </a:extLst>
          </p:cNvPr>
          <p:cNvSpPr>
            <a:spLocks noGrp="1"/>
          </p:cNvSpPr>
          <p:nvPr>
            <p:ph sz="quarter" idx="10"/>
          </p:nvPr>
        </p:nvSpPr>
        <p:spPr/>
        <p:txBody>
          <a:bodyPr>
            <a:normAutofit/>
          </a:bodyPr>
          <a:lstStyle/>
          <a:p>
            <a:r>
              <a:rPr lang="fr-FR" dirty="0"/>
              <a:t>Lesquels </a:t>
            </a:r>
            <a:r>
              <a:rPr lang="fr-FR" sz="2000" dirty="0"/>
              <a:t>des éléments suivants sont des caractéristiques ou des caractéristiques d'un objet? Sélectionnez tout ce qui s'y rapporte:</a:t>
            </a:r>
          </a:p>
          <a:p>
            <a:endParaRPr lang="fr-FR" sz="2000" dirty="0"/>
          </a:p>
          <a:p>
            <a:pPr marL="971550" lvl="2" indent="-285750">
              <a:buFont typeface="Wingdings" panose="05000000000000000000" pitchFamily="2" charset="2"/>
              <a:buChar char="q"/>
            </a:pPr>
            <a:r>
              <a:rPr lang="en-US" sz="2000" dirty="0" err="1"/>
              <a:t>Ordonné</a:t>
            </a:r>
            <a:endParaRPr lang="en-US" sz="2000" dirty="0"/>
          </a:p>
          <a:p>
            <a:pPr marL="971550" lvl="2" indent="-285750">
              <a:buFont typeface="Wingdings" panose="05000000000000000000" pitchFamily="2" charset="2"/>
              <a:buChar char="q"/>
            </a:pPr>
            <a:r>
              <a:rPr lang="en-US" sz="2000" dirty="0"/>
              <a:t>Non-</a:t>
            </a:r>
            <a:r>
              <a:rPr lang="en-US" sz="2000" dirty="0" err="1"/>
              <a:t>ordonné</a:t>
            </a:r>
            <a:endParaRPr lang="en-US" sz="2000" dirty="0"/>
          </a:p>
          <a:p>
            <a:pPr marL="971550" lvl="2" indent="-285750">
              <a:buFont typeface="Wingdings" panose="05000000000000000000" pitchFamily="2" charset="2"/>
              <a:buChar char="q"/>
            </a:pPr>
            <a:r>
              <a:rPr lang="en-US" sz="2000" dirty="0"/>
              <a:t>Couple </a:t>
            </a:r>
            <a:r>
              <a:rPr lang="en-US" sz="2000" dirty="0" err="1"/>
              <a:t>clé</a:t>
            </a:r>
            <a:r>
              <a:rPr lang="en-US" sz="2000" dirty="0"/>
              <a:t>/</a:t>
            </a:r>
            <a:r>
              <a:rPr lang="en-US" sz="2000" dirty="0" err="1"/>
              <a:t>valeur</a:t>
            </a:r>
            <a:endParaRPr lang="en-US" sz="2000" dirty="0"/>
          </a:p>
          <a:p>
            <a:pPr marL="971550" lvl="2" indent="-285750">
              <a:buFont typeface="Wingdings" panose="05000000000000000000" pitchFamily="2" charset="2"/>
              <a:buChar char="q"/>
            </a:pPr>
            <a:r>
              <a:rPr lang="en-US" sz="2000" dirty="0" err="1"/>
              <a:t>Indexé</a:t>
            </a:r>
            <a:endParaRPr lang="en-US" sz="2000" dirty="0"/>
          </a:p>
          <a:p>
            <a:pPr marL="971550" lvl="2" indent="-285750">
              <a:buFont typeface="Wingdings" panose="05000000000000000000" pitchFamily="2" charset="2"/>
              <a:buChar char="q"/>
            </a:pPr>
            <a:r>
              <a:rPr lang="en-US" sz="2000" dirty="0" err="1"/>
              <a:t>Accollades</a:t>
            </a:r>
            <a:r>
              <a:rPr lang="en-US" sz="2000" dirty="0"/>
              <a:t> { … }</a:t>
            </a:r>
          </a:p>
          <a:p>
            <a:pPr marL="971550" lvl="2" indent="-285750">
              <a:buFont typeface="Wingdings" panose="05000000000000000000" pitchFamily="2" charset="2"/>
              <a:buChar char="q"/>
            </a:pPr>
            <a:r>
              <a:rPr lang="en-US" sz="2000" dirty="0"/>
              <a:t>Crochets [ …..]</a:t>
            </a:r>
            <a:endParaRPr lang="en-US" dirty="0"/>
          </a:p>
        </p:txBody>
      </p:sp>
      <p:sp>
        <p:nvSpPr>
          <p:cNvPr id="4" name="Espace réservé de la date 3">
            <a:extLst>
              <a:ext uri="{FF2B5EF4-FFF2-40B4-BE49-F238E27FC236}">
                <a16:creationId xmlns:a16="http://schemas.microsoft.com/office/drawing/2014/main" id="{DFCB2C53-5635-4BAB-9E1F-EF1769AE9C7E}"/>
              </a:ext>
            </a:extLst>
          </p:cNvPr>
          <p:cNvSpPr>
            <a:spLocks noGrp="1"/>
          </p:cNvSpPr>
          <p:nvPr>
            <p:ph type="dt" sz="half" idx="2"/>
          </p:nvPr>
        </p:nvSpPr>
        <p:spPr/>
        <p:txBody>
          <a:bodyPr/>
          <a:lstStyle/>
          <a:p>
            <a:pPr rtl="0"/>
            <a:fld id="{56382BC5-9553-461B-BB2E-85B817EFEB85}"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686A47D-4C08-44B7-9EF9-D06F9873154E}"/>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7D11FC60-F09C-42A6-BE4F-421A22F7D71C}"/>
              </a:ext>
            </a:extLst>
          </p:cNvPr>
          <p:cNvSpPr>
            <a:spLocks noGrp="1"/>
          </p:cNvSpPr>
          <p:nvPr>
            <p:ph type="sldNum" sz="quarter" idx="4"/>
          </p:nvPr>
        </p:nvSpPr>
        <p:spPr/>
        <p:txBody>
          <a:bodyPr/>
          <a:lstStyle/>
          <a:p>
            <a:pPr rtl="0"/>
            <a:fld id="{9860EDB8-5305-433F-BE41-D7A86D811DB3}" type="slidenum">
              <a:rPr lang="fr-FR" noProof="0" smtClean="0"/>
              <a:pPr rtl="0"/>
              <a:t>55</a:t>
            </a:fld>
            <a:endParaRPr lang="fr-FR" noProof="0" dirty="0"/>
          </a:p>
        </p:txBody>
      </p:sp>
    </p:spTree>
    <p:extLst>
      <p:ext uri="{BB962C8B-B14F-4D97-AF65-F5344CB8AC3E}">
        <p14:creationId xmlns:p14="http://schemas.microsoft.com/office/powerpoint/2010/main" val="1554747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D105CD-B243-455A-96E6-240FB1E3AFC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62938CD3-6E60-47CD-833C-4D769482CD65}"/>
              </a:ext>
            </a:extLst>
          </p:cNvPr>
          <p:cNvSpPr>
            <a:spLocks noGrp="1"/>
          </p:cNvSpPr>
          <p:nvPr>
            <p:ph sz="quarter" idx="10"/>
          </p:nvPr>
        </p:nvSpPr>
        <p:spPr>
          <a:xfrm>
            <a:off x="511808" y="1385123"/>
            <a:ext cx="11113008" cy="4521841"/>
          </a:xfrm>
        </p:spPr>
        <p:txBody>
          <a:bodyPr/>
          <a:lstStyle/>
          <a:p>
            <a:r>
              <a:rPr lang="fr-FR" sz="1800" dirty="0"/>
              <a:t>Décomposons cela et voyons ce qui se passe:</a:t>
            </a:r>
          </a:p>
          <a:p>
            <a:r>
              <a:rPr lang="fr-FR" sz="1800" dirty="0"/>
              <a:t>•	La variable affectée à l'objet est nommée car.</a:t>
            </a:r>
          </a:p>
          <a:p>
            <a:r>
              <a:rPr lang="fr-FR" sz="1800" dirty="0"/>
              <a:t>•	Les accolades sont utilisées pour définir l'objet car.</a:t>
            </a:r>
          </a:p>
          <a:p>
            <a:r>
              <a:rPr lang="fr-FR" sz="1800" dirty="0"/>
              <a:t>•	Les clés individuelles (</a:t>
            </a:r>
            <a:r>
              <a:rPr lang="fr-FR" sz="1800" dirty="0" err="1"/>
              <a:t>exp</a:t>
            </a:r>
            <a:r>
              <a:rPr lang="fr-FR" sz="1800" dirty="0"/>
              <a:t>. </a:t>
            </a:r>
            <a:r>
              <a:rPr lang="fr-FR" sz="1800" dirty="0" err="1"/>
              <a:t>color</a:t>
            </a:r>
            <a:r>
              <a:rPr lang="fr-FR" sz="1800" dirty="0"/>
              <a:t>) sont associées à une seule valeur («'</a:t>
            </a:r>
            <a:r>
              <a:rPr lang="fr-FR" sz="1800" dirty="0" err="1"/>
              <a:t>red</a:t>
            </a:r>
            <a:r>
              <a:rPr lang="fr-FR" sz="1800" dirty="0"/>
              <a:t>'» dans ce cas). Ces paires clé/valeur sont connectées par deux points (:).</a:t>
            </a:r>
          </a:p>
          <a:p>
            <a:r>
              <a:rPr lang="fr-FR" sz="1800" dirty="0"/>
              <a:t>•	Chaque paire clé/valeur distincte, connue sous le nom de propriété de cet objet, est séparée des autres propriétés par une virgule (,). L'objet car contient donc trois propriétés.</a:t>
            </a:r>
          </a:p>
          <a:p>
            <a:endParaRPr lang="fr-FR" sz="1800" dirty="0"/>
          </a:p>
          <a:p>
            <a:r>
              <a:rPr lang="fr-FR" sz="1800" dirty="0"/>
              <a:t>L’ordre dans lequel </a:t>
            </a:r>
            <a:r>
              <a:rPr lang="fr-FR" sz="1800" dirty="0" err="1"/>
              <a:t>appraissent</a:t>
            </a:r>
            <a:r>
              <a:rPr lang="fr-FR" sz="1800" dirty="0"/>
              <a:t> les </a:t>
            </a:r>
            <a:r>
              <a:rPr lang="fr-FR" sz="1800" dirty="0" err="1"/>
              <a:t>vaiables</a:t>
            </a:r>
            <a:r>
              <a:rPr lang="fr-FR" sz="1800" dirty="0"/>
              <a:t> n’est pas important, on peut le changer sans que cela impact les index. Pas comme dans les index des </a:t>
            </a:r>
            <a:r>
              <a:rPr lang="fr-FR" sz="1800" dirty="0" err="1"/>
              <a:t>Arrays</a:t>
            </a:r>
            <a:r>
              <a:rPr lang="fr-FR" sz="1800" dirty="0"/>
              <a:t>.</a:t>
            </a:r>
          </a:p>
          <a:p>
            <a:endParaRPr lang="en-US" dirty="0"/>
          </a:p>
        </p:txBody>
      </p:sp>
      <p:sp>
        <p:nvSpPr>
          <p:cNvPr id="4" name="Espace réservé de la date 3">
            <a:extLst>
              <a:ext uri="{FF2B5EF4-FFF2-40B4-BE49-F238E27FC236}">
                <a16:creationId xmlns:a16="http://schemas.microsoft.com/office/drawing/2014/main" id="{7C806F5E-AC44-4F1D-83AD-2543E74F0B38}"/>
              </a:ext>
            </a:extLst>
          </p:cNvPr>
          <p:cNvSpPr>
            <a:spLocks noGrp="1"/>
          </p:cNvSpPr>
          <p:nvPr>
            <p:ph type="dt" sz="half" idx="2"/>
          </p:nvPr>
        </p:nvSpPr>
        <p:spPr/>
        <p:txBody>
          <a:bodyPr/>
          <a:lstStyle/>
          <a:p>
            <a:pPr rtl="0"/>
            <a:fld id="{328385A1-2C2F-40B6-A955-294920BFA6A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64343B4-239D-4352-A0A6-86971A6EBF6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55D7913-1DE3-4617-8E19-B133444AE3C9}"/>
              </a:ext>
            </a:extLst>
          </p:cNvPr>
          <p:cNvSpPr>
            <a:spLocks noGrp="1"/>
          </p:cNvSpPr>
          <p:nvPr>
            <p:ph type="sldNum" sz="quarter" idx="4"/>
          </p:nvPr>
        </p:nvSpPr>
        <p:spPr/>
        <p:txBody>
          <a:bodyPr/>
          <a:lstStyle/>
          <a:p>
            <a:pPr rtl="0"/>
            <a:fld id="{9860EDB8-5305-433F-BE41-D7A86D811DB3}" type="slidenum">
              <a:rPr lang="fr-FR" noProof="0" smtClean="0"/>
              <a:pPr rtl="0"/>
              <a:t>56</a:t>
            </a:fld>
            <a:endParaRPr lang="fr-FR" noProof="0" dirty="0"/>
          </a:p>
        </p:txBody>
      </p:sp>
    </p:spTree>
    <p:extLst>
      <p:ext uri="{BB962C8B-B14F-4D97-AF65-F5344CB8AC3E}">
        <p14:creationId xmlns:p14="http://schemas.microsoft.com/office/powerpoint/2010/main" val="98714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194EDF-A977-4324-8E43-D001DB0BED14}"/>
              </a:ext>
            </a:extLst>
          </p:cNvPr>
          <p:cNvSpPr>
            <a:spLocks noGrp="1"/>
          </p:cNvSpPr>
          <p:nvPr>
            <p:ph type="title"/>
          </p:nvPr>
        </p:nvSpPr>
        <p:spPr/>
        <p:txBody>
          <a:bodyPr>
            <a:normAutofit/>
          </a:bodyPr>
          <a:lstStyle/>
          <a:p>
            <a:r>
              <a:rPr lang="fr-FR" dirty="0"/>
              <a:t>Syntaxe d’écriture des propriétés des objets</a:t>
            </a:r>
            <a:endParaRPr lang="en-US" dirty="0"/>
          </a:p>
        </p:txBody>
      </p:sp>
      <p:sp>
        <p:nvSpPr>
          <p:cNvPr id="3" name="Espace réservé du contenu 2">
            <a:extLst>
              <a:ext uri="{FF2B5EF4-FFF2-40B4-BE49-F238E27FC236}">
                <a16:creationId xmlns:a16="http://schemas.microsoft.com/office/drawing/2014/main" id="{944CB118-14D6-44CC-AAC6-3E52BC76D0BF}"/>
              </a:ext>
            </a:extLst>
          </p:cNvPr>
          <p:cNvSpPr>
            <a:spLocks noGrp="1"/>
          </p:cNvSpPr>
          <p:nvPr>
            <p:ph sz="quarter" idx="10"/>
          </p:nvPr>
        </p:nvSpPr>
        <p:spPr>
          <a:xfrm>
            <a:off x="539495" y="1435607"/>
            <a:ext cx="10983131" cy="4521841"/>
          </a:xfrm>
        </p:spPr>
        <p:txBody>
          <a:bodyPr/>
          <a:lstStyle/>
          <a:p>
            <a:pPr marL="285750" indent="-285750">
              <a:buFont typeface="Arial" panose="020B0604020202020204" pitchFamily="34" charset="0"/>
              <a:buChar char="•"/>
            </a:pPr>
            <a:r>
              <a:rPr lang="fr-FR" sz="1800" dirty="0"/>
              <a:t>Il est à noter que les clés (les noms des propriétés de l'objet) sont des chaînes, mais les guillemets entourant ces chaînes sont facultatifs </a:t>
            </a:r>
          </a:p>
          <a:p>
            <a:pPr marL="285750" indent="-285750">
              <a:buFont typeface="Arial" panose="020B0604020202020204" pitchFamily="34" charset="0"/>
              <a:buChar char="•"/>
            </a:pPr>
            <a:r>
              <a:rPr lang="fr-FR" sz="1800" dirty="0"/>
              <a:t>tant que la chaîne est également un identifiant Javascript valide c'est-à-dire que vous pouvez l'utiliser comme nom de variable ou nom de la fonction</a:t>
            </a:r>
          </a:p>
          <a:p>
            <a:pPr marL="285750" indent="-285750">
              <a:buFont typeface="Arial" panose="020B0604020202020204" pitchFamily="34" charset="0"/>
              <a:buChar char="•"/>
            </a:pPr>
            <a:r>
              <a:rPr lang="fr-FR" sz="1800" dirty="0"/>
              <a:t>Par conséquent, les trois objets suivants sont équivalents:</a:t>
            </a:r>
          </a:p>
          <a:p>
            <a:endParaRPr lang="en-US" dirty="0"/>
          </a:p>
        </p:txBody>
      </p:sp>
      <p:sp>
        <p:nvSpPr>
          <p:cNvPr id="4" name="Espace réservé de la date 3">
            <a:extLst>
              <a:ext uri="{FF2B5EF4-FFF2-40B4-BE49-F238E27FC236}">
                <a16:creationId xmlns:a16="http://schemas.microsoft.com/office/drawing/2014/main" id="{5B40C0F8-F472-4227-9F4F-3E6318165FD4}"/>
              </a:ext>
            </a:extLst>
          </p:cNvPr>
          <p:cNvSpPr>
            <a:spLocks noGrp="1"/>
          </p:cNvSpPr>
          <p:nvPr>
            <p:ph type="dt" sz="half" idx="2"/>
          </p:nvPr>
        </p:nvSpPr>
        <p:spPr/>
        <p:txBody>
          <a:bodyPr/>
          <a:lstStyle/>
          <a:p>
            <a:pPr rtl="0"/>
            <a:fld id="{38341CA1-6AC8-4530-B231-0F8C9BA6781F}"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16B2FEDF-C227-42B3-8DBA-771EE860796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E81D644-1E7C-4D37-BE95-A4C908D6C393}"/>
              </a:ext>
            </a:extLst>
          </p:cNvPr>
          <p:cNvSpPr>
            <a:spLocks noGrp="1"/>
          </p:cNvSpPr>
          <p:nvPr>
            <p:ph type="sldNum" sz="quarter" idx="4"/>
          </p:nvPr>
        </p:nvSpPr>
        <p:spPr/>
        <p:txBody>
          <a:bodyPr/>
          <a:lstStyle/>
          <a:p>
            <a:pPr rtl="0"/>
            <a:fld id="{9860EDB8-5305-433F-BE41-D7A86D811DB3}" type="slidenum">
              <a:rPr lang="fr-FR" noProof="0" smtClean="0"/>
              <a:pPr rtl="0"/>
              <a:t>57</a:t>
            </a:fld>
            <a:endParaRPr lang="fr-FR" noProof="0" dirty="0"/>
          </a:p>
        </p:txBody>
      </p:sp>
      <p:pic>
        <p:nvPicPr>
          <p:cNvPr id="8" name="Image 7">
            <a:extLst>
              <a:ext uri="{FF2B5EF4-FFF2-40B4-BE49-F238E27FC236}">
                <a16:creationId xmlns:a16="http://schemas.microsoft.com/office/drawing/2014/main" id="{1F743947-73FB-4548-8832-919C8CA86395}"/>
              </a:ext>
            </a:extLst>
          </p:cNvPr>
          <p:cNvPicPr>
            <a:picLocks noChangeAspect="1"/>
          </p:cNvPicPr>
          <p:nvPr/>
        </p:nvPicPr>
        <p:blipFill>
          <a:blip r:embed="rId2"/>
          <a:stretch>
            <a:fillRect/>
          </a:stretch>
        </p:blipFill>
        <p:spPr>
          <a:xfrm>
            <a:off x="669373" y="3925117"/>
            <a:ext cx="10853253" cy="1388383"/>
          </a:xfrm>
          <a:prstGeom prst="rect">
            <a:avLst/>
          </a:prstGeom>
        </p:spPr>
      </p:pic>
    </p:spTree>
    <p:extLst>
      <p:ext uri="{BB962C8B-B14F-4D97-AF65-F5344CB8AC3E}">
        <p14:creationId xmlns:p14="http://schemas.microsoft.com/office/powerpoint/2010/main" val="2701486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FCA12-88EC-49A9-A6BC-3E2381F98DB7}"/>
              </a:ext>
            </a:extLst>
          </p:cNvPr>
          <p:cNvSpPr>
            <a:spLocks noGrp="1"/>
          </p:cNvSpPr>
          <p:nvPr>
            <p:ph type="title"/>
          </p:nvPr>
        </p:nvSpPr>
        <p:spPr/>
        <p:txBody>
          <a:bodyPr>
            <a:normAutofit/>
          </a:bodyPr>
          <a:lstStyle/>
          <a:p>
            <a:r>
              <a:rPr lang="en-US" dirty="0"/>
              <a:t>💡</a:t>
            </a:r>
            <a:r>
              <a:rPr lang="fr-FR" dirty="0"/>
              <a:t> Les objets JavaScript peuvent sembler familiers </a:t>
            </a:r>
            <a:endParaRPr lang="en-US" dirty="0"/>
          </a:p>
        </p:txBody>
      </p:sp>
      <p:sp>
        <p:nvSpPr>
          <p:cNvPr id="3" name="Espace réservé du contenu 2">
            <a:extLst>
              <a:ext uri="{FF2B5EF4-FFF2-40B4-BE49-F238E27FC236}">
                <a16:creationId xmlns:a16="http://schemas.microsoft.com/office/drawing/2014/main" id="{B0BDF093-918F-4D42-A348-EA46DFDBBDD6}"/>
              </a:ext>
            </a:extLst>
          </p:cNvPr>
          <p:cNvSpPr>
            <a:spLocks noGrp="1"/>
          </p:cNvSpPr>
          <p:nvPr>
            <p:ph sz="quarter" idx="10"/>
          </p:nvPr>
        </p:nvSpPr>
        <p:spPr>
          <a:xfrm>
            <a:off x="539495" y="1435607"/>
            <a:ext cx="10964843" cy="4521841"/>
          </a:xfrm>
        </p:spPr>
        <p:txBody>
          <a:bodyPr/>
          <a:lstStyle/>
          <a:p>
            <a:r>
              <a:rPr lang="fr-FR" dirty="0"/>
              <a:t>Si vous avez déjà utilisé un autre langage de programmation, les objets vous semblerons assez similaires aux :</a:t>
            </a:r>
          </a:p>
          <a:p>
            <a:pPr marL="285750" indent="-285750">
              <a:buFont typeface="Arial" panose="020B0604020202020204" pitchFamily="34" charset="0"/>
              <a:buChar char="•"/>
            </a:pPr>
            <a:r>
              <a:rPr lang="fr-FR" dirty="0"/>
              <a:t>dictionnaires et aux hachages. </a:t>
            </a:r>
          </a:p>
          <a:p>
            <a:pPr marL="285750" indent="-285750">
              <a:buFont typeface="Arial" panose="020B0604020202020204" pitchFamily="34" charset="0"/>
              <a:buChar char="•"/>
            </a:pPr>
            <a:endParaRPr lang="fr-FR" dirty="0"/>
          </a:p>
          <a:p>
            <a:r>
              <a:rPr lang="fr-FR" b="1" dirty="0"/>
              <a:t>Hachages</a:t>
            </a:r>
            <a:endParaRPr lang="fr-FR" sz="1200" dirty="0"/>
          </a:p>
          <a:p>
            <a:r>
              <a:rPr lang="fr-FR" dirty="0"/>
              <a:t>Bien qu'ils puissent se ressembler, il y a des différences clés à garder à l'esprit.</a:t>
            </a:r>
          </a:p>
          <a:p>
            <a:pPr lvl="0"/>
            <a:r>
              <a:rPr lang="fr-FR" dirty="0"/>
              <a:t>les hachages et les objets JavaScript ont des fonctionnalités similaires: </a:t>
            </a:r>
          </a:p>
          <a:p>
            <a:pPr lvl="1"/>
            <a:r>
              <a:rPr lang="fr-FR" dirty="0"/>
              <a:t>Tous deux sont des collections de valeurs accessibles par des clés. </a:t>
            </a:r>
          </a:p>
          <a:p>
            <a:pPr lvl="1"/>
            <a:r>
              <a:rPr lang="fr-FR" dirty="0"/>
              <a:t>Cependant, les valeurs sont accessibles dans les hachages un peu différemment. Considérez le hachage suivant:</a:t>
            </a:r>
          </a:p>
          <a:p>
            <a:endParaRPr lang="fr-FR" dirty="0"/>
          </a:p>
          <a:p>
            <a:endParaRPr lang="fr-FR" dirty="0"/>
          </a:p>
          <a:p>
            <a:endParaRPr lang="fr-FR" dirty="0"/>
          </a:p>
          <a:p>
            <a:endParaRPr lang="fr-FR" dirty="0"/>
          </a:p>
          <a:p>
            <a:r>
              <a:rPr lang="fr-FR" dirty="0"/>
              <a:t>Étant donné que les clés de hachage sont des symboles (pas des chaînes), les propriétés sont accessibles par ce symbole:</a:t>
            </a:r>
          </a:p>
          <a:p>
            <a:endParaRPr lang="en-US" dirty="0"/>
          </a:p>
        </p:txBody>
      </p:sp>
      <p:sp>
        <p:nvSpPr>
          <p:cNvPr id="4" name="Espace réservé de la date 3">
            <a:extLst>
              <a:ext uri="{FF2B5EF4-FFF2-40B4-BE49-F238E27FC236}">
                <a16:creationId xmlns:a16="http://schemas.microsoft.com/office/drawing/2014/main" id="{054CB362-36C9-4CD5-A84E-7159A6032340}"/>
              </a:ext>
            </a:extLst>
          </p:cNvPr>
          <p:cNvSpPr>
            <a:spLocks noGrp="1"/>
          </p:cNvSpPr>
          <p:nvPr>
            <p:ph type="dt" sz="half" idx="2"/>
          </p:nvPr>
        </p:nvSpPr>
        <p:spPr/>
        <p:txBody>
          <a:bodyPr/>
          <a:lstStyle/>
          <a:p>
            <a:pPr rtl="0"/>
            <a:fld id="{B99DFF1E-95EE-44AC-8CD5-183AEA6D65A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CDB185C-5EA9-45CE-B5C2-3DC674239192}"/>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07AE566-118E-4C19-B85D-15AD581213FF}"/>
              </a:ext>
            </a:extLst>
          </p:cNvPr>
          <p:cNvSpPr>
            <a:spLocks noGrp="1"/>
          </p:cNvSpPr>
          <p:nvPr>
            <p:ph type="sldNum" sz="quarter" idx="4"/>
          </p:nvPr>
        </p:nvSpPr>
        <p:spPr/>
        <p:txBody>
          <a:bodyPr/>
          <a:lstStyle/>
          <a:p>
            <a:pPr rtl="0"/>
            <a:fld id="{9860EDB8-5305-433F-BE41-D7A86D811DB3}" type="slidenum">
              <a:rPr lang="fr-FR" noProof="0" smtClean="0"/>
              <a:pPr rtl="0"/>
              <a:t>58</a:t>
            </a:fld>
            <a:endParaRPr lang="fr-FR" noProof="0" dirty="0"/>
          </a:p>
        </p:txBody>
      </p:sp>
      <p:pic>
        <p:nvPicPr>
          <p:cNvPr id="8" name="Image 7">
            <a:extLst>
              <a:ext uri="{FF2B5EF4-FFF2-40B4-BE49-F238E27FC236}">
                <a16:creationId xmlns:a16="http://schemas.microsoft.com/office/drawing/2014/main" id="{0B196E2C-F77A-414D-8DA7-E0DC86B2FC82}"/>
              </a:ext>
            </a:extLst>
          </p:cNvPr>
          <p:cNvPicPr>
            <a:picLocks noChangeAspect="1"/>
          </p:cNvPicPr>
          <p:nvPr/>
        </p:nvPicPr>
        <p:blipFill rotWithShape="1">
          <a:blip r:embed="rId2"/>
          <a:srcRect l="-693" t="-5516" r="44199" b="-8276"/>
          <a:stretch/>
        </p:blipFill>
        <p:spPr>
          <a:xfrm>
            <a:off x="6942029" y="4042610"/>
            <a:ext cx="4562309" cy="1175560"/>
          </a:xfrm>
          <a:prstGeom prst="rect">
            <a:avLst/>
          </a:prstGeom>
        </p:spPr>
      </p:pic>
      <p:pic>
        <p:nvPicPr>
          <p:cNvPr id="12" name="Image 11">
            <a:extLst>
              <a:ext uri="{FF2B5EF4-FFF2-40B4-BE49-F238E27FC236}">
                <a16:creationId xmlns:a16="http://schemas.microsoft.com/office/drawing/2014/main" id="{432F1299-B746-45C0-8E82-D59466A6B743}"/>
              </a:ext>
            </a:extLst>
          </p:cNvPr>
          <p:cNvPicPr>
            <a:picLocks noChangeAspect="1"/>
          </p:cNvPicPr>
          <p:nvPr/>
        </p:nvPicPr>
        <p:blipFill rotWithShape="1">
          <a:blip r:embed="rId3"/>
          <a:srcRect r="74937" b="-30412"/>
          <a:stretch/>
        </p:blipFill>
        <p:spPr>
          <a:xfrm>
            <a:off x="4522692" y="5802178"/>
            <a:ext cx="2392005" cy="353824"/>
          </a:xfrm>
          <a:prstGeom prst="rect">
            <a:avLst/>
          </a:prstGeom>
        </p:spPr>
      </p:pic>
    </p:spTree>
    <p:extLst>
      <p:ext uri="{BB962C8B-B14F-4D97-AF65-F5344CB8AC3E}">
        <p14:creationId xmlns:p14="http://schemas.microsoft.com/office/powerpoint/2010/main" val="3442144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1A16E3-F3A0-475C-9623-21262FBCAB0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0D311D08-27EC-44C6-BE3E-EEB596FBA9A6}"/>
              </a:ext>
            </a:extLst>
          </p:cNvPr>
          <p:cNvSpPr>
            <a:spLocks noGrp="1"/>
          </p:cNvSpPr>
          <p:nvPr>
            <p:ph sz="quarter" idx="10"/>
          </p:nvPr>
        </p:nvSpPr>
        <p:spPr>
          <a:xfrm>
            <a:off x="539495" y="1435607"/>
            <a:ext cx="10964843" cy="4521841"/>
          </a:xfrm>
        </p:spPr>
        <p:txBody>
          <a:bodyPr/>
          <a:lstStyle/>
          <a:p>
            <a:r>
              <a:rPr lang="fr-FR" sz="1800" dirty="0"/>
              <a:t>Toute tentative d'utilisation de la notation par points de JavaScript ou de la notation entre crochets entraîne des résultats indésirables sous JavaScript :</a:t>
            </a:r>
          </a:p>
          <a:p>
            <a:endParaRPr lang="fr-FR" sz="1800" dirty="0"/>
          </a:p>
          <a:p>
            <a:endParaRPr lang="fr-FR" sz="1800" dirty="0"/>
          </a:p>
          <a:p>
            <a:endParaRPr lang="fr-FR" sz="1800" dirty="0"/>
          </a:p>
          <a:p>
            <a:endParaRPr lang="fr-FR" sz="1800" dirty="0"/>
          </a:p>
          <a:p>
            <a:r>
              <a:rPr lang="fr-FR" sz="1800" dirty="0"/>
              <a:t>Une autre différence majeure entre les hachages et les objets JavaScript est que les objets peuvent prendre une fonction comme valeur de propriété (voir après). Cette fonctionnalité n'existe pas pour les hachages !</a:t>
            </a:r>
          </a:p>
          <a:p>
            <a:endParaRPr lang="fr-FR" sz="1800" dirty="0"/>
          </a:p>
          <a:p>
            <a:endParaRPr lang="en-US" dirty="0"/>
          </a:p>
        </p:txBody>
      </p:sp>
      <p:sp>
        <p:nvSpPr>
          <p:cNvPr id="4" name="Espace réservé de la date 3">
            <a:extLst>
              <a:ext uri="{FF2B5EF4-FFF2-40B4-BE49-F238E27FC236}">
                <a16:creationId xmlns:a16="http://schemas.microsoft.com/office/drawing/2014/main" id="{6B774A2D-783C-468F-8338-95FB1D3042C4}"/>
              </a:ext>
            </a:extLst>
          </p:cNvPr>
          <p:cNvSpPr>
            <a:spLocks noGrp="1"/>
          </p:cNvSpPr>
          <p:nvPr>
            <p:ph type="dt" sz="half" idx="2"/>
          </p:nvPr>
        </p:nvSpPr>
        <p:spPr/>
        <p:txBody>
          <a:bodyPr/>
          <a:lstStyle/>
          <a:p>
            <a:pPr rtl="0"/>
            <a:fld id="{D2AEA35D-9416-4252-80AF-6165738A2E2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7B39F524-0A59-489D-8FF8-CE1DA1E12D94}"/>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335F5FD4-E719-40ED-AD0E-6471D9629D1F}"/>
              </a:ext>
            </a:extLst>
          </p:cNvPr>
          <p:cNvSpPr>
            <a:spLocks noGrp="1"/>
          </p:cNvSpPr>
          <p:nvPr>
            <p:ph type="sldNum" sz="quarter" idx="4"/>
          </p:nvPr>
        </p:nvSpPr>
        <p:spPr/>
        <p:txBody>
          <a:bodyPr/>
          <a:lstStyle/>
          <a:p>
            <a:pPr rtl="0"/>
            <a:fld id="{9860EDB8-5305-433F-BE41-D7A86D811DB3}" type="slidenum">
              <a:rPr lang="fr-FR" noProof="0" smtClean="0"/>
              <a:pPr rtl="0"/>
              <a:t>59</a:t>
            </a:fld>
            <a:endParaRPr lang="fr-FR" noProof="0" dirty="0"/>
          </a:p>
        </p:txBody>
      </p:sp>
      <p:pic>
        <p:nvPicPr>
          <p:cNvPr id="8" name="Image 7">
            <a:extLst>
              <a:ext uri="{FF2B5EF4-FFF2-40B4-BE49-F238E27FC236}">
                <a16:creationId xmlns:a16="http://schemas.microsoft.com/office/drawing/2014/main" id="{F8FBE364-0BAF-4C3C-AD51-E8549769ADB2}"/>
              </a:ext>
            </a:extLst>
          </p:cNvPr>
          <p:cNvPicPr>
            <a:picLocks noChangeAspect="1"/>
          </p:cNvPicPr>
          <p:nvPr/>
        </p:nvPicPr>
        <p:blipFill rotWithShape="1">
          <a:blip r:embed="rId2"/>
          <a:srcRect t="-365" r="26171"/>
          <a:stretch/>
        </p:blipFill>
        <p:spPr>
          <a:xfrm>
            <a:off x="3185787" y="2488573"/>
            <a:ext cx="5820425" cy="1207954"/>
          </a:xfrm>
          <a:prstGeom prst="rect">
            <a:avLst/>
          </a:prstGeom>
        </p:spPr>
      </p:pic>
    </p:spTree>
    <p:extLst>
      <p:ext uri="{BB962C8B-B14F-4D97-AF65-F5344CB8AC3E}">
        <p14:creationId xmlns:p14="http://schemas.microsoft.com/office/powerpoint/2010/main" val="4253386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E81478-35EA-44FF-8310-DF14A6AF080B}"/>
              </a:ext>
            </a:extLst>
          </p:cNvPr>
          <p:cNvSpPr>
            <a:spLocks noGrp="1"/>
          </p:cNvSpPr>
          <p:nvPr>
            <p:ph type="title"/>
          </p:nvPr>
        </p:nvSpPr>
        <p:spPr/>
        <p:txBody>
          <a:bodyPr/>
          <a:lstStyle/>
          <a:p>
            <a:r>
              <a:rPr lang="en-US" dirty="0"/>
              <a:t>JavaScript: </a:t>
            </a:r>
            <a:r>
              <a:rPr lang="en-US" dirty="0" err="1"/>
              <a:t>Historique</a:t>
            </a:r>
            <a:r>
              <a:rPr lang="en-US" dirty="0"/>
              <a:t> et applications</a:t>
            </a:r>
          </a:p>
        </p:txBody>
      </p:sp>
      <p:sp>
        <p:nvSpPr>
          <p:cNvPr id="3" name="Espace réservé du contenu 2">
            <a:extLst>
              <a:ext uri="{FF2B5EF4-FFF2-40B4-BE49-F238E27FC236}">
                <a16:creationId xmlns:a16="http://schemas.microsoft.com/office/drawing/2014/main" id="{D95FE581-7247-4925-8ECA-A922EDF7A1F8}"/>
              </a:ext>
            </a:extLst>
          </p:cNvPr>
          <p:cNvSpPr>
            <a:spLocks noGrp="1"/>
          </p:cNvSpPr>
          <p:nvPr>
            <p:ph sz="quarter" idx="10"/>
          </p:nvPr>
        </p:nvSpPr>
        <p:spPr>
          <a:xfrm>
            <a:off x="539494" y="1435607"/>
            <a:ext cx="10983131" cy="4521841"/>
          </a:xfrm>
        </p:spPr>
        <p:txBody>
          <a:bodyPr>
            <a:normAutofit fontScale="92500" lnSpcReduction="20000"/>
          </a:bodyPr>
          <a:lstStyle/>
          <a:p>
            <a:pPr marL="285750" indent="-285750">
              <a:buFont typeface="Arial" panose="020B0604020202020204" pitchFamily="34" charset="0"/>
              <a:buChar char="•"/>
            </a:pPr>
            <a:r>
              <a:rPr lang="fr-FR" sz="1600" dirty="0"/>
              <a:t>JavaScript est un langage créé </a:t>
            </a:r>
            <a:r>
              <a:rPr lang="fr-FR" sz="1600" b="1" dirty="0">
                <a:solidFill>
                  <a:srgbClr val="002060"/>
                </a:solidFill>
              </a:rPr>
              <a:t>pour le Web</a:t>
            </a:r>
          </a:p>
          <a:p>
            <a:pPr marL="285750" indent="-285750">
              <a:buFont typeface="Arial" panose="020B0604020202020204" pitchFamily="34" charset="0"/>
              <a:buChar char="•"/>
            </a:pPr>
            <a:r>
              <a:rPr lang="fr-FR" sz="1600" dirty="0"/>
              <a:t>Si vous êtes familier avec l'utilisation de </a:t>
            </a:r>
            <a:r>
              <a:rPr lang="fr-FR" sz="1600" dirty="0">
                <a:solidFill>
                  <a:srgbClr val="002060"/>
                </a:solidFill>
              </a:rPr>
              <a:t>HTML</a:t>
            </a:r>
            <a:r>
              <a:rPr lang="fr-FR" sz="1600" dirty="0"/>
              <a:t> et </a:t>
            </a:r>
            <a:r>
              <a:rPr lang="fr-FR" sz="1600" dirty="0">
                <a:solidFill>
                  <a:srgbClr val="002060"/>
                </a:solidFill>
              </a:rPr>
              <a:t>CSS</a:t>
            </a:r>
            <a:r>
              <a:rPr lang="fr-FR" sz="1600" dirty="0"/>
              <a:t> pour créer des pages Web, JavaScript est la dernière pièce dont vous aurez besoin pour </a:t>
            </a:r>
            <a:r>
              <a:rPr lang="fr-FR" sz="1600" b="1" dirty="0">
                <a:solidFill>
                  <a:srgbClr val="002060"/>
                </a:solidFill>
              </a:rPr>
              <a:t>donner vie </a:t>
            </a:r>
            <a:r>
              <a:rPr lang="fr-FR" sz="1600" dirty="0"/>
              <a:t>à vos sites Web.</a:t>
            </a:r>
          </a:p>
          <a:p>
            <a:pPr marL="285750" indent="-285750">
              <a:buFont typeface="Arial" panose="020B0604020202020204" pitchFamily="34" charset="0"/>
              <a:buChar char="•"/>
            </a:pPr>
            <a:r>
              <a:rPr lang="fr-FR" sz="1600" dirty="0"/>
              <a:t>En 1995, lorsque </a:t>
            </a:r>
            <a:r>
              <a:rPr lang="fr-FR" sz="1600" i="1" dirty="0" err="1">
                <a:solidFill>
                  <a:srgbClr val="002060"/>
                </a:solidFill>
              </a:rPr>
              <a:t>Brandan</a:t>
            </a:r>
            <a:r>
              <a:rPr lang="fr-FR" sz="1600" i="1" dirty="0">
                <a:solidFill>
                  <a:srgbClr val="002060"/>
                </a:solidFill>
              </a:rPr>
              <a:t> Eich </a:t>
            </a:r>
            <a:r>
              <a:rPr lang="fr-FR" sz="1600" dirty="0"/>
              <a:t>a créé un JavaScript, il l’a fait pour faciliter l'ajout d'éléments </a:t>
            </a:r>
            <a:r>
              <a:rPr lang="fr-FR" sz="1600" b="1" dirty="0">
                <a:solidFill>
                  <a:srgbClr val="002060"/>
                </a:solidFill>
              </a:rPr>
              <a:t>interactifs et dynamiques </a:t>
            </a:r>
            <a:r>
              <a:rPr lang="fr-FR" sz="1600" dirty="0"/>
              <a:t>aux sites Web. </a:t>
            </a:r>
          </a:p>
          <a:p>
            <a:pPr marL="514350" lvl="1" indent="-285750"/>
            <a:r>
              <a:rPr lang="fr-FR" sz="1600" dirty="0"/>
              <a:t>D’ailleurs, il a participé à la création du navigateur Mozilla</a:t>
            </a:r>
          </a:p>
          <a:p>
            <a:pPr marL="514350" lvl="1" indent="-285750"/>
            <a:r>
              <a:rPr lang="fr-FR" sz="1600" dirty="0"/>
              <a:t>Vous </a:t>
            </a:r>
            <a:r>
              <a:rPr lang="fr-FR" sz="1600" dirty="0">
                <a:hlinkClick r:id="rId2"/>
              </a:rPr>
              <a:t>pouvez vérifier ici</a:t>
            </a:r>
            <a:r>
              <a:rPr lang="fr-FR" sz="1600" dirty="0"/>
              <a:t>, Mozilla offre une des meilleures documentations sur JavaScript</a:t>
            </a:r>
          </a:p>
          <a:p>
            <a:pPr marL="285750" indent="-285750">
              <a:buFont typeface="Arial" panose="020B0604020202020204" pitchFamily="34" charset="0"/>
              <a:buChar char="•"/>
            </a:pPr>
            <a:r>
              <a:rPr lang="fr-FR" sz="1600" dirty="0"/>
              <a:t>Aujourd'hui, JavaScript est utilisé pour toutes sortes d'applications.</a:t>
            </a:r>
          </a:p>
          <a:p>
            <a:pPr marL="514350" lvl="1" indent="-285750"/>
            <a:r>
              <a:rPr lang="fr-FR" sz="1600" dirty="0"/>
              <a:t>De la programmation d'un </a:t>
            </a:r>
            <a:r>
              <a:rPr lang="fr-FR" sz="1600" dirty="0">
                <a:solidFill>
                  <a:srgbClr val="002060"/>
                </a:solidFill>
              </a:rPr>
              <a:t>robot</a:t>
            </a:r>
            <a:r>
              <a:rPr lang="fr-FR" sz="1600" dirty="0"/>
              <a:t> avec notre </a:t>
            </a:r>
            <a:r>
              <a:rPr lang="fr-FR" sz="1600" dirty="0">
                <a:solidFill>
                  <a:srgbClr val="002060"/>
                </a:solidFill>
              </a:rPr>
              <a:t>Arduino, </a:t>
            </a:r>
            <a:endParaRPr lang="fr-FR" sz="1600" dirty="0"/>
          </a:p>
          <a:p>
            <a:pPr marL="514350" lvl="1" indent="-285750"/>
            <a:r>
              <a:rPr lang="fr-FR" sz="1600" dirty="0"/>
              <a:t>à l'écriture d'un jeu avec un script sous le </a:t>
            </a:r>
            <a:r>
              <a:rPr lang="fr-FR" sz="1600" dirty="0">
                <a:solidFill>
                  <a:srgbClr val="002060"/>
                </a:solidFill>
              </a:rPr>
              <a:t>moteur de jeux Unity</a:t>
            </a:r>
            <a:r>
              <a:rPr lang="fr-FR" sz="1600" dirty="0"/>
              <a:t>,</a:t>
            </a:r>
          </a:p>
          <a:p>
            <a:pPr marL="514350" lvl="1" indent="-285750"/>
            <a:r>
              <a:rPr lang="fr-FR" sz="1600" dirty="0"/>
              <a:t>Des graphiques 2D/3D impressionnants (</a:t>
            </a:r>
            <a:r>
              <a:rPr lang="fr-FR" sz="1600" dirty="0">
                <a:solidFill>
                  <a:srgbClr val="002060"/>
                </a:solidFill>
              </a:rPr>
              <a:t>Three.js</a:t>
            </a:r>
            <a:r>
              <a:rPr lang="fr-FR" sz="1600" dirty="0"/>
              <a:t>), </a:t>
            </a:r>
          </a:p>
          <a:p>
            <a:pPr marL="514350" lvl="1" indent="-285750"/>
            <a:r>
              <a:rPr lang="fr-FR" sz="1600" dirty="0"/>
              <a:t>Même de l’intelligence artificielle (</a:t>
            </a:r>
            <a:r>
              <a:rPr lang="fr-FR" sz="1600" dirty="0">
                <a:solidFill>
                  <a:srgbClr val="002060"/>
                </a:solidFill>
              </a:rPr>
              <a:t>TensorFlow.js</a:t>
            </a:r>
            <a:r>
              <a:rPr lang="fr-FR" sz="1600" dirty="0"/>
              <a:t>), </a:t>
            </a:r>
          </a:p>
          <a:p>
            <a:pPr marL="514350" lvl="1" indent="-285750"/>
            <a:r>
              <a:rPr lang="fr-FR" sz="1600" dirty="0"/>
              <a:t>Même certains </a:t>
            </a:r>
            <a:r>
              <a:rPr lang="fr-FR" sz="1600" dirty="0">
                <a:solidFill>
                  <a:srgbClr val="002060"/>
                </a:solidFill>
              </a:rPr>
              <a:t>éditeurs de code (Visual Studio Code) </a:t>
            </a:r>
            <a:r>
              <a:rPr lang="fr-FR" sz="1600" dirty="0"/>
              <a:t>ont été construits avec JavaScript (</a:t>
            </a:r>
            <a:r>
              <a:rPr lang="fr-FR" sz="1600" dirty="0">
                <a:solidFill>
                  <a:srgbClr val="002060"/>
                </a:solidFill>
              </a:rPr>
              <a:t>TypeScript</a:t>
            </a:r>
            <a:r>
              <a:rPr lang="fr-FR" sz="1600" dirty="0"/>
              <a:t>), ...</a:t>
            </a:r>
          </a:p>
          <a:p>
            <a:pPr marL="285750" indent="-285750">
              <a:buFont typeface="Arial" panose="020B0604020202020204" pitchFamily="34" charset="0"/>
              <a:buChar char="•"/>
            </a:pPr>
            <a:r>
              <a:rPr lang="fr-FR" sz="1600" dirty="0"/>
              <a:t>Tout simplement, les opportunités ouvertes maintenant avec JavaScript sont infinies.</a:t>
            </a:r>
          </a:p>
          <a:p>
            <a:endParaRPr lang="fr-FR" dirty="0"/>
          </a:p>
        </p:txBody>
      </p:sp>
      <p:sp>
        <p:nvSpPr>
          <p:cNvPr id="4" name="Espace réservé de la date 3">
            <a:extLst>
              <a:ext uri="{FF2B5EF4-FFF2-40B4-BE49-F238E27FC236}">
                <a16:creationId xmlns:a16="http://schemas.microsoft.com/office/drawing/2014/main" id="{4E37C975-9632-45EC-8586-3D9BEEE92917}"/>
              </a:ext>
            </a:extLst>
          </p:cNvPr>
          <p:cNvSpPr>
            <a:spLocks noGrp="1"/>
          </p:cNvSpPr>
          <p:nvPr>
            <p:ph type="dt" sz="half" idx="2"/>
          </p:nvPr>
        </p:nvSpPr>
        <p:spPr/>
        <p:txBody>
          <a:bodyPr/>
          <a:lstStyle/>
          <a:p>
            <a:pPr rtl="0"/>
            <a:fld id="{1A775B45-DA6B-4782-895D-D4E6D03AA988}"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699DAA4D-F4AE-4087-976C-15A48F03B6B3}"/>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6C1B9086-9456-44A1-9A71-81A82316D116}"/>
              </a:ext>
            </a:extLst>
          </p:cNvPr>
          <p:cNvSpPr>
            <a:spLocks noGrp="1"/>
          </p:cNvSpPr>
          <p:nvPr>
            <p:ph type="sldNum" sz="quarter" idx="4"/>
          </p:nvPr>
        </p:nvSpPr>
        <p:spPr/>
        <p:txBody>
          <a:bodyPr/>
          <a:lstStyle/>
          <a:p>
            <a:pPr rtl="0"/>
            <a:fld id="{9860EDB8-5305-433F-BE41-D7A86D811DB3}" type="slidenum">
              <a:rPr lang="fr-FR" noProof="0" smtClean="0"/>
              <a:pPr rtl="0"/>
              <a:t>6</a:t>
            </a:fld>
            <a:endParaRPr lang="fr-FR" noProof="0" dirty="0"/>
          </a:p>
        </p:txBody>
      </p:sp>
      <p:pic>
        <p:nvPicPr>
          <p:cNvPr id="1028" name="Picture 4" descr="iTWire - Mozilla CEO Brendan Eich resigns after gay rights furore">
            <a:extLst>
              <a:ext uri="{FF2B5EF4-FFF2-40B4-BE49-F238E27FC236}">
                <a16:creationId xmlns:a16="http://schemas.microsoft.com/office/drawing/2014/main" id="{7098FBD0-02B8-40C5-9AAA-E25E68244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339" y="3078187"/>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1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7FA172-F260-4ECD-A1F0-A8F073C450DF}"/>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AA30476-5141-4B4B-9C40-F676CA82735B}"/>
              </a:ext>
            </a:extLst>
          </p:cNvPr>
          <p:cNvSpPr>
            <a:spLocks noGrp="1"/>
          </p:cNvSpPr>
          <p:nvPr>
            <p:ph sz="quarter" idx="10"/>
          </p:nvPr>
        </p:nvSpPr>
        <p:spPr>
          <a:xfrm>
            <a:off x="539495" y="1435607"/>
            <a:ext cx="10964843" cy="4521841"/>
          </a:xfrm>
        </p:spPr>
        <p:txBody>
          <a:bodyPr/>
          <a:lstStyle/>
          <a:p>
            <a:r>
              <a:rPr lang="fr-FR" sz="1800" b="1" dirty="0"/>
              <a:t>Dictionnaires</a:t>
            </a:r>
            <a:endParaRPr lang="fr-FR" sz="1800" dirty="0"/>
          </a:p>
          <a:p>
            <a:r>
              <a:rPr lang="fr-FR" sz="1800" dirty="0"/>
              <a:t>D'un autre côté, les dictionnaires (par exemple sous Python) ont également des fonctionnalités similaires aux objets en JavaScript, avec quelques différences notables. </a:t>
            </a:r>
          </a:p>
          <a:p>
            <a:r>
              <a:rPr lang="fr-FR" sz="1800" dirty="0"/>
              <a:t>D'une part, les clés dans les dictionnaires Python doivent être quelque chose de </a:t>
            </a:r>
            <a:r>
              <a:rPr lang="fr-FR" sz="1800" dirty="0" err="1"/>
              <a:t>hachable</a:t>
            </a:r>
            <a:r>
              <a:rPr lang="fr-FR" sz="1800" dirty="0"/>
              <a:t> (par exemple, une chaîne, un nombre, un flottant, etc.). Voici un objet valide en JavaScript:</a:t>
            </a:r>
          </a:p>
          <a:p>
            <a:endParaRPr lang="fr-FR" sz="1800" dirty="0"/>
          </a:p>
          <a:p>
            <a:endParaRPr lang="fr-FR" sz="1800" dirty="0"/>
          </a:p>
          <a:p>
            <a:r>
              <a:rPr lang="fr-FR" sz="1800" dirty="0"/>
              <a:t>Cependant, il ne serait pas valide en tant que dictionnaire Python:</a:t>
            </a:r>
          </a:p>
          <a:p>
            <a:endParaRPr lang="fr-FR" sz="1800" dirty="0"/>
          </a:p>
          <a:p>
            <a:endParaRPr lang="en-US" dirty="0"/>
          </a:p>
        </p:txBody>
      </p:sp>
      <p:sp>
        <p:nvSpPr>
          <p:cNvPr id="4" name="Espace réservé de la date 3">
            <a:extLst>
              <a:ext uri="{FF2B5EF4-FFF2-40B4-BE49-F238E27FC236}">
                <a16:creationId xmlns:a16="http://schemas.microsoft.com/office/drawing/2014/main" id="{21E41BC4-7280-4F21-B248-0D178506DB12}"/>
              </a:ext>
            </a:extLst>
          </p:cNvPr>
          <p:cNvSpPr>
            <a:spLocks noGrp="1"/>
          </p:cNvSpPr>
          <p:nvPr>
            <p:ph type="dt" sz="half" idx="2"/>
          </p:nvPr>
        </p:nvSpPr>
        <p:spPr/>
        <p:txBody>
          <a:bodyPr/>
          <a:lstStyle/>
          <a:p>
            <a:pPr rtl="0"/>
            <a:fld id="{D01ED8AA-2E3F-43A2-A6B9-C9FE0C5C3349}"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B8E2267-182C-42DE-AD83-9D061EF90A5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618B38D-A6EC-4D9D-8453-6761E2CF072A}"/>
              </a:ext>
            </a:extLst>
          </p:cNvPr>
          <p:cNvSpPr>
            <a:spLocks noGrp="1"/>
          </p:cNvSpPr>
          <p:nvPr>
            <p:ph type="sldNum" sz="quarter" idx="4"/>
          </p:nvPr>
        </p:nvSpPr>
        <p:spPr/>
        <p:txBody>
          <a:bodyPr/>
          <a:lstStyle/>
          <a:p>
            <a:pPr rtl="0"/>
            <a:fld id="{9860EDB8-5305-433F-BE41-D7A86D811DB3}" type="slidenum">
              <a:rPr lang="fr-FR" noProof="0" smtClean="0"/>
              <a:pPr rtl="0"/>
              <a:t>60</a:t>
            </a:fld>
            <a:endParaRPr lang="fr-FR" noProof="0" dirty="0"/>
          </a:p>
        </p:txBody>
      </p:sp>
      <p:pic>
        <p:nvPicPr>
          <p:cNvPr id="8" name="Image 7">
            <a:extLst>
              <a:ext uri="{FF2B5EF4-FFF2-40B4-BE49-F238E27FC236}">
                <a16:creationId xmlns:a16="http://schemas.microsoft.com/office/drawing/2014/main" id="{C4D8B6C8-E9B8-4F30-95E8-01C46E770949}"/>
              </a:ext>
            </a:extLst>
          </p:cNvPr>
          <p:cNvPicPr>
            <a:picLocks noChangeAspect="1"/>
          </p:cNvPicPr>
          <p:nvPr/>
        </p:nvPicPr>
        <p:blipFill rotWithShape="1">
          <a:blip r:embed="rId2"/>
          <a:srcRect r="11844"/>
          <a:stretch/>
        </p:blipFill>
        <p:spPr>
          <a:xfrm>
            <a:off x="1090863" y="3696527"/>
            <a:ext cx="10561642" cy="340577"/>
          </a:xfrm>
          <a:prstGeom prst="rect">
            <a:avLst/>
          </a:prstGeom>
        </p:spPr>
      </p:pic>
      <p:pic>
        <p:nvPicPr>
          <p:cNvPr id="10" name="Image 9">
            <a:extLst>
              <a:ext uri="{FF2B5EF4-FFF2-40B4-BE49-F238E27FC236}">
                <a16:creationId xmlns:a16="http://schemas.microsoft.com/office/drawing/2014/main" id="{DD726E5E-0DA0-47C8-88DE-651E985BAA0B}"/>
              </a:ext>
            </a:extLst>
          </p:cNvPr>
          <p:cNvPicPr>
            <a:picLocks noChangeAspect="1"/>
          </p:cNvPicPr>
          <p:nvPr/>
        </p:nvPicPr>
        <p:blipFill rotWithShape="1">
          <a:blip r:embed="rId3"/>
          <a:srcRect r="22846" b="5102"/>
          <a:stretch/>
        </p:blipFill>
        <p:spPr>
          <a:xfrm>
            <a:off x="4301139" y="4771877"/>
            <a:ext cx="7351365" cy="930584"/>
          </a:xfrm>
          <a:prstGeom prst="rect">
            <a:avLst/>
          </a:prstGeom>
        </p:spPr>
      </p:pic>
    </p:spTree>
    <p:extLst>
      <p:ext uri="{BB962C8B-B14F-4D97-AF65-F5344CB8AC3E}">
        <p14:creationId xmlns:p14="http://schemas.microsoft.com/office/powerpoint/2010/main" val="534395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CB25-D1B6-4CCA-89A0-3D3E464AA20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6D2DC46-3D4C-4097-A451-CF6D4076836C}"/>
              </a:ext>
            </a:extLst>
          </p:cNvPr>
          <p:cNvSpPr>
            <a:spLocks noGrp="1"/>
          </p:cNvSpPr>
          <p:nvPr>
            <p:ph sz="quarter" idx="10"/>
          </p:nvPr>
        </p:nvSpPr>
        <p:spPr>
          <a:xfrm>
            <a:off x="539495" y="1435607"/>
            <a:ext cx="10964843" cy="4521841"/>
          </a:xfrm>
        </p:spPr>
        <p:txBody>
          <a:bodyPr>
            <a:normAutofit lnSpcReduction="10000"/>
          </a:bodyPr>
          <a:lstStyle/>
          <a:p>
            <a:r>
              <a:rPr lang="fr-FR" sz="1800" dirty="0"/>
              <a:t>Une solution rapide serait de convertir les clés du dictionnaire Python en chaînes:</a:t>
            </a:r>
          </a:p>
          <a:p>
            <a:endParaRPr lang="fr-FR" sz="1800" dirty="0"/>
          </a:p>
          <a:p>
            <a:endParaRPr lang="fr-FR" sz="1800" dirty="0"/>
          </a:p>
          <a:p>
            <a:endParaRPr lang="fr-FR" sz="1800" dirty="0"/>
          </a:p>
          <a:p>
            <a:r>
              <a:rPr lang="fr-FR" dirty="0"/>
              <a:t>Par-dessus tout, vous pouvez également exploiter des objets en JavaScript non seulement pour stocker des données, mais également pour de nombreuses fonctionnalités puissantes telles que les </a:t>
            </a:r>
            <a:r>
              <a:rPr lang="fr-FR" b="1" dirty="0"/>
              <a:t>constructeurs</a:t>
            </a:r>
            <a:r>
              <a:rPr lang="fr-FR" dirty="0"/>
              <a:t>.</a:t>
            </a:r>
          </a:p>
          <a:p>
            <a:endParaRPr lang="fr-FR" sz="1800" dirty="0"/>
          </a:p>
          <a:p>
            <a:r>
              <a:rPr lang="fr-FR" b="1" dirty="0"/>
              <a:t>Exercice (</a:t>
            </a:r>
            <a:r>
              <a:rPr lang="fr-FR" b="1" u="sng" dirty="0">
                <a:hlinkClick r:id="rId2"/>
              </a:rPr>
              <a:t>voir lien</a:t>
            </a:r>
            <a:r>
              <a:rPr lang="fr-FR" b="1" dirty="0"/>
              <a:t>)              Solution à l’exercice :</a:t>
            </a:r>
            <a:endParaRPr lang="fr-FR" dirty="0"/>
          </a:p>
          <a:p>
            <a:pPr marL="3200400" lvl="8" indent="0"/>
            <a:r>
              <a:rPr lang="en-US" sz="1600" dirty="0"/>
              <a:t>menu = {</a:t>
            </a:r>
            <a:endParaRPr lang="fr-FR" sz="1600" dirty="0"/>
          </a:p>
          <a:p>
            <a:pPr marL="3200400" lvl="8" indent="0"/>
            <a:r>
              <a:rPr lang="en-US" sz="1600" dirty="0"/>
              <a:t>    name: 'Salted Caramel Ice Cream',</a:t>
            </a:r>
            <a:endParaRPr lang="fr-FR" sz="1600" dirty="0"/>
          </a:p>
          <a:p>
            <a:pPr marL="3200400" lvl="8" indent="0"/>
            <a:r>
              <a:rPr lang="en-US" sz="1600" dirty="0"/>
              <a:t>    price: 2.95, </a:t>
            </a:r>
            <a:endParaRPr lang="fr-FR" sz="1600" dirty="0"/>
          </a:p>
          <a:p>
            <a:pPr marL="3200400" lvl="8" indent="0"/>
            <a:r>
              <a:rPr lang="en-US" sz="1600" dirty="0"/>
              <a:t>    ingredients: ['butter', 'ice cream', 'salt', 'sugar']</a:t>
            </a:r>
            <a:endParaRPr lang="fr-FR" sz="1600" dirty="0"/>
          </a:p>
          <a:p>
            <a:pPr marL="3200400" lvl="8" indent="0"/>
            <a:r>
              <a:rPr lang="fr-FR" sz="1600" dirty="0"/>
              <a:t>};</a:t>
            </a:r>
          </a:p>
          <a:p>
            <a:endParaRPr lang="en-US" dirty="0"/>
          </a:p>
        </p:txBody>
      </p:sp>
      <p:sp>
        <p:nvSpPr>
          <p:cNvPr id="4" name="Espace réservé de la date 3">
            <a:extLst>
              <a:ext uri="{FF2B5EF4-FFF2-40B4-BE49-F238E27FC236}">
                <a16:creationId xmlns:a16="http://schemas.microsoft.com/office/drawing/2014/main" id="{9A8298D7-FB4E-447A-A2C9-248E2E418C07}"/>
              </a:ext>
            </a:extLst>
          </p:cNvPr>
          <p:cNvSpPr>
            <a:spLocks noGrp="1"/>
          </p:cNvSpPr>
          <p:nvPr>
            <p:ph type="dt" sz="half" idx="2"/>
          </p:nvPr>
        </p:nvSpPr>
        <p:spPr/>
        <p:txBody>
          <a:bodyPr/>
          <a:lstStyle/>
          <a:p>
            <a:pPr rtl="0"/>
            <a:fld id="{5C5C950D-F46F-47CA-A168-C429F6C08CDF}"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BE8BCF6-21FD-4527-86F0-1F1CB936608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4320D69A-7BA6-4BDC-970B-724C441D0294}"/>
              </a:ext>
            </a:extLst>
          </p:cNvPr>
          <p:cNvSpPr>
            <a:spLocks noGrp="1"/>
          </p:cNvSpPr>
          <p:nvPr>
            <p:ph type="sldNum" sz="quarter" idx="4"/>
          </p:nvPr>
        </p:nvSpPr>
        <p:spPr/>
        <p:txBody>
          <a:bodyPr/>
          <a:lstStyle/>
          <a:p>
            <a:pPr rtl="0"/>
            <a:fld id="{9860EDB8-5305-433F-BE41-D7A86D811DB3}" type="slidenum">
              <a:rPr lang="fr-FR" noProof="0" smtClean="0"/>
              <a:pPr rtl="0"/>
              <a:t>61</a:t>
            </a:fld>
            <a:endParaRPr lang="fr-FR" noProof="0" dirty="0"/>
          </a:p>
        </p:txBody>
      </p:sp>
      <p:pic>
        <p:nvPicPr>
          <p:cNvPr id="8" name="Image 7">
            <a:extLst>
              <a:ext uri="{FF2B5EF4-FFF2-40B4-BE49-F238E27FC236}">
                <a16:creationId xmlns:a16="http://schemas.microsoft.com/office/drawing/2014/main" id="{D4BC4959-4815-417E-8ECF-D2F19B745F3A}"/>
              </a:ext>
            </a:extLst>
          </p:cNvPr>
          <p:cNvPicPr>
            <a:picLocks noChangeAspect="1"/>
          </p:cNvPicPr>
          <p:nvPr/>
        </p:nvPicPr>
        <p:blipFill>
          <a:blip r:embed="rId3"/>
          <a:stretch>
            <a:fillRect/>
          </a:stretch>
        </p:blipFill>
        <p:spPr>
          <a:xfrm>
            <a:off x="2282323" y="2197236"/>
            <a:ext cx="9909677" cy="497838"/>
          </a:xfrm>
          <a:prstGeom prst="rect">
            <a:avLst/>
          </a:prstGeom>
        </p:spPr>
      </p:pic>
    </p:spTree>
    <p:extLst>
      <p:ext uri="{BB962C8B-B14F-4D97-AF65-F5344CB8AC3E}">
        <p14:creationId xmlns:p14="http://schemas.microsoft.com/office/powerpoint/2010/main" val="338012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A03421-EC0E-4109-BACB-B42D44E26766}"/>
              </a:ext>
            </a:extLst>
          </p:cNvPr>
          <p:cNvSpPr>
            <a:spLocks noGrp="1"/>
          </p:cNvSpPr>
          <p:nvPr>
            <p:ph type="title"/>
          </p:nvPr>
        </p:nvSpPr>
        <p:spPr/>
        <p:txBody>
          <a:bodyPr>
            <a:normAutofit/>
          </a:bodyPr>
          <a:lstStyle/>
          <a:p>
            <a:r>
              <a:rPr lang="fr-FR" b="1" dirty="0"/>
              <a:t>Accès aux propriétés des objets</a:t>
            </a:r>
            <a:endParaRPr lang="en-US" dirty="0"/>
          </a:p>
        </p:txBody>
      </p:sp>
      <p:sp>
        <p:nvSpPr>
          <p:cNvPr id="3" name="Espace réservé du contenu 2">
            <a:extLst>
              <a:ext uri="{FF2B5EF4-FFF2-40B4-BE49-F238E27FC236}">
                <a16:creationId xmlns:a16="http://schemas.microsoft.com/office/drawing/2014/main" id="{A7CCAF4D-F58E-400D-A9AE-AA199F0230EB}"/>
              </a:ext>
            </a:extLst>
          </p:cNvPr>
          <p:cNvSpPr>
            <a:spLocks noGrp="1"/>
          </p:cNvSpPr>
          <p:nvPr>
            <p:ph sz="quarter" idx="10"/>
          </p:nvPr>
        </p:nvSpPr>
        <p:spPr>
          <a:xfrm>
            <a:off x="539495" y="1435607"/>
            <a:ext cx="10983131" cy="4521841"/>
          </a:xfrm>
        </p:spPr>
        <p:txBody>
          <a:bodyPr/>
          <a:lstStyle/>
          <a:p>
            <a:r>
              <a:rPr lang="fr-FR" sz="1800" dirty="0"/>
              <a:t>Comment pouvons-nous en extraire des informations depuis les objet? En d'autres termes: comment accédons-nous à leurs valeurs?</a:t>
            </a:r>
          </a:p>
          <a:p>
            <a:pPr marL="285750" indent="-285750">
              <a:buFont typeface="Arial" panose="020B0604020202020204" pitchFamily="34" charset="0"/>
              <a:buChar char="•"/>
            </a:pPr>
            <a:r>
              <a:rPr lang="fr-FR" sz="1800" dirty="0"/>
              <a:t> Il existe deux façons: la notation par points et la notation par crochets. Considérez cet objet </a:t>
            </a:r>
            <a:r>
              <a:rPr lang="fr-FR" sz="1800" b="1" dirty="0">
                <a:solidFill>
                  <a:srgbClr val="002060"/>
                </a:solidFill>
              </a:rPr>
              <a:t>bicycle</a:t>
            </a:r>
            <a:r>
              <a:rPr lang="fr-FR" sz="1800" dirty="0"/>
              <a: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La notation par point .</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Aussi, nous pouvons accéder à la même propriété en utilisant la notation entre crochets</a:t>
            </a:r>
          </a:p>
          <a:p>
            <a:endParaRPr lang="en-US" dirty="0"/>
          </a:p>
          <a:p>
            <a:endParaRPr lang="en-US" dirty="0"/>
          </a:p>
          <a:p>
            <a:pPr marL="285750" indent="-285750">
              <a:buFont typeface="Arial" panose="020B0604020202020204" pitchFamily="34" charset="0"/>
              <a:buChar char="•"/>
            </a:pPr>
            <a:r>
              <a:rPr lang="fr-FR" dirty="0"/>
              <a:t>Et pour les objets imbriqués? </a:t>
            </a:r>
          </a:p>
          <a:p>
            <a:r>
              <a:rPr lang="fr-FR" b="1" dirty="0"/>
              <a:t>Exercice (</a:t>
            </a:r>
            <a:r>
              <a:rPr lang="fr-FR" b="1" u="sng" dirty="0">
                <a:hlinkClick r:id="rId2"/>
              </a:rPr>
              <a:t>voir lien</a:t>
            </a:r>
            <a:r>
              <a:rPr lang="fr-FR" b="1" dirty="0"/>
              <a:t>)</a:t>
            </a:r>
            <a:endParaRPr lang="en-US" dirty="0"/>
          </a:p>
          <a:p>
            <a:endParaRPr lang="en-US" dirty="0"/>
          </a:p>
        </p:txBody>
      </p:sp>
      <p:sp>
        <p:nvSpPr>
          <p:cNvPr id="4" name="Espace réservé de la date 3">
            <a:extLst>
              <a:ext uri="{FF2B5EF4-FFF2-40B4-BE49-F238E27FC236}">
                <a16:creationId xmlns:a16="http://schemas.microsoft.com/office/drawing/2014/main" id="{2839BCAB-5402-42FB-98A7-1974189DFA61}"/>
              </a:ext>
            </a:extLst>
          </p:cNvPr>
          <p:cNvSpPr>
            <a:spLocks noGrp="1"/>
          </p:cNvSpPr>
          <p:nvPr>
            <p:ph type="dt" sz="half" idx="2"/>
          </p:nvPr>
        </p:nvSpPr>
        <p:spPr/>
        <p:txBody>
          <a:bodyPr/>
          <a:lstStyle/>
          <a:p>
            <a:pPr rtl="0"/>
            <a:fld id="{C80ED1ED-E2E4-4C98-BABB-D121559DEAD3}"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7D47222-C2B3-4F62-85F9-82BDD1932BFD}"/>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E23BDE44-D9A3-4EFF-BD61-4E8A77C47BC8}"/>
              </a:ext>
            </a:extLst>
          </p:cNvPr>
          <p:cNvSpPr>
            <a:spLocks noGrp="1"/>
          </p:cNvSpPr>
          <p:nvPr>
            <p:ph type="sldNum" sz="quarter" idx="4"/>
          </p:nvPr>
        </p:nvSpPr>
        <p:spPr/>
        <p:txBody>
          <a:bodyPr/>
          <a:lstStyle/>
          <a:p>
            <a:pPr rtl="0"/>
            <a:fld id="{9860EDB8-5305-433F-BE41-D7A86D811DB3}" type="slidenum">
              <a:rPr lang="fr-FR" noProof="0" smtClean="0"/>
              <a:pPr rtl="0"/>
              <a:t>62</a:t>
            </a:fld>
            <a:endParaRPr lang="fr-FR" noProof="0" dirty="0"/>
          </a:p>
        </p:txBody>
      </p:sp>
      <p:pic>
        <p:nvPicPr>
          <p:cNvPr id="8" name="Image 7">
            <a:extLst>
              <a:ext uri="{FF2B5EF4-FFF2-40B4-BE49-F238E27FC236}">
                <a16:creationId xmlns:a16="http://schemas.microsoft.com/office/drawing/2014/main" id="{FEC49783-4B4D-4823-94F5-E6FBCE136784}"/>
              </a:ext>
            </a:extLst>
          </p:cNvPr>
          <p:cNvPicPr>
            <a:picLocks noChangeAspect="1"/>
          </p:cNvPicPr>
          <p:nvPr/>
        </p:nvPicPr>
        <p:blipFill rotWithShape="1">
          <a:blip r:embed="rId3"/>
          <a:srcRect r="61914"/>
          <a:stretch/>
        </p:blipFill>
        <p:spPr>
          <a:xfrm>
            <a:off x="8005011" y="2781197"/>
            <a:ext cx="3254541" cy="1729694"/>
          </a:xfrm>
          <a:prstGeom prst="rect">
            <a:avLst/>
          </a:prstGeom>
        </p:spPr>
      </p:pic>
      <p:pic>
        <p:nvPicPr>
          <p:cNvPr id="10" name="Image 9">
            <a:extLst>
              <a:ext uri="{FF2B5EF4-FFF2-40B4-BE49-F238E27FC236}">
                <a16:creationId xmlns:a16="http://schemas.microsoft.com/office/drawing/2014/main" id="{33287BBB-CB00-46A8-87E4-28999D28F587}"/>
              </a:ext>
            </a:extLst>
          </p:cNvPr>
          <p:cNvPicPr>
            <a:picLocks noChangeAspect="1"/>
          </p:cNvPicPr>
          <p:nvPr/>
        </p:nvPicPr>
        <p:blipFill rotWithShape="1">
          <a:blip r:embed="rId4"/>
          <a:srcRect t="1" r="79093" b="-7596"/>
          <a:stretch/>
        </p:blipFill>
        <p:spPr>
          <a:xfrm>
            <a:off x="2992604" y="3218735"/>
            <a:ext cx="2287005" cy="920127"/>
          </a:xfrm>
          <a:prstGeom prst="rect">
            <a:avLst/>
          </a:prstGeom>
        </p:spPr>
      </p:pic>
      <p:pic>
        <p:nvPicPr>
          <p:cNvPr id="12" name="Image 11">
            <a:extLst>
              <a:ext uri="{FF2B5EF4-FFF2-40B4-BE49-F238E27FC236}">
                <a16:creationId xmlns:a16="http://schemas.microsoft.com/office/drawing/2014/main" id="{3ABA2E1B-B366-4613-9DF5-A64394991897}"/>
              </a:ext>
            </a:extLst>
          </p:cNvPr>
          <p:cNvPicPr>
            <a:picLocks noChangeAspect="1"/>
          </p:cNvPicPr>
          <p:nvPr/>
        </p:nvPicPr>
        <p:blipFill rotWithShape="1">
          <a:blip r:embed="rId5"/>
          <a:srcRect t="1" r="74106" b="-11140"/>
          <a:stretch/>
        </p:blipFill>
        <p:spPr>
          <a:xfrm>
            <a:off x="5462423" y="3218735"/>
            <a:ext cx="2359774" cy="791791"/>
          </a:xfrm>
          <a:prstGeom prst="rect">
            <a:avLst/>
          </a:prstGeom>
        </p:spPr>
      </p:pic>
      <p:pic>
        <p:nvPicPr>
          <p:cNvPr id="14" name="Image 13">
            <a:extLst>
              <a:ext uri="{FF2B5EF4-FFF2-40B4-BE49-F238E27FC236}">
                <a16:creationId xmlns:a16="http://schemas.microsoft.com/office/drawing/2014/main" id="{9DAF97C4-0B10-4EA3-96EA-85DF22C487E8}"/>
              </a:ext>
            </a:extLst>
          </p:cNvPr>
          <p:cNvPicPr>
            <a:picLocks noChangeAspect="1"/>
          </p:cNvPicPr>
          <p:nvPr/>
        </p:nvPicPr>
        <p:blipFill rotWithShape="1">
          <a:blip r:embed="rId6"/>
          <a:srcRect r="59242" b="-4099"/>
          <a:stretch/>
        </p:blipFill>
        <p:spPr>
          <a:xfrm>
            <a:off x="3345529" y="4743933"/>
            <a:ext cx="3223901" cy="1257069"/>
          </a:xfrm>
          <a:prstGeom prst="rect">
            <a:avLst/>
          </a:prstGeom>
        </p:spPr>
      </p:pic>
    </p:spTree>
    <p:extLst>
      <p:ext uri="{BB962C8B-B14F-4D97-AF65-F5344CB8AC3E}">
        <p14:creationId xmlns:p14="http://schemas.microsoft.com/office/powerpoint/2010/main" val="35975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3ABD1-CA97-41D5-BFB5-4FB4EA0E0CF0}"/>
              </a:ext>
            </a:extLst>
          </p:cNvPr>
          <p:cNvSpPr>
            <a:spLocks noGrp="1"/>
          </p:cNvSpPr>
          <p:nvPr>
            <p:ph type="title"/>
          </p:nvPr>
        </p:nvSpPr>
        <p:spPr/>
        <p:txBody>
          <a:bodyPr/>
          <a:lstStyle/>
          <a:p>
            <a:r>
              <a:rPr lang="en-US" dirty="0" err="1"/>
              <a:t>Fonctions</a:t>
            </a:r>
            <a:r>
              <a:rPr lang="en-US" dirty="0"/>
              <a:t> JavaScript first-class</a:t>
            </a:r>
          </a:p>
        </p:txBody>
      </p:sp>
      <p:sp>
        <p:nvSpPr>
          <p:cNvPr id="3" name="Espace réservé du contenu 2">
            <a:extLst>
              <a:ext uri="{FF2B5EF4-FFF2-40B4-BE49-F238E27FC236}">
                <a16:creationId xmlns:a16="http://schemas.microsoft.com/office/drawing/2014/main" id="{41670715-35ED-4972-AA70-563B8836A00A}"/>
              </a:ext>
            </a:extLst>
          </p:cNvPr>
          <p:cNvSpPr>
            <a:spLocks noGrp="1"/>
          </p:cNvSpPr>
          <p:nvPr>
            <p:ph sz="quarter" idx="10"/>
          </p:nvPr>
        </p:nvSpPr>
        <p:spPr/>
        <p:txBody>
          <a:bodyPr/>
          <a:lstStyle/>
          <a:p>
            <a:r>
              <a:rPr lang="fr-FR" dirty="0"/>
              <a:t>En JavaScript, les fonctions sont des fonctions dites First-class. </a:t>
            </a:r>
          </a:p>
          <a:p>
            <a:r>
              <a:rPr lang="fr-FR" dirty="0"/>
              <a:t>Cela signifie que vous pouvez faire avec une fonction à peu près tout ce que vous pouvez faire avec d'autres éléments, tels que des nombres, des chaînes, des objets, des tableaux, etc. Les fonctions JavaScript peuvent:</a:t>
            </a:r>
          </a:p>
          <a:p>
            <a:endParaRPr lang="fr-FR" dirty="0"/>
          </a:p>
          <a:p>
            <a:pPr marL="285750" indent="-285750">
              <a:buFont typeface="Arial" panose="020B0604020202020204" pitchFamily="34" charset="0"/>
              <a:buChar char="•"/>
            </a:pPr>
            <a:r>
              <a:rPr lang="fr-FR" dirty="0"/>
              <a:t>Être stocké dans des variables</a:t>
            </a:r>
          </a:p>
          <a:p>
            <a:pPr marL="285750" indent="-285750">
              <a:buFont typeface="Arial" panose="020B0604020202020204" pitchFamily="34" charset="0"/>
              <a:buChar char="•"/>
            </a:pPr>
            <a:r>
              <a:rPr lang="fr-FR" dirty="0"/>
              <a:t>Être renvoyé d'une fonction.</a:t>
            </a:r>
          </a:p>
          <a:p>
            <a:pPr marL="285750" indent="-285750">
              <a:buFont typeface="Arial" panose="020B0604020202020204" pitchFamily="34" charset="0"/>
              <a:buChar char="•"/>
            </a:pPr>
            <a:r>
              <a:rPr lang="fr-FR" dirty="0"/>
              <a:t>Être passé comme arguments dans une autre fonction</a:t>
            </a:r>
          </a:p>
          <a:p>
            <a:pPr marL="285750" indent="-285750">
              <a:buFont typeface="Arial" panose="020B0604020202020204" pitchFamily="34" charset="0"/>
              <a:buChar char="•"/>
            </a:pPr>
            <a:endParaRPr lang="fr-FR" dirty="0"/>
          </a:p>
          <a:p>
            <a:endParaRPr lang="fr-FR" dirty="0"/>
          </a:p>
          <a:p>
            <a:r>
              <a:rPr lang="fr-FR" dirty="0"/>
              <a:t>Voir exercice de codage: Solution pour la gestion des transaction de revenus et de dépenses</a:t>
            </a:r>
          </a:p>
          <a:p>
            <a:r>
              <a:rPr lang="fr-FR" dirty="0">
                <a:hlinkClick r:id="rId2"/>
              </a:rPr>
              <a:t>https://github.com/bassemSeddik/formationJS-TS</a:t>
            </a:r>
            <a:endParaRPr lang="fr-FR" dirty="0"/>
          </a:p>
          <a:p>
            <a:r>
              <a:rPr lang="fr-FR" dirty="0"/>
              <a:t>(partie projet)</a:t>
            </a:r>
          </a:p>
          <a:p>
            <a:pPr marL="285750" indent="-285750">
              <a:buFont typeface="Arial" panose="020B0604020202020204" pitchFamily="34" charset="0"/>
              <a:buChar char="•"/>
            </a:pPr>
            <a:endParaRPr lang="en-US" dirty="0"/>
          </a:p>
        </p:txBody>
      </p:sp>
      <p:sp>
        <p:nvSpPr>
          <p:cNvPr id="4" name="Espace réservé de la date 3">
            <a:extLst>
              <a:ext uri="{FF2B5EF4-FFF2-40B4-BE49-F238E27FC236}">
                <a16:creationId xmlns:a16="http://schemas.microsoft.com/office/drawing/2014/main" id="{695B77AA-7B78-463C-A5CB-E9D3B0538F52}"/>
              </a:ext>
            </a:extLst>
          </p:cNvPr>
          <p:cNvSpPr>
            <a:spLocks noGrp="1"/>
          </p:cNvSpPr>
          <p:nvPr>
            <p:ph type="dt" sz="half" idx="2"/>
          </p:nvPr>
        </p:nvSpPr>
        <p:spPr/>
        <p:txBody>
          <a:bodyPr/>
          <a:lstStyle/>
          <a:p>
            <a:pPr rtl="0"/>
            <a:fld id="{44C71F8C-6D9C-4D12-A5E8-39AF53FFE3ED}"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25493E1-E179-4D84-9EE7-75C398F5758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7735AB4-F8A8-4FFD-86AD-C827164E184A}"/>
              </a:ext>
            </a:extLst>
          </p:cNvPr>
          <p:cNvSpPr>
            <a:spLocks noGrp="1"/>
          </p:cNvSpPr>
          <p:nvPr>
            <p:ph type="sldNum" sz="quarter" idx="4"/>
          </p:nvPr>
        </p:nvSpPr>
        <p:spPr/>
        <p:txBody>
          <a:bodyPr/>
          <a:lstStyle/>
          <a:p>
            <a:pPr rtl="0"/>
            <a:fld id="{9860EDB8-5305-433F-BE41-D7A86D811DB3}" type="slidenum">
              <a:rPr lang="fr-FR" noProof="0" smtClean="0"/>
              <a:pPr rtl="0"/>
              <a:t>63</a:t>
            </a:fld>
            <a:endParaRPr lang="fr-FR" noProof="0" dirty="0"/>
          </a:p>
        </p:txBody>
      </p:sp>
    </p:spTree>
    <p:extLst>
      <p:ext uri="{BB962C8B-B14F-4D97-AF65-F5344CB8AC3E}">
        <p14:creationId xmlns:p14="http://schemas.microsoft.com/office/powerpoint/2010/main" val="13954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9" end="9"/>
                                            </p:txEl>
                                          </p:spTgt>
                                        </p:tgtEl>
                                        <p:attrNameLst>
                                          <p:attrName>style.visibility</p:attrName>
                                        </p:attrNameLst>
                                      </p:cBhvr>
                                      <p:to>
                                        <p:strVal val="visible"/>
                                      </p:to>
                                    </p:set>
                                    <p:animEffect transition="in" filter="fade">
                                      <p:cBhvr>
                                        <p:cTn id="10" dur="500"/>
                                        <p:tgtEl>
                                          <p:spTgt spid="3">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Effect transition="in" filter="fade">
                                      <p:cBhvr>
                                        <p:cTn id="1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AAB7DA-D7B3-475E-8E07-664B21F425FC}"/>
              </a:ext>
            </a:extLst>
          </p:cNvPr>
          <p:cNvSpPr>
            <a:spLocks noGrp="1"/>
          </p:cNvSpPr>
          <p:nvPr>
            <p:ph type="title"/>
          </p:nvPr>
        </p:nvSpPr>
        <p:spPr/>
        <p:txBody>
          <a:bodyPr/>
          <a:lstStyle/>
          <a:p>
            <a:r>
              <a:rPr lang="fr-FR" dirty="0"/>
              <a:t>Web APIs et compatibilité inter navigateurs</a:t>
            </a:r>
            <a:endParaRPr lang="en-US" dirty="0"/>
          </a:p>
        </p:txBody>
      </p:sp>
      <p:sp>
        <p:nvSpPr>
          <p:cNvPr id="3" name="Espace réservé du contenu 2">
            <a:extLst>
              <a:ext uri="{FF2B5EF4-FFF2-40B4-BE49-F238E27FC236}">
                <a16:creationId xmlns:a16="http://schemas.microsoft.com/office/drawing/2014/main" id="{C223E12F-C676-4E71-A501-452462A6B34E}"/>
              </a:ext>
            </a:extLst>
          </p:cNvPr>
          <p:cNvSpPr>
            <a:spLocks noGrp="1"/>
          </p:cNvSpPr>
          <p:nvPr>
            <p:ph idx="1"/>
          </p:nvPr>
        </p:nvSpPr>
        <p:spPr/>
        <p:txBody>
          <a:bodyPr>
            <a:normAutofit/>
          </a:bodyPr>
          <a:lstStyle/>
          <a:p>
            <a:r>
              <a:rPr lang="fr-FR" dirty="0"/>
              <a:t>Une API Web (Application </a:t>
            </a:r>
            <a:r>
              <a:rPr lang="fr-FR" dirty="0" err="1"/>
              <a:t>Programming</a:t>
            </a:r>
            <a:r>
              <a:rPr lang="fr-FR" dirty="0"/>
              <a:t> Interface) est le rêve de tout développeur !</a:t>
            </a:r>
          </a:p>
          <a:p>
            <a:pPr lvl="1"/>
            <a:r>
              <a:rPr lang="fr-FR" dirty="0"/>
              <a:t>Elle peut étendre les fonctionnalités du navigateur</a:t>
            </a:r>
          </a:p>
          <a:p>
            <a:pPr lvl="1"/>
            <a:r>
              <a:rPr lang="fr-FR" dirty="0"/>
              <a:t>Elle simplifie énormément les fonctions complexes</a:t>
            </a:r>
          </a:p>
          <a:p>
            <a:pPr lvl="1"/>
            <a:r>
              <a:rPr lang="fr-FR" dirty="0"/>
              <a:t>Elle peut fournir une syntaxe facile au lieu de codes complexe</a:t>
            </a:r>
          </a:p>
          <a:p>
            <a:r>
              <a:rPr lang="fr-FR" dirty="0"/>
              <a:t>Tous les navigateurs ont un ensemble d’API Web intégrées pour prendre en charge des opérations complexes et pour aider à accéder aux données.
Par exemple, l’API de géolocalisation peut renvoyer les coordonnées de l’emplacement du navigateur.</a:t>
            </a:r>
            <a:endParaRPr lang="en-US" dirty="0"/>
          </a:p>
        </p:txBody>
      </p:sp>
      <p:sp>
        <p:nvSpPr>
          <p:cNvPr id="4" name="Espace réservé de la date 3">
            <a:extLst>
              <a:ext uri="{FF2B5EF4-FFF2-40B4-BE49-F238E27FC236}">
                <a16:creationId xmlns:a16="http://schemas.microsoft.com/office/drawing/2014/main" id="{C281A15B-CAE2-464C-B4E6-532B95B09885}"/>
              </a:ext>
            </a:extLst>
          </p:cNvPr>
          <p:cNvSpPr>
            <a:spLocks noGrp="1"/>
          </p:cNvSpPr>
          <p:nvPr>
            <p:ph type="dt" sz="half" idx="10"/>
          </p:nvPr>
        </p:nvSpPr>
        <p:spPr/>
        <p:txBody>
          <a:bodyPr/>
          <a:lstStyle/>
          <a:p>
            <a:fld id="{91C82698-F412-4BB9-99D9-99C91B3FA043}" type="datetime1">
              <a:rPr lang="fr-FR" smtClean="0"/>
              <a:t>20/01/2021</a:t>
            </a:fld>
            <a:endParaRPr lang="fr-FR"/>
          </a:p>
        </p:txBody>
      </p:sp>
      <p:sp>
        <p:nvSpPr>
          <p:cNvPr id="5" name="Espace réservé du pied de page 4">
            <a:extLst>
              <a:ext uri="{FF2B5EF4-FFF2-40B4-BE49-F238E27FC236}">
                <a16:creationId xmlns:a16="http://schemas.microsoft.com/office/drawing/2014/main" id="{0B310A73-BDBD-4DC9-A0DF-25B2AB028E06}"/>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9A6B0B2-4FDA-4C59-A6E6-DC35DCC3D841}"/>
              </a:ext>
            </a:extLst>
          </p:cNvPr>
          <p:cNvSpPr>
            <a:spLocks noGrp="1"/>
          </p:cNvSpPr>
          <p:nvPr>
            <p:ph type="sldNum" sz="quarter" idx="12"/>
          </p:nvPr>
        </p:nvSpPr>
        <p:spPr/>
        <p:txBody>
          <a:bodyPr/>
          <a:lstStyle/>
          <a:p>
            <a:fld id="{8FDE5FCB-0159-4F81-83AE-67C33C270F12}" type="slidenum">
              <a:rPr lang="fr-FR" smtClean="0"/>
              <a:t>64</a:t>
            </a:fld>
            <a:endParaRPr lang="fr-FR"/>
          </a:p>
        </p:txBody>
      </p:sp>
    </p:spTree>
    <p:extLst>
      <p:ext uri="{BB962C8B-B14F-4D97-AF65-F5344CB8AC3E}">
        <p14:creationId xmlns:p14="http://schemas.microsoft.com/office/powerpoint/2010/main" val="1355926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EA9B54-0EA8-4171-A58B-AF08BD9F7DCE}"/>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992ACC88-0145-46CB-B07C-13E35856327A}"/>
              </a:ext>
            </a:extLst>
          </p:cNvPr>
          <p:cNvSpPr>
            <a:spLocks noGrp="1"/>
          </p:cNvSpPr>
          <p:nvPr>
            <p:ph idx="1"/>
          </p:nvPr>
        </p:nvSpPr>
        <p:spPr/>
        <p:txBody>
          <a:bodyPr/>
          <a:lstStyle/>
          <a:p>
            <a:r>
              <a:rPr lang="fr-FR" dirty="0"/>
              <a:t>Dans cet exercice, vous devez afficher tous les nombres pairs compris entre 0 et 20 inclus, dans l’ordre décroissant. Il ne faudra pas afficher 10 mais 100, et il ne faudra pas non plus afficher 14.</a:t>
            </a:r>
          </a:p>
        </p:txBody>
      </p:sp>
      <p:sp>
        <p:nvSpPr>
          <p:cNvPr id="4" name="Espace réservé de la date 3">
            <a:extLst>
              <a:ext uri="{FF2B5EF4-FFF2-40B4-BE49-F238E27FC236}">
                <a16:creationId xmlns:a16="http://schemas.microsoft.com/office/drawing/2014/main" id="{1CDE653C-FEE3-4EF6-B33E-AC79FD1591FA}"/>
              </a:ext>
            </a:extLst>
          </p:cNvPr>
          <p:cNvSpPr>
            <a:spLocks noGrp="1"/>
          </p:cNvSpPr>
          <p:nvPr>
            <p:ph type="dt" sz="half" idx="10"/>
          </p:nvPr>
        </p:nvSpPr>
        <p:spPr/>
        <p:txBody>
          <a:bodyPr/>
          <a:lstStyle/>
          <a:p>
            <a:fld id="{C99C3E8B-1357-49EA-B19F-0C7A99F69851}" type="datetime1">
              <a:rPr lang="fr-FR" smtClean="0"/>
              <a:t>20/01/2021</a:t>
            </a:fld>
            <a:endParaRPr lang="fr-FR"/>
          </a:p>
        </p:txBody>
      </p:sp>
      <p:sp>
        <p:nvSpPr>
          <p:cNvPr id="5" name="Espace réservé du pied de page 4">
            <a:extLst>
              <a:ext uri="{FF2B5EF4-FFF2-40B4-BE49-F238E27FC236}">
                <a16:creationId xmlns:a16="http://schemas.microsoft.com/office/drawing/2014/main" id="{5CAA6C8F-0488-4119-B028-428C56C1CD89}"/>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68E7249-BDA3-49DB-A03D-36C2800CE81D}"/>
              </a:ext>
            </a:extLst>
          </p:cNvPr>
          <p:cNvSpPr>
            <a:spLocks noGrp="1"/>
          </p:cNvSpPr>
          <p:nvPr>
            <p:ph type="sldNum" sz="quarter" idx="12"/>
          </p:nvPr>
        </p:nvSpPr>
        <p:spPr/>
        <p:txBody>
          <a:bodyPr/>
          <a:lstStyle/>
          <a:p>
            <a:fld id="{8FDE5FCB-0159-4F81-83AE-67C33C270F12}" type="slidenum">
              <a:rPr lang="fr-FR" smtClean="0"/>
              <a:t>65</a:t>
            </a:fld>
            <a:endParaRPr lang="fr-FR"/>
          </a:p>
        </p:txBody>
      </p:sp>
    </p:spTree>
    <p:extLst>
      <p:ext uri="{BB962C8B-B14F-4D97-AF65-F5344CB8AC3E}">
        <p14:creationId xmlns:p14="http://schemas.microsoft.com/office/powerpoint/2010/main" val="1058435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AA9EF1-E0EA-465A-99B7-FC856BFA00AC}"/>
              </a:ext>
            </a:extLst>
          </p:cNvPr>
          <p:cNvSpPr>
            <a:spLocks noGrp="1"/>
          </p:cNvSpPr>
          <p:nvPr>
            <p:ph type="title"/>
          </p:nvPr>
        </p:nvSpPr>
        <p:spPr/>
        <p:txBody>
          <a:bodyPr/>
          <a:lstStyle/>
          <a:p>
            <a:r>
              <a:rPr lang="en-US" dirty="0" err="1"/>
              <a:t>Exercice</a:t>
            </a:r>
            <a:endParaRPr lang="en-US" dirty="0"/>
          </a:p>
        </p:txBody>
      </p:sp>
      <p:sp>
        <p:nvSpPr>
          <p:cNvPr id="3" name="Espace réservé du contenu 2">
            <a:extLst>
              <a:ext uri="{FF2B5EF4-FFF2-40B4-BE49-F238E27FC236}">
                <a16:creationId xmlns:a16="http://schemas.microsoft.com/office/drawing/2014/main" id="{5FBF8EBE-890C-4E6E-BC11-53913B8BF781}"/>
              </a:ext>
            </a:extLst>
          </p:cNvPr>
          <p:cNvSpPr>
            <a:spLocks noGrp="1"/>
          </p:cNvSpPr>
          <p:nvPr>
            <p:ph idx="1"/>
          </p:nvPr>
        </p:nvSpPr>
        <p:spPr>
          <a:xfrm>
            <a:off x="539496" y="1435607"/>
            <a:ext cx="11113008" cy="4549549"/>
          </a:xfrm>
        </p:spPr>
        <p:txBody>
          <a:bodyPr>
            <a:normAutofit/>
          </a:bodyPr>
          <a:lstStyle/>
          <a:p>
            <a:r>
              <a:rPr lang="fr-029" dirty="0"/>
              <a:t>Le but est de récupérer et afficher 3 informations de l’utilisateur à l’écran.</a:t>
            </a:r>
          </a:p>
          <a:p>
            <a:pPr marL="914400" lvl="1" indent="-457200">
              <a:buFont typeface="+mj-lt"/>
              <a:buAutoNum type="arabicPeriod"/>
            </a:pPr>
            <a:r>
              <a:rPr lang="fr-029" dirty="0"/>
              <a:t>Il faut demander à l’utilisateur son login. S’il choisit annuler, on affiche la page blanche. </a:t>
            </a:r>
          </a:p>
          <a:p>
            <a:pPr marL="914400" lvl="1" indent="-457200">
              <a:buFont typeface="+mj-lt"/>
              <a:buAutoNum type="arabicPeriod"/>
            </a:pPr>
            <a:r>
              <a:rPr lang="fr-029" dirty="0"/>
              <a:t>Ensuite, on compare le login entré avec celui attendu : S’il est différent, on redemande le login, sinon, on continue le traitement. </a:t>
            </a:r>
          </a:p>
          <a:p>
            <a:pPr marL="914400" lvl="1" indent="-457200">
              <a:buFont typeface="+mj-lt"/>
              <a:buAutoNum type="arabicPeriod"/>
            </a:pPr>
            <a:r>
              <a:rPr lang="fr-029" dirty="0"/>
              <a:t>On demande ensuite le </a:t>
            </a:r>
            <a:r>
              <a:rPr lang="fr-029" dirty="0" err="1"/>
              <a:t>password</a:t>
            </a:r>
            <a:r>
              <a:rPr lang="fr-029" dirty="0"/>
              <a:t>. On vérifie qu’il est correct et on continue. S’il ne l’est pas, on redemande 2 fois ce </a:t>
            </a:r>
            <a:r>
              <a:rPr lang="fr-029" dirty="0" err="1"/>
              <a:t>password</a:t>
            </a:r>
            <a:r>
              <a:rPr lang="fr-029" dirty="0"/>
              <a:t>. S’il est toujours incorrect au 3</a:t>
            </a:r>
            <a:r>
              <a:rPr lang="fr-029" baseline="30000" dirty="0"/>
              <a:t>ème</a:t>
            </a:r>
            <a:r>
              <a:rPr lang="fr-029" dirty="0"/>
              <a:t> essai, on affiche un message d’erreur à l‘écran, et le traitement est fini. </a:t>
            </a:r>
          </a:p>
          <a:p>
            <a:pPr marL="914400" lvl="1" indent="-457200">
              <a:buFont typeface="+mj-lt"/>
              <a:buAutoNum type="arabicPeriod"/>
            </a:pPr>
            <a:r>
              <a:rPr lang="fr-029" dirty="0"/>
              <a:t>Enfin, on demande le prénom de l’utilisateur, puis on demande vérification à l’internaute. Si le prénom est correct, on l’affiche à l’écran.</a:t>
            </a:r>
            <a:endParaRPr lang="fr-FR" dirty="0"/>
          </a:p>
          <a:p>
            <a:r>
              <a:rPr lang="fr-FR" dirty="0"/>
              <a:t> </a:t>
            </a:r>
            <a:r>
              <a:rPr lang="fr-029" dirty="0"/>
              <a:t>Pour afficher à l’écran, utiliser la méthode </a:t>
            </a:r>
            <a:r>
              <a:rPr lang="fr-029" dirty="0" err="1"/>
              <a:t>document.write</a:t>
            </a:r>
            <a:r>
              <a:rPr lang="fr-029" dirty="0"/>
              <a:t>(), en passant la chaîne à afficher en paramètre.</a:t>
            </a:r>
            <a:endParaRPr lang="fr-FR" dirty="0"/>
          </a:p>
          <a:p>
            <a:pPr lvl="1"/>
            <a:r>
              <a:rPr lang="fr-FR" dirty="0"/>
              <a:t> </a:t>
            </a:r>
            <a:r>
              <a:rPr lang="fr-029" dirty="0"/>
              <a:t>Cet exercice utilisera vos connaissances au niveau des fonctions, des variables, des structures algorithmiques, et bien entendu des boites de dialogue.</a:t>
            </a:r>
            <a:endParaRPr lang="fr-FR" dirty="0"/>
          </a:p>
        </p:txBody>
      </p:sp>
      <p:sp>
        <p:nvSpPr>
          <p:cNvPr id="4" name="Espace réservé de la date 3">
            <a:extLst>
              <a:ext uri="{FF2B5EF4-FFF2-40B4-BE49-F238E27FC236}">
                <a16:creationId xmlns:a16="http://schemas.microsoft.com/office/drawing/2014/main" id="{E52A105E-234C-4A6B-8BBC-6E753C3693D9}"/>
              </a:ext>
            </a:extLst>
          </p:cNvPr>
          <p:cNvSpPr>
            <a:spLocks noGrp="1"/>
          </p:cNvSpPr>
          <p:nvPr>
            <p:ph type="dt" sz="half" idx="10"/>
          </p:nvPr>
        </p:nvSpPr>
        <p:spPr/>
        <p:txBody>
          <a:bodyPr/>
          <a:lstStyle/>
          <a:p>
            <a:fld id="{6E45E0E0-8AAF-4BD5-AA73-50DFB62F86D5}" type="datetime1">
              <a:rPr lang="fr-FR" smtClean="0"/>
              <a:t>20/01/2021</a:t>
            </a:fld>
            <a:endParaRPr lang="fr-FR"/>
          </a:p>
        </p:txBody>
      </p:sp>
      <p:sp>
        <p:nvSpPr>
          <p:cNvPr id="5" name="Espace réservé du pied de page 4">
            <a:extLst>
              <a:ext uri="{FF2B5EF4-FFF2-40B4-BE49-F238E27FC236}">
                <a16:creationId xmlns:a16="http://schemas.microsoft.com/office/drawing/2014/main" id="{21653C7C-4DE0-4396-B2DD-AB710193BDF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A13A969-B482-46E3-818B-0B102462DB8F}"/>
              </a:ext>
            </a:extLst>
          </p:cNvPr>
          <p:cNvSpPr>
            <a:spLocks noGrp="1"/>
          </p:cNvSpPr>
          <p:nvPr>
            <p:ph type="sldNum" sz="quarter" idx="12"/>
          </p:nvPr>
        </p:nvSpPr>
        <p:spPr/>
        <p:txBody>
          <a:bodyPr/>
          <a:lstStyle/>
          <a:p>
            <a:fld id="{8FDE5FCB-0159-4F81-83AE-67C33C270F12}" type="slidenum">
              <a:rPr lang="fr-FR" smtClean="0"/>
              <a:t>66</a:t>
            </a:fld>
            <a:endParaRPr lang="fr-FR"/>
          </a:p>
        </p:txBody>
      </p:sp>
    </p:spTree>
    <p:extLst>
      <p:ext uri="{BB962C8B-B14F-4D97-AF65-F5344CB8AC3E}">
        <p14:creationId xmlns:p14="http://schemas.microsoft.com/office/powerpoint/2010/main" val="2365833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C7519-768C-4546-97B7-27E0A27A37FD}"/>
              </a:ext>
            </a:extLst>
          </p:cNvPr>
          <p:cNvSpPr>
            <a:spLocks noGrp="1"/>
          </p:cNvSpPr>
          <p:nvPr>
            <p:ph type="title"/>
          </p:nvPr>
        </p:nvSpPr>
        <p:spPr/>
        <p:txBody>
          <a:bodyPr/>
          <a:lstStyle/>
          <a:p>
            <a:r>
              <a:rPr lang="fr-FR" b="1" dirty="0"/>
              <a:t>III- Evénements et données</a:t>
            </a:r>
            <a:endParaRPr lang="en-US" dirty="0"/>
          </a:p>
        </p:txBody>
      </p:sp>
      <p:sp>
        <p:nvSpPr>
          <p:cNvPr id="3" name="Espace réservé du contenu 2">
            <a:extLst>
              <a:ext uri="{FF2B5EF4-FFF2-40B4-BE49-F238E27FC236}">
                <a16:creationId xmlns:a16="http://schemas.microsoft.com/office/drawing/2014/main" id="{1A02F8D5-B5BB-4610-A2BE-24EA2B6C36FF}"/>
              </a:ext>
            </a:extLst>
          </p:cNvPr>
          <p:cNvSpPr>
            <a:spLocks noGrp="1"/>
          </p:cNvSpPr>
          <p:nvPr>
            <p:ph sz="quarter" idx="13"/>
          </p:nvPr>
        </p:nvSpPr>
        <p:spPr/>
        <p:txBody>
          <a:bodyPr>
            <a:normAutofit fontScale="55000" lnSpcReduction="20000"/>
          </a:bodyPr>
          <a:lstStyle/>
          <a:p>
            <a:pPr marL="514350" indent="-514350">
              <a:buFont typeface="+mj-lt"/>
              <a:buAutoNum type="arabicPeriod"/>
            </a:pPr>
            <a:r>
              <a:rPr lang="fr-FR" dirty="0"/>
              <a:t>Organisation des événements. Impact des événements sur les types de navigateurs et versions de DOM.</a:t>
            </a:r>
          </a:p>
          <a:p>
            <a:pPr marL="514350" indent="-514350">
              <a:buFont typeface="+mj-lt"/>
              <a:buAutoNum type="arabicPeriod"/>
            </a:pPr>
            <a:r>
              <a:rPr lang="fr-FR" dirty="0"/>
              <a:t>Positionner des écouteurs sur des événements par programme et paramétrage de balises HTML.</a:t>
            </a:r>
          </a:p>
          <a:p>
            <a:pPr marL="514350" indent="-514350">
              <a:buFont typeface="+mj-lt"/>
              <a:buAutoNum type="arabicPeriod"/>
            </a:pPr>
            <a:r>
              <a:rPr lang="fr-FR" dirty="0"/>
              <a:t>Règles pour faire un codage </a:t>
            </a:r>
            <a:r>
              <a:rPr lang="fr-FR" dirty="0" err="1"/>
              <a:t>multinavigateur</a:t>
            </a:r>
            <a:r>
              <a:rPr lang="fr-FR" dirty="0"/>
              <a:t>.</a:t>
            </a:r>
          </a:p>
          <a:p>
            <a:pPr marL="514350" indent="-514350">
              <a:buFont typeface="+mj-lt"/>
              <a:buAutoNum type="arabicPeriod"/>
            </a:pPr>
            <a:r>
              <a:rPr lang="fr-FR" dirty="0"/>
              <a:t>Créer, détruire des écouteurs.</a:t>
            </a:r>
          </a:p>
          <a:p>
            <a:pPr marL="514350" indent="-514350">
              <a:buFont typeface="+mj-lt"/>
              <a:buAutoNum type="arabicPeriod"/>
            </a:pPr>
            <a:r>
              <a:rPr lang="fr-FR" dirty="0"/>
              <a:t>Les traitements événementiels JavaScript : gestionnaire clavier, souris, formulaires, </a:t>
            </a:r>
            <a:r>
              <a:rPr lang="fr-FR" dirty="0" err="1"/>
              <a:t>rollover</a:t>
            </a:r>
            <a:r>
              <a:rPr lang="fr-FR" dirty="0"/>
              <a:t>, menus dynamiques.</a:t>
            </a:r>
          </a:p>
          <a:p>
            <a:pPr marL="514350" indent="-514350">
              <a:buFont typeface="+mj-lt"/>
              <a:buAutoNum type="arabicPeriod"/>
            </a:pPr>
            <a:r>
              <a:rPr lang="fr-FR" dirty="0"/>
              <a:t>L'objet Event et son utilisation.</a:t>
            </a:r>
          </a:p>
          <a:p>
            <a:pPr marL="514350" indent="-514350">
              <a:buFont typeface="+mj-lt"/>
              <a:buAutoNum type="arabicPeriod"/>
            </a:pPr>
            <a:r>
              <a:rPr lang="fr-FR" dirty="0"/>
              <a:t>Les objets du DOM (</a:t>
            </a:r>
            <a:r>
              <a:rPr lang="fr-FR" dirty="0" err="1"/>
              <a:t>window</a:t>
            </a:r>
            <a:r>
              <a:rPr lang="fr-FR" dirty="0"/>
              <a:t>, document...) et leur manipulation.</a:t>
            </a:r>
          </a:p>
          <a:p>
            <a:pPr marL="514350" indent="-514350">
              <a:buFont typeface="+mj-lt"/>
              <a:buAutoNum type="arabicPeriod"/>
            </a:pPr>
            <a:r>
              <a:rPr lang="fr-FR" dirty="0"/>
              <a:t>Manipulation des URL (redirections http...).</a:t>
            </a:r>
          </a:p>
          <a:p>
            <a:pPr marL="514350" indent="-514350">
              <a:buFont typeface="+mj-lt"/>
              <a:buAutoNum type="arabicPeriod"/>
            </a:pPr>
            <a:r>
              <a:rPr lang="fr-FR" dirty="0"/>
              <a:t>Gestion des cookies (lecture et écriture).</a:t>
            </a:r>
          </a:p>
          <a:p>
            <a:r>
              <a:rPr lang="fr-FR" sz="3300" i="1" dirty="0">
                <a:solidFill>
                  <a:srgbClr val="00B0F0"/>
                </a:solidFill>
              </a:rPr>
              <a:t>Exercices: Programmation d'événements </a:t>
            </a:r>
            <a:endParaRPr lang="fr-FR" sz="3300"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4B57C816-C64E-42A7-B235-46D2052CC245}"/>
              </a:ext>
            </a:extLst>
          </p:cNvPr>
          <p:cNvSpPr>
            <a:spLocks noGrp="1"/>
          </p:cNvSpPr>
          <p:nvPr>
            <p:ph type="dt" sz="half" idx="2"/>
          </p:nvPr>
        </p:nvSpPr>
        <p:spPr/>
        <p:txBody>
          <a:bodyPr/>
          <a:lstStyle/>
          <a:p>
            <a:fld id="{5679A97D-9B69-4F69-9DB8-9005750E887A}" type="datetime1">
              <a:rPr lang="fr-FR" smtClean="0"/>
              <a:t>20/01/2021</a:t>
            </a:fld>
            <a:endParaRPr lang="fr-FR"/>
          </a:p>
        </p:txBody>
      </p:sp>
      <p:sp>
        <p:nvSpPr>
          <p:cNvPr id="5" name="Espace réservé du pied de page 4">
            <a:extLst>
              <a:ext uri="{FF2B5EF4-FFF2-40B4-BE49-F238E27FC236}">
                <a16:creationId xmlns:a16="http://schemas.microsoft.com/office/drawing/2014/main" id="{C6AF74A6-5698-4F7F-A542-32695F11C43B}"/>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D175431-19F4-41FD-AA00-21F48018783B}"/>
              </a:ext>
            </a:extLst>
          </p:cNvPr>
          <p:cNvSpPr>
            <a:spLocks noGrp="1"/>
          </p:cNvSpPr>
          <p:nvPr>
            <p:ph type="sldNum" sz="quarter" idx="4"/>
          </p:nvPr>
        </p:nvSpPr>
        <p:spPr/>
        <p:txBody>
          <a:bodyPr/>
          <a:lstStyle/>
          <a:p>
            <a:fld id="{8FDE5FCB-0159-4F81-83AE-67C33C270F12}" type="slidenum">
              <a:rPr lang="fr-FR" smtClean="0"/>
              <a:t>67</a:t>
            </a:fld>
            <a:endParaRPr lang="fr-FR"/>
          </a:p>
        </p:txBody>
      </p:sp>
    </p:spTree>
    <p:extLst>
      <p:ext uri="{BB962C8B-B14F-4D97-AF65-F5344CB8AC3E}">
        <p14:creationId xmlns:p14="http://schemas.microsoft.com/office/powerpoint/2010/main" val="40190947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59EF188-2B68-42BF-9A12-F6E697A883D8}"/>
              </a:ext>
            </a:extLst>
          </p:cNvPr>
          <p:cNvSpPr>
            <a:spLocks noGrp="1"/>
          </p:cNvSpPr>
          <p:nvPr>
            <p:ph type="title"/>
          </p:nvPr>
        </p:nvSpPr>
        <p:spPr>
          <a:xfrm>
            <a:off x="521207" y="448056"/>
            <a:ext cx="11009532" cy="640080"/>
          </a:xfrm>
        </p:spPr>
        <p:txBody>
          <a:bodyPr>
            <a:normAutofit fontScale="90000"/>
          </a:bodyPr>
          <a:lstStyle/>
          <a:p>
            <a:r>
              <a:rPr lang="fr-FR" b="1" dirty="0"/>
              <a:t>2.1- Organisation des événements. Impact des événements sur les types de navigateurs et versions de DOM</a:t>
            </a:r>
            <a:endParaRPr lang="en-US" dirty="0"/>
          </a:p>
        </p:txBody>
      </p:sp>
      <p:sp>
        <p:nvSpPr>
          <p:cNvPr id="5" name="Espace réservé du contenu 4">
            <a:extLst>
              <a:ext uri="{FF2B5EF4-FFF2-40B4-BE49-F238E27FC236}">
                <a16:creationId xmlns:a16="http://schemas.microsoft.com/office/drawing/2014/main" id="{928D4FE9-E873-4FDB-B3F9-8B39E5ED708B}"/>
              </a:ext>
            </a:extLst>
          </p:cNvPr>
          <p:cNvSpPr>
            <a:spLocks noGrp="1"/>
          </p:cNvSpPr>
          <p:nvPr>
            <p:ph sz="quarter" idx="10"/>
          </p:nvPr>
        </p:nvSpPr>
        <p:spPr/>
        <p:txBody>
          <a:bodyPr/>
          <a:lstStyle/>
          <a:p>
            <a:pPr lvl="1"/>
            <a:r>
              <a:rPr lang="fr-FR" sz="1600" dirty="0"/>
              <a:t>Définir les évènement</a:t>
            </a:r>
          </a:p>
          <a:p>
            <a:pPr lvl="1"/>
            <a:endParaRPr lang="fr-FR" sz="1600" dirty="0"/>
          </a:p>
          <a:p>
            <a:pPr lvl="1"/>
            <a:r>
              <a:rPr lang="fr-FR" sz="1600" dirty="0"/>
              <a:t>Déclencher un évènement</a:t>
            </a:r>
          </a:p>
          <a:p>
            <a:pPr lvl="2"/>
            <a:r>
              <a:rPr lang="fr-FR" sz="1600" dirty="0"/>
              <a:t>Automatiquement par le navigateur</a:t>
            </a:r>
          </a:p>
          <a:p>
            <a:pPr lvl="2"/>
            <a:r>
              <a:rPr lang="fr-FR" sz="1600" dirty="0"/>
              <a:t>Après une manipulation de notre utilisateur</a:t>
            </a:r>
          </a:p>
          <a:p>
            <a:pPr lvl="2"/>
            <a:endParaRPr lang="fr-FR" sz="1600" dirty="0"/>
          </a:p>
          <a:p>
            <a:r>
              <a:rPr lang="fr-FR" sz="1600" dirty="0"/>
              <a:t>Connaitre les évènements les plus courants</a:t>
            </a:r>
          </a:p>
          <a:p>
            <a:pPr lvl="1"/>
            <a:r>
              <a:rPr lang="en-US" sz="1600" dirty="0"/>
              <a:t>onclick </a:t>
            </a:r>
            <a:r>
              <a:rPr lang="fr-FR" sz="1600" dirty="0"/>
              <a:t>, </a:t>
            </a:r>
            <a:r>
              <a:rPr lang="en-US" sz="1600" dirty="0" err="1"/>
              <a:t>onmouseover</a:t>
            </a:r>
            <a:r>
              <a:rPr lang="en-US" sz="1600" dirty="0"/>
              <a:t> </a:t>
            </a:r>
            <a:r>
              <a:rPr lang="fr-FR" sz="1600" dirty="0"/>
              <a:t>, </a:t>
            </a:r>
            <a:r>
              <a:rPr lang="en-US" sz="1600" dirty="0" err="1"/>
              <a:t>onmouseout</a:t>
            </a:r>
            <a:r>
              <a:rPr lang="en-US" sz="1600" dirty="0"/>
              <a:t> </a:t>
            </a:r>
            <a:r>
              <a:rPr lang="fr-FR" sz="1600" dirty="0"/>
              <a:t>, </a:t>
            </a:r>
            <a:r>
              <a:rPr lang="en-US" sz="1600" dirty="0" err="1"/>
              <a:t>onkeydown</a:t>
            </a:r>
            <a:r>
              <a:rPr lang="en-US" sz="1600" dirty="0"/>
              <a:t> </a:t>
            </a:r>
          </a:p>
          <a:p>
            <a:pPr lvl="1"/>
            <a:endParaRPr lang="fr-FR" sz="1600" dirty="0"/>
          </a:p>
          <a:p>
            <a:r>
              <a:rPr lang="fr-FR" sz="1600" dirty="0"/>
              <a:t>Apprendre à réagir aux évènements via le DOM</a:t>
            </a:r>
          </a:p>
          <a:p>
            <a:endParaRPr lang="fr-FR" dirty="0"/>
          </a:p>
        </p:txBody>
      </p:sp>
      <p:sp>
        <p:nvSpPr>
          <p:cNvPr id="6" name="Espace réservé de la date 5">
            <a:extLst>
              <a:ext uri="{FF2B5EF4-FFF2-40B4-BE49-F238E27FC236}">
                <a16:creationId xmlns:a16="http://schemas.microsoft.com/office/drawing/2014/main" id="{7BD90F02-DC2C-466E-B986-10D2FA7F1CF3}"/>
              </a:ext>
            </a:extLst>
          </p:cNvPr>
          <p:cNvSpPr>
            <a:spLocks noGrp="1"/>
          </p:cNvSpPr>
          <p:nvPr>
            <p:ph type="dt" sz="half" idx="2"/>
          </p:nvPr>
        </p:nvSpPr>
        <p:spPr/>
        <p:txBody>
          <a:bodyPr/>
          <a:lstStyle/>
          <a:p>
            <a:pPr rtl="0"/>
            <a:fld id="{89A18B75-C05D-4750-92B6-762C7FFC1415}" type="datetime1">
              <a:rPr lang="fr-FR" noProof="0" smtClean="0"/>
              <a:t>20/01/2021</a:t>
            </a:fld>
            <a:endParaRPr lang="fr-FR" noProof="0" dirty="0"/>
          </a:p>
        </p:txBody>
      </p:sp>
      <p:sp>
        <p:nvSpPr>
          <p:cNvPr id="7" name="Espace réservé du pied de page 6">
            <a:extLst>
              <a:ext uri="{FF2B5EF4-FFF2-40B4-BE49-F238E27FC236}">
                <a16:creationId xmlns:a16="http://schemas.microsoft.com/office/drawing/2014/main" id="{EBE1586A-6BD8-4DF3-9B11-E9836161F73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8" name="Espace réservé du numéro de diapositive 7">
            <a:extLst>
              <a:ext uri="{FF2B5EF4-FFF2-40B4-BE49-F238E27FC236}">
                <a16:creationId xmlns:a16="http://schemas.microsoft.com/office/drawing/2014/main" id="{95F63DC2-58DF-471E-AA32-E51FDD4AEC15}"/>
              </a:ext>
            </a:extLst>
          </p:cNvPr>
          <p:cNvSpPr>
            <a:spLocks noGrp="1"/>
          </p:cNvSpPr>
          <p:nvPr>
            <p:ph type="sldNum" sz="quarter" idx="4"/>
          </p:nvPr>
        </p:nvSpPr>
        <p:spPr/>
        <p:txBody>
          <a:bodyPr/>
          <a:lstStyle/>
          <a:p>
            <a:pPr rtl="0"/>
            <a:fld id="{9860EDB8-5305-433F-BE41-D7A86D811DB3}" type="slidenum">
              <a:rPr lang="fr-FR" noProof="0" smtClean="0"/>
              <a:pPr rtl="0"/>
              <a:t>68</a:t>
            </a:fld>
            <a:endParaRPr lang="fr-FR" noProof="0" dirty="0"/>
          </a:p>
        </p:txBody>
      </p:sp>
    </p:spTree>
    <p:extLst>
      <p:ext uri="{BB962C8B-B14F-4D97-AF65-F5344CB8AC3E}">
        <p14:creationId xmlns:p14="http://schemas.microsoft.com/office/powerpoint/2010/main" val="4135134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1er </a:t>
            </a:r>
            <a:r>
              <a:rPr lang="en-US" dirty="0" err="1"/>
              <a:t>exemple</a:t>
            </a:r>
            <a:endParaRPr lang="en-US" dirty="0"/>
          </a:p>
        </p:txBody>
      </p:sp>
      <p:sp>
        <p:nvSpPr>
          <p:cNvPr id="3" name="Espace réservé du contenu 2"/>
          <p:cNvSpPr>
            <a:spLocks noGrp="1"/>
          </p:cNvSpPr>
          <p:nvPr>
            <p:ph idx="1"/>
          </p:nvPr>
        </p:nvSpPr>
        <p:spPr>
          <a:xfrm>
            <a:off x="539495" y="1435607"/>
            <a:ext cx="10983131" cy="4549549"/>
          </a:xfrm>
        </p:spPr>
        <p:txBody>
          <a:bodyPr/>
          <a:lstStyle/>
          <a:p>
            <a:r>
              <a:rPr lang="fr-FR" dirty="0"/>
              <a:t>Afficher une boîte de dialogue de type </a:t>
            </a:r>
            <a:r>
              <a:rPr lang="fr-FR" b="1" dirty="0" err="1"/>
              <a:t>alert</a:t>
            </a:r>
            <a:r>
              <a:rPr lang="fr-FR" b="1" dirty="0"/>
              <a:t>()</a:t>
            </a:r>
            <a:r>
              <a:rPr lang="fr-FR" dirty="0"/>
              <a:t> lorsqu’un utilisateur clique sur un paragraphe dans notre page web.</a:t>
            </a:r>
          </a:p>
          <a:p>
            <a:r>
              <a:rPr lang="fr-FR" dirty="0"/>
              <a:t>on utilise l’attribut </a:t>
            </a:r>
            <a:r>
              <a:rPr lang="fr-FR" b="1" dirty="0" err="1"/>
              <a:t>onclick</a:t>
            </a:r>
            <a:r>
              <a:rPr lang="fr-FR" dirty="0"/>
              <a:t> HTML sur notre paragraphe puis on va créer notre </a:t>
            </a:r>
            <a:r>
              <a:rPr lang="fr-FR" b="1" dirty="0" err="1"/>
              <a:t>alert</a:t>
            </a:r>
            <a:r>
              <a:rPr lang="fr-FR" b="1" dirty="0"/>
              <a:t>() </a:t>
            </a:r>
            <a:r>
              <a:rPr lang="fr-FR" dirty="0"/>
              <a:t>en JavaScript.</a:t>
            </a:r>
          </a:p>
          <a:p>
            <a:r>
              <a:rPr lang="fr-FR" dirty="0"/>
              <a:t>HTML nous autorise à placer du code </a:t>
            </a:r>
            <a:r>
              <a:rPr lang="fr-FR" b="1" dirty="0"/>
              <a:t>JavaScript</a:t>
            </a:r>
            <a:r>
              <a:rPr lang="fr-FR" dirty="0"/>
              <a:t> directement en </a:t>
            </a:r>
            <a:r>
              <a:rPr lang="fr-FR" i="1" dirty="0"/>
              <a:t>valeur</a:t>
            </a:r>
            <a:r>
              <a:rPr lang="fr-FR" dirty="0"/>
              <a:t> de l’attribut </a:t>
            </a:r>
            <a:r>
              <a:rPr lang="fr-FR" b="1" dirty="0" err="1"/>
              <a:t>onclick</a:t>
            </a:r>
            <a:r>
              <a:rPr lang="fr-FR" dirty="0"/>
              <a:t>.</a:t>
            </a:r>
            <a:endParaRPr lang="en-US" dirty="0"/>
          </a:p>
        </p:txBody>
      </p:sp>
      <p:pic>
        <p:nvPicPr>
          <p:cNvPr id="2050" name="Picture 2" descr="Premier exemple sur les Ã©vÃ¨n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53" y="3659567"/>
            <a:ext cx="5703034" cy="23255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a gestion des Ã©vÃ¨nements en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354" y="3429000"/>
            <a:ext cx="5696984" cy="16417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A360123-670F-4D6F-AD8F-94E12535F2B7}"/>
              </a:ext>
            </a:extLst>
          </p:cNvPr>
          <p:cNvSpPr>
            <a:spLocks noGrp="1"/>
          </p:cNvSpPr>
          <p:nvPr>
            <p:ph type="dt" sz="half" idx="10"/>
          </p:nvPr>
        </p:nvSpPr>
        <p:spPr/>
        <p:txBody>
          <a:bodyPr/>
          <a:lstStyle/>
          <a:p>
            <a:fld id="{3D8AE40F-85B7-4C9E-A39D-594725A45FDB}" type="datetime1">
              <a:rPr lang="fr-FR" smtClean="0"/>
              <a:t>20/01/2021</a:t>
            </a:fld>
            <a:endParaRPr lang="fr-FR"/>
          </a:p>
        </p:txBody>
      </p:sp>
      <p:sp>
        <p:nvSpPr>
          <p:cNvPr id="5" name="Espace réservé du pied de page 4">
            <a:extLst>
              <a:ext uri="{FF2B5EF4-FFF2-40B4-BE49-F238E27FC236}">
                <a16:creationId xmlns:a16="http://schemas.microsoft.com/office/drawing/2014/main" id="{A296DDC1-9761-47F0-82CC-CC24D2E25C1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0971CA35-E69B-43F7-9BC3-69A52DE61A45}"/>
              </a:ext>
            </a:extLst>
          </p:cNvPr>
          <p:cNvSpPr>
            <a:spLocks noGrp="1"/>
          </p:cNvSpPr>
          <p:nvPr>
            <p:ph type="sldNum" sz="quarter" idx="12"/>
          </p:nvPr>
        </p:nvSpPr>
        <p:spPr/>
        <p:txBody>
          <a:bodyPr/>
          <a:lstStyle/>
          <a:p>
            <a:fld id="{8FDE5FCB-0159-4F81-83AE-67C33C270F12}" type="slidenum">
              <a:rPr lang="fr-FR" smtClean="0"/>
              <a:t>69</a:t>
            </a:fld>
            <a:endParaRPr lang="fr-FR"/>
          </a:p>
        </p:txBody>
      </p:sp>
    </p:spTree>
    <p:extLst>
      <p:ext uri="{BB962C8B-B14F-4D97-AF65-F5344CB8AC3E}">
        <p14:creationId xmlns:p14="http://schemas.microsoft.com/office/powerpoint/2010/main" val="342802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83B32D-BE87-43F1-800A-3C76D6886DE9}"/>
              </a:ext>
            </a:extLst>
          </p:cNvPr>
          <p:cNvSpPr>
            <a:spLocks noGrp="1"/>
          </p:cNvSpPr>
          <p:nvPr>
            <p:ph type="title"/>
          </p:nvPr>
        </p:nvSpPr>
        <p:spPr/>
        <p:txBody>
          <a:bodyPr>
            <a:normAutofit/>
          </a:bodyPr>
          <a:lstStyle/>
          <a:p>
            <a:r>
              <a:rPr lang="en-US" dirty="0"/>
              <a:t>Client VS </a:t>
            </a:r>
            <a:r>
              <a:rPr lang="en-US" dirty="0" err="1"/>
              <a:t>Serveur</a:t>
            </a:r>
            <a:endParaRPr lang="en-US" dirty="0"/>
          </a:p>
        </p:txBody>
      </p:sp>
      <p:sp>
        <p:nvSpPr>
          <p:cNvPr id="3" name="Espace réservé du contenu 2">
            <a:extLst>
              <a:ext uri="{FF2B5EF4-FFF2-40B4-BE49-F238E27FC236}">
                <a16:creationId xmlns:a16="http://schemas.microsoft.com/office/drawing/2014/main" id="{4F8DF978-75D0-48AF-82D7-13927BF1A881}"/>
              </a:ext>
            </a:extLst>
          </p:cNvPr>
          <p:cNvSpPr>
            <a:spLocks noGrp="1"/>
          </p:cNvSpPr>
          <p:nvPr>
            <p:ph sz="quarter" idx="10"/>
          </p:nvPr>
        </p:nvSpPr>
        <p:spPr>
          <a:xfrm>
            <a:off x="539496" y="1435608"/>
            <a:ext cx="11113008" cy="2064374"/>
          </a:xfrm>
        </p:spPr>
        <p:txBody>
          <a:bodyPr>
            <a:normAutofit/>
          </a:bodyPr>
          <a:lstStyle/>
          <a:p>
            <a:pPr marL="285750" indent="-285750">
              <a:buFont typeface="Arial" panose="020B0604020202020204" pitchFamily="34" charset="0"/>
              <a:buChar char="•"/>
            </a:pPr>
            <a:r>
              <a:rPr lang="fr-FR" sz="1800" dirty="0"/>
              <a:t>Tout comme le HTML, le JavaScript est généralement exécuté par le navigateur de l'internaute : on parle d'un comportement </a:t>
            </a:r>
            <a:r>
              <a:rPr lang="fr-FR" sz="1800" b="1" dirty="0"/>
              <a:t>client-</a:t>
            </a:r>
            <a:r>
              <a:rPr lang="fr-FR" sz="1800" b="1" dirty="0" err="1"/>
              <a:t>side</a:t>
            </a:r>
            <a:r>
              <a:rPr lang="fr-FR" sz="1800" dirty="0"/>
              <a:t>, par opposition au </a:t>
            </a:r>
            <a:r>
              <a:rPr lang="fr-FR" sz="1800" b="1" dirty="0"/>
              <a:t>server-</a:t>
            </a:r>
            <a:r>
              <a:rPr lang="fr-FR" sz="1800" b="1" dirty="0" err="1"/>
              <a:t>side</a:t>
            </a:r>
            <a:r>
              <a:rPr lang="fr-FR" sz="1800" b="1" dirty="0"/>
              <a:t> </a:t>
            </a:r>
            <a:r>
              <a:rPr lang="fr-FR" sz="1800" dirty="0"/>
              <a:t>lorsque le code est exécuté par le serveur.</a:t>
            </a:r>
          </a:p>
        </p:txBody>
      </p:sp>
      <p:sp>
        <p:nvSpPr>
          <p:cNvPr id="4" name="Espace réservé de la date 3">
            <a:extLst>
              <a:ext uri="{FF2B5EF4-FFF2-40B4-BE49-F238E27FC236}">
                <a16:creationId xmlns:a16="http://schemas.microsoft.com/office/drawing/2014/main" id="{3F40F703-3218-41D3-8EEB-B7BE4BA10572}"/>
              </a:ext>
            </a:extLst>
          </p:cNvPr>
          <p:cNvSpPr>
            <a:spLocks noGrp="1"/>
          </p:cNvSpPr>
          <p:nvPr>
            <p:ph type="dt" sz="half" idx="2"/>
          </p:nvPr>
        </p:nvSpPr>
        <p:spPr/>
        <p:txBody>
          <a:bodyPr/>
          <a:lstStyle/>
          <a:p>
            <a:pPr rtl="0"/>
            <a:fld id="{3BCE6385-987E-42E2-A2A8-E7E8CC765304}"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B47A4B2-49B2-46D9-96E2-5F5946B1B02B}"/>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F2427F8C-C0A4-41B2-9CFF-028B9A80A9B5}"/>
              </a:ext>
            </a:extLst>
          </p:cNvPr>
          <p:cNvSpPr>
            <a:spLocks noGrp="1"/>
          </p:cNvSpPr>
          <p:nvPr>
            <p:ph type="sldNum" sz="quarter" idx="4"/>
          </p:nvPr>
        </p:nvSpPr>
        <p:spPr/>
        <p:txBody>
          <a:bodyPr/>
          <a:lstStyle/>
          <a:p>
            <a:pPr rtl="0"/>
            <a:fld id="{9860EDB8-5305-433F-BE41-D7A86D811DB3}" type="slidenum">
              <a:rPr lang="fr-FR" noProof="0" smtClean="0"/>
              <a:pPr rtl="0"/>
              <a:t>7</a:t>
            </a:fld>
            <a:endParaRPr lang="fr-FR" noProof="0" dirty="0"/>
          </a:p>
        </p:txBody>
      </p:sp>
      <p:pic>
        <p:nvPicPr>
          <p:cNvPr id="8194" name="Picture 2" descr="Javascript for Web Development – Mn Labs">
            <a:extLst>
              <a:ext uri="{FF2B5EF4-FFF2-40B4-BE49-F238E27FC236}">
                <a16:creationId xmlns:a16="http://schemas.microsoft.com/office/drawing/2014/main" id="{D0CBD9A3-8DAE-467B-AB37-EEE2EBE65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524" y="2467795"/>
            <a:ext cx="7521724" cy="3642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080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L’utilisation du mot clef </a:t>
            </a:r>
            <a:r>
              <a:rPr lang="fr-FR" b="1" dirty="0" err="1"/>
              <a:t>this</a:t>
            </a:r>
            <a:endParaRPr lang="en-US" b="1" dirty="0"/>
          </a:p>
        </p:txBody>
      </p:sp>
      <p:sp>
        <p:nvSpPr>
          <p:cNvPr id="3" name="Espace réservé du contenu 2"/>
          <p:cNvSpPr>
            <a:spLocks noGrp="1"/>
          </p:cNvSpPr>
          <p:nvPr>
            <p:ph idx="1"/>
          </p:nvPr>
        </p:nvSpPr>
        <p:spPr/>
        <p:txBody>
          <a:bodyPr/>
          <a:lstStyle/>
          <a:p>
            <a:r>
              <a:rPr lang="fr-FR" b="1" dirty="0" err="1"/>
              <a:t>this</a:t>
            </a:r>
            <a:r>
              <a:rPr lang="fr-FR" dirty="0"/>
              <a:t> nous sert de référence à différents objets selon le contexte.</a:t>
            </a:r>
          </a:p>
          <a:p>
            <a:r>
              <a:rPr lang="fr-FR" b="1" dirty="0" err="1"/>
              <a:t>this</a:t>
            </a:r>
            <a:r>
              <a:rPr lang="fr-FR" dirty="0"/>
              <a:t> va faire référence à l’objet (représentant l’élément HTML) qui est le sujet de l’événement.</a:t>
            </a:r>
          </a:p>
          <a:p>
            <a:r>
              <a:rPr lang="fr-FR" dirty="0"/>
              <a:t>En utilisant </a:t>
            </a:r>
            <a:r>
              <a:rPr lang="fr-FR" b="1" dirty="0" err="1"/>
              <a:t>this</a:t>
            </a:r>
            <a:r>
              <a:rPr lang="fr-FR" dirty="0"/>
              <a:t> dans notre code JavaScript dans ce cas, on va donc travailler sur l’élément </a:t>
            </a:r>
            <a:r>
              <a:rPr lang="fr-FR" b="1" dirty="0"/>
              <a:t>p</a:t>
            </a:r>
            <a:r>
              <a:rPr lang="fr-FR" dirty="0"/>
              <a:t> en soi.</a:t>
            </a:r>
            <a:endParaRPr lang="en-US" dirty="0"/>
          </a:p>
        </p:txBody>
      </p:sp>
      <p:pic>
        <p:nvPicPr>
          <p:cNvPr id="1026" name="Picture 2" descr="LâÃ©vÃ¨nement onclick et le mot clef th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717" y="3063857"/>
            <a:ext cx="7773271" cy="2889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re paragraphe avant le dÃ©clenchement de lâÃ©vÃ¨nement JavaScript"/>
          <p:cNvPicPr>
            <a:picLocks noChangeAspect="1" noChangeArrowheads="1"/>
          </p:cNvPicPr>
          <p:nvPr/>
        </p:nvPicPr>
        <p:blipFill rotWithShape="1">
          <a:blip r:embed="rId4">
            <a:extLst>
              <a:ext uri="{28A0092B-C50C-407E-A947-70E740481C1C}">
                <a14:useLocalDpi xmlns:a14="http://schemas.microsoft.com/office/drawing/2010/main" val="0"/>
              </a:ext>
            </a:extLst>
          </a:blip>
          <a:srcRect t="29174" r="65795" b="1"/>
          <a:stretch/>
        </p:blipFill>
        <p:spPr bwMode="auto">
          <a:xfrm>
            <a:off x="8966915" y="3063857"/>
            <a:ext cx="2713271" cy="140052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30" name="Picture 6" descr="AprÃ¨s le dÃ©clenchement de lâÃ©vÃ¨nement JavaScript onclick"/>
          <p:cNvPicPr>
            <a:picLocks noChangeAspect="1" noChangeArrowheads="1"/>
          </p:cNvPicPr>
          <p:nvPr/>
        </p:nvPicPr>
        <p:blipFill rotWithShape="1">
          <a:blip r:embed="rId5">
            <a:extLst>
              <a:ext uri="{28A0092B-C50C-407E-A947-70E740481C1C}">
                <a14:useLocalDpi xmlns:a14="http://schemas.microsoft.com/office/drawing/2010/main" val="0"/>
              </a:ext>
            </a:extLst>
          </a:blip>
          <a:srcRect t="30406" r="67046"/>
          <a:stretch/>
        </p:blipFill>
        <p:spPr bwMode="auto">
          <a:xfrm>
            <a:off x="8966915" y="4564340"/>
            <a:ext cx="2685589" cy="13892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11332679" y="4261881"/>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72FD1107-B1DE-4A70-8D00-1E54C151220E}"/>
              </a:ext>
            </a:extLst>
          </p:cNvPr>
          <p:cNvSpPr>
            <a:spLocks noGrp="1"/>
          </p:cNvSpPr>
          <p:nvPr>
            <p:ph type="dt" sz="half" idx="10"/>
          </p:nvPr>
        </p:nvSpPr>
        <p:spPr/>
        <p:txBody>
          <a:bodyPr/>
          <a:lstStyle/>
          <a:p>
            <a:fld id="{985499B6-F6BB-4AC5-845E-0A0843F1F7AA}" type="datetime1">
              <a:rPr lang="fr-FR" smtClean="0"/>
              <a:t>20/01/2021</a:t>
            </a:fld>
            <a:endParaRPr lang="fr-FR"/>
          </a:p>
        </p:txBody>
      </p:sp>
      <p:sp>
        <p:nvSpPr>
          <p:cNvPr id="5" name="Espace réservé du pied de page 4">
            <a:extLst>
              <a:ext uri="{FF2B5EF4-FFF2-40B4-BE49-F238E27FC236}">
                <a16:creationId xmlns:a16="http://schemas.microsoft.com/office/drawing/2014/main" id="{0598F7EC-8667-4728-B376-2E4345CC0C45}"/>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2158DDF0-B78F-4043-B00C-C76A3845EE08}"/>
              </a:ext>
            </a:extLst>
          </p:cNvPr>
          <p:cNvSpPr>
            <a:spLocks noGrp="1"/>
          </p:cNvSpPr>
          <p:nvPr>
            <p:ph type="sldNum" sz="quarter" idx="12"/>
          </p:nvPr>
        </p:nvSpPr>
        <p:spPr/>
        <p:txBody>
          <a:bodyPr/>
          <a:lstStyle/>
          <a:p>
            <a:fld id="{8FDE5FCB-0159-4F81-83AE-67C33C270F12}" type="slidenum">
              <a:rPr lang="fr-FR" smtClean="0"/>
              <a:t>70</a:t>
            </a:fld>
            <a:endParaRPr lang="fr-FR"/>
          </a:p>
        </p:txBody>
      </p:sp>
    </p:spTree>
    <p:extLst>
      <p:ext uri="{BB962C8B-B14F-4D97-AF65-F5344CB8AC3E}">
        <p14:creationId xmlns:p14="http://schemas.microsoft.com/office/powerpoint/2010/main" val="840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évènements et le DOM</a:t>
            </a:r>
            <a:endParaRPr lang="en-US" dirty="0"/>
          </a:p>
        </p:txBody>
      </p:sp>
      <p:sp>
        <p:nvSpPr>
          <p:cNvPr id="3" name="Espace réservé du contenu 2"/>
          <p:cNvSpPr>
            <a:spLocks noGrp="1"/>
          </p:cNvSpPr>
          <p:nvPr>
            <p:ph idx="1"/>
          </p:nvPr>
        </p:nvSpPr>
        <p:spPr/>
        <p:txBody>
          <a:bodyPr>
            <a:normAutofit/>
          </a:bodyPr>
          <a:lstStyle/>
          <a:p>
            <a:r>
              <a:rPr lang="fr-FR" dirty="0"/>
              <a:t>Le DOM HTML permet d’assigner des gestionnaires d’évènements spécifiques à des éléments HTML en utilisant </a:t>
            </a:r>
            <a:r>
              <a:rPr lang="fr-FR" b="1" dirty="0"/>
              <a:t>JS</a:t>
            </a:r>
          </a:p>
          <a:p>
            <a:r>
              <a:rPr lang="fr-FR" dirty="0"/>
              <a:t>Nous n’allons donc plus utiliser des attributs HTML mais du </a:t>
            </a:r>
            <a:r>
              <a:rPr lang="fr-FR" b="1" dirty="0"/>
              <a:t>pure</a:t>
            </a:r>
            <a:r>
              <a:rPr lang="fr-FR" dirty="0"/>
              <a:t> code JavaScript</a:t>
            </a:r>
          </a:p>
          <a:p>
            <a:r>
              <a:rPr lang="fr-FR" dirty="0"/>
              <a:t>On a 2 possibilités avec le DOM:</a:t>
            </a:r>
          </a:p>
          <a:p>
            <a:pPr marL="1042416" lvl="1" indent="-548640">
              <a:buFont typeface="+mj-lt"/>
              <a:buAutoNum type="arabicPeriod"/>
            </a:pPr>
            <a:r>
              <a:rPr lang="fr-FR" dirty="0"/>
              <a:t>utiliser des </a:t>
            </a:r>
            <a:r>
              <a:rPr lang="fr-FR" b="1" dirty="0"/>
              <a:t>propriétés</a:t>
            </a:r>
            <a:r>
              <a:rPr lang="fr-FR" dirty="0"/>
              <a:t> qui vont assigner un gestionnaire d’événement à un élément spécifique en HTML, </a:t>
            </a:r>
          </a:p>
          <a:p>
            <a:pPr lvl="2"/>
            <a:r>
              <a:rPr lang="fr-FR" dirty="0"/>
              <a:t>ancienne méthode et vous ne devriez plus l’utiliser aujourd’hui car elle possède des limitations</a:t>
            </a:r>
          </a:p>
          <a:p>
            <a:pPr lvl="2"/>
            <a:r>
              <a:rPr lang="fr-FR" dirty="0"/>
              <a:t>on ne peut pas assigner plusieurs fois le même gestionnaire d’événement à un élément HTML</a:t>
            </a:r>
          </a:p>
          <a:p>
            <a:pPr marL="1042416" lvl="1" indent="-548640">
              <a:buFont typeface="+mj-lt"/>
              <a:buAutoNum type="arabicPeriod"/>
            </a:pPr>
            <a:r>
              <a:rPr lang="fr-FR" dirty="0"/>
              <a:t>utiliser la méthode </a:t>
            </a:r>
            <a:r>
              <a:rPr lang="fr-FR" b="1" dirty="0" err="1"/>
              <a:t>addEventListener</a:t>
            </a:r>
            <a:r>
              <a:rPr lang="fr-FR" dirty="0"/>
              <a:t>()</a:t>
            </a:r>
            <a:endParaRPr lang="en-US" dirty="0"/>
          </a:p>
        </p:txBody>
      </p:sp>
      <p:sp>
        <p:nvSpPr>
          <p:cNvPr id="4" name="Espace réservé de la date 3">
            <a:extLst>
              <a:ext uri="{FF2B5EF4-FFF2-40B4-BE49-F238E27FC236}">
                <a16:creationId xmlns:a16="http://schemas.microsoft.com/office/drawing/2014/main" id="{B7717A34-AA99-42BA-8D63-700249A135A4}"/>
              </a:ext>
            </a:extLst>
          </p:cNvPr>
          <p:cNvSpPr>
            <a:spLocks noGrp="1"/>
          </p:cNvSpPr>
          <p:nvPr>
            <p:ph type="dt" sz="half" idx="10"/>
          </p:nvPr>
        </p:nvSpPr>
        <p:spPr/>
        <p:txBody>
          <a:bodyPr/>
          <a:lstStyle/>
          <a:p>
            <a:fld id="{FAAA6205-6FF0-42B4-B8D4-2AC425325773}" type="datetime1">
              <a:rPr lang="fr-FR" smtClean="0"/>
              <a:t>20/01/2021</a:t>
            </a:fld>
            <a:endParaRPr lang="fr-FR"/>
          </a:p>
        </p:txBody>
      </p:sp>
      <p:sp>
        <p:nvSpPr>
          <p:cNvPr id="5" name="Espace réservé du pied de page 4">
            <a:extLst>
              <a:ext uri="{FF2B5EF4-FFF2-40B4-BE49-F238E27FC236}">
                <a16:creationId xmlns:a16="http://schemas.microsoft.com/office/drawing/2014/main" id="{01ED7276-7EE8-4F3C-8BB3-2D072B3618C1}"/>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FF6E55A-8B62-403C-A653-38A142477673}"/>
              </a:ext>
            </a:extLst>
          </p:cNvPr>
          <p:cNvSpPr>
            <a:spLocks noGrp="1"/>
          </p:cNvSpPr>
          <p:nvPr>
            <p:ph type="sldNum" sz="quarter" idx="12"/>
          </p:nvPr>
        </p:nvSpPr>
        <p:spPr/>
        <p:txBody>
          <a:bodyPr/>
          <a:lstStyle/>
          <a:p>
            <a:fld id="{8FDE5FCB-0159-4F81-83AE-67C33C270F12}" type="slidenum">
              <a:rPr lang="fr-FR" smtClean="0"/>
              <a:t>71</a:t>
            </a:fld>
            <a:endParaRPr lang="fr-FR"/>
          </a:p>
        </p:txBody>
      </p:sp>
    </p:spTree>
    <p:extLst>
      <p:ext uri="{BB962C8B-B14F-4D97-AF65-F5344CB8AC3E}">
        <p14:creationId xmlns:p14="http://schemas.microsoft.com/office/powerpoint/2010/main" val="41637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1-Usage des </a:t>
            </a:r>
            <a:r>
              <a:rPr lang="en-US" dirty="0" err="1"/>
              <a:t>propriétés</a:t>
            </a:r>
            <a:endParaRPr lang="en-US" dirty="0"/>
          </a:p>
        </p:txBody>
      </p:sp>
      <p:sp>
        <p:nvSpPr>
          <p:cNvPr id="3" name="Espace réservé du contenu 2"/>
          <p:cNvSpPr>
            <a:spLocks noGrp="1"/>
          </p:cNvSpPr>
          <p:nvPr>
            <p:ph idx="1"/>
          </p:nvPr>
        </p:nvSpPr>
        <p:spPr/>
        <p:txBody>
          <a:bodyPr/>
          <a:lstStyle/>
          <a:p>
            <a:endParaRPr lang="en-US" dirty="0"/>
          </a:p>
        </p:txBody>
      </p:sp>
      <p:pic>
        <p:nvPicPr>
          <p:cNvPr id="3074" name="Picture 2" descr="Utilisation de la propriÃ©tÃ© onclick de lâobjet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55170"/>
            <a:ext cx="7345709" cy="53134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tre page web avant dÃ©clenchement de lâÃ©vÃ¨nement"/>
          <p:cNvPicPr>
            <a:picLocks noChangeAspect="1" noChangeArrowheads="1"/>
          </p:cNvPicPr>
          <p:nvPr/>
        </p:nvPicPr>
        <p:blipFill rotWithShape="1">
          <a:blip r:embed="rId3">
            <a:extLst>
              <a:ext uri="{28A0092B-C50C-407E-A947-70E740481C1C}">
                <a14:useLocalDpi xmlns:a14="http://schemas.microsoft.com/office/drawing/2010/main" val="0"/>
              </a:ext>
            </a:extLst>
          </a:blip>
          <a:srcRect r="66287"/>
          <a:stretch/>
        </p:blipFill>
        <p:spPr bwMode="auto">
          <a:xfrm>
            <a:off x="8841147" y="1382820"/>
            <a:ext cx="2674262"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2" descr="Une fois cliquÃ©, notre Ã©vÃ¨nement JavaScript se dÃ©clenche"/>
          <p:cNvPicPr>
            <a:picLocks noChangeAspect="1" noChangeArrowheads="1"/>
          </p:cNvPicPr>
          <p:nvPr/>
        </p:nvPicPr>
        <p:blipFill rotWithShape="1">
          <a:blip r:embed="rId4">
            <a:extLst>
              <a:ext uri="{28A0092B-C50C-407E-A947-70E740481C1C}">
                <a14:useLocalDpi xmlns:a14="http://schemas.microsoft.com/office/drawing/2010/main" val="0"/>
              </a:ext>
            </a:extLst>
          </a:blip>
          <a:srcRect r="66427"/>
          <a:stretch/>
        </p:blipFill>
        <p:spPr bwMode="auto">
          <a:xfrm>
            <a:off x="8841148" y="4320746"/>
            <a:ext cx="2663190" cy="202311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10178278" y="3664238"/>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6DE0E4-9DB0-4D9C-8CD8-9C312222B40D}"/>
              </a:ext>
            </a:extLst>
          </p:cNvPr>
          <p:cNvSpPr>
            <a:spLocks noGrp="1"/>
          </p:cNvSpPr>
          <p:nvPr>
            <p:ph type="dt" sz="half" idx="10"/>
          </p:nvPr>
        </p:nvSpPr>
        <p:spPr/>
        <p:txBody>
          <a:bodyPr/>
          <a:lstStyle/>
          <a:p>
            <a:fld id="{7D6A8641-E258-4FA3-B778-33BDB97ACED8}" type="datetime1">
              <a:rPr lang="fr-FR" smtClean="0"/>
              <a:t>20/01/2021</a:t>
            </a:fld>
            <a:endParaRPr lang="fr-FR"/>
          </a:p>
        </p:txBody>
      </p:sp>
      <p:sp>
        <p:nvSpPr>
          <p:cNvPr id="5" name="Espace réservé du pied de page 4">
            <a:extLst>
              <a:ext uri="{FF2B5EF4-FFF2-40B4-BE49-F238E27FC236}">
                <a16:creationId xmlns:a16="http://schemas.microsoft.com/office/drawing/2014/main" id="{1D68D9A6-D52F-4C03-8C40-487EB9F525CB}"/>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ED36D2D0-22D8-4CF3-889B-33CE43FA9AF1}"/>
              </a:ext>
            </a:extLst>
          </p:cNvPr>
          <p:cNvSpPr>
            <a:spLocks noGrp="1"/>
          </p:cNvSpPr>
          <p:nvPr>
            <p:ph type="sldNum" sz="quarter" idx="12"/>
          </p:nvPr>
        </p:nvSpPr>
        <p:spPr/>
        <p:txBody>
          <a:bodyPr/>
          <a:lstStyle/>
          <a:p>
            <a:fld id="{8FDE5FCB-0159-4F81-83AE-67C33C270F12}" type="slidenum">
              <a:rPr lang="fr-FR" smtClean="0"/>
              <a:t>72</a:t>
            </a:fld>
            <a:endParaRPr lang="fr-FR"/>
          </a:p>
        </p:txBody>
      </p:sp>
    </p:spTree>
    <p:extLst>
      <p:ext uri="{BB962C8B-B14F-4D97-AF65-F5344CB8AC3E}">
        <p14:creationId xmlns:p14="http://schemas.microsoft.com/office/powerpoint/2010/main" val="12531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Exécution</a:t>
            </a:r>
            <a:r>
              <a:rPr lang="en-US" dirty="0"/>
              <a:t> des </a:t>
            </a:r>
            <a:r>
              <a:rPr lang="en-US" dirty="0" err="1"/>
              <a:t>fonctions</a:t>
            </a:r>
            <a:endParaRPr lang="en-US" dirty="0"/>
          </a:p>
        </p:txBody>
      </p:sp>
      <p:sp>
        <p:nvSpPr>
          <p:cNvPr id="3" name="Espace réservé du contenu 2"/>
          <p:cNvSpPr>
            <a:spLocks noGrp="1"/>
          </p:cNvSpPr>
          <p:nvPr>
            <p:ph idx="1"/>
          </p:nvPr>
        </p:nvSpPr>
        <p:spPr>
          <a:xfrm>
            <a:off x="539496" y="1435607"/>
            <a:ext cx="10964842" cy="4549549"/>
          </a:xfrm>
        </p:spPr>
        <p:txBody>
          <a:bodyPr/>
          <a:lstStyle/>
          <a:p>
            <a:r>
              <a:rPr lang="en-US" dirty="0" err="1"/>
              <a:t>Noter</a:t>
            </a:r>
            <a:r>
              <a:rPr lang="en-US" dirty="0"/>
              <a:t> </a:t>
            </a:r>
            <a:r>
              <a:rPr lang="en-US" dirty="0" err="1"/>
              <a:t>l’usage</a:t>
            </a:r>
            <a:r>
              <a:rPr lang="en-US" dirty="0"/>
              <a:t> des </a:t>
            </a:r>
            <a:r>
              <a:rPr lang="en-US" dirty="0" err="1"/>
              <a:t>fonctions</a:t>
            </a:r>
            <a:r>
              <a:rPr lang="en-US" dirty="0"/>
              <a:t> </a:t>
            </a:r>
            <a:r>
              <a:rPr lang="en-US" b="1" dirty="0" err="1"/>
              <a:t>anonymes</a:t>
            </a:r>
            <a:endParaRPr lang="en-US" b="1" dirty="0"/>
          </a:p>
          <a:p>
            <a:r>
              <a:rPr lang="fr-FR" dirty="0"/>
              <a:t>on commence par accéder à notre premier paragraphe puis on lui attache un évènement de type </a:t>
            </a:r>
            <a:r>
              <a:rPr lang="fr-FR" b="1" dirty="0" err="1"/>
              <a:t>onclick</a:t>
            </a:r>
            <a:endParaRPr lang="fr-FR" dirty="0"/>
          </a:p>
          <a:p>
            <a:r>
              <a:rPr lang="fr-FR" dirty="0"/>
              <a:t>Ici, nous utilisons une fonction anonyme afin que celle-ci </a:t>
            </a:r>
            <a:r>
              <a:rPr lang="fr-FR" b="1" dirty="0"/>
              <a:t>ne</a:t>
            </a:r>
            <a:r>
              <a:rPr lang="fr-FR" dirty="0"/>
              <a:t> </a:t>
            </a:r>
            <a:r>
              <a:rPr lang="fr-FR" b="1" dirty="0"/>
              <a:t>s’exécute pas immédiatement</a:t>
            </a:r>
            <a:r>
              <a:rPr lang="fr-FR" dirty="0"/>
              <a:t>.</a:t>
            </a:r>
          </a:p>
          <a:p>
            <a:r>
              <a:rPr lang="fr-FR" dirty="0"/>
              <a:t>Pour exécuter une fonction anonyme, </a:t>
            </a:r>
          </a:p>
          <a:p>
            <a:pPr lvl="1"/>
            <a:r>
              <a:rPr lang="fr-FR" dirty="0"/>
              <a:t>la transformer en fonction auto invoquée, </a:t>
            </a:r>
          </a:p>
          <a:p>
            <a:pPr lvl="1"/>
            <a:r>
              <a:rPr lang="fr-FR" dirty="0"/>
              <a:t>l’enfermer dans une variable puis appeler cette variable avec un couple de parenthèses</a:t>
            </a:r>
          </a:p>
          <a:p>
            <a:pPr lvl="1"/>
            <a:r>
              <a:rPr lang="en-US" b="1" dirty="0" err="1"/>
              <a:t>l’assigner</a:t>
            </a:r>
            <a:r>
              <a:rPr lang="en-US" b="1" dirty="0"/>
              <a:t> à un </a:t>
            </a:r>
            <a:r>
              <a:rPr lang="en-US" b="1" dirty="0" err="1"/>
              <a:t>évènement</a:t>
            </a:r>
            <a:r>
              <a:rPr lang="en-US" dirty="0"/>
              <a:t>: </a:t>
            </a:r>
            <a:r>
              <a:rPr lang="en-US" dirty="0" err="1"/>
              <a:t>c’est</a:t>
            </a:r>
            <a:r>
              <a:rPr lang="en-US" dirty="0"/>
              <a:t> </a:t>
            </a:r>
            <a:r>
              <a:rPr lang="en-US" dirty="0" err="1"/>
              <a:t>notre</a:t>
            </a:r>
            <a:r>
              <a:rPr lang="en-US" dirty="0"/>
              <a:t> </a:t>
            </a:r>
            <a:r>
              <a:rPr lang="en-US" dirty="0" err="1"/>
              <a:t>exemple</a:t>
            </a:r>
            <a:r>
              <a:rPr lang="en-US" dirty="0"/>
              <a:t> </a:t>
            </a:r>
            <a:r>
              <a:rPr lang="en-US" dirty="0" err="1"/>
              <a:t>précédent</a:t>
            </a:r>
            <a:endParaRPr lang="en-US" dirty="0"/>
          </a:p>
        </p:txBody>
      </p:sp>
      <p:sp>
        <p:nvSpPr>
          <p:cNvPr id="4" name="Espace réservé de la date 3">
            <a:extLst>
              <a:ext uri="{FF2B5EF4-FFF2-40B4-BE49-F238E27FC236}">
                <a16:creationId xmlns:a16="http://schemas.microsoft.com/office/drawing/2014/main" id="{3604FD67-2B60-4A51-9509-DD0611944973}"/>
              </a:ext>
            </a:extLst>
          </p:cNvPr>
          <p:cNvSpPr>
            <a:spLocks noGrp="1"/>
          </p:cNvSpPr>
          <p:nvPr>
            <p:ph type="dt" sz="half" idx="10"/>
          </p:nvPr>
        </p:nvSpPr>
        <p:spPr/>
        <p:txBody>
          <a:bodyPr/>
          <a:lstStyle/>
          <a:p>
            <a:fld id="{9A2FCBA7-D66C-4732-8ABE-454088C33F71}" type="datetime1">
              <a:rPr lang="fr-FR" smtClean="0"/>
              <a:t>20/01/2021</a:t>
            </a:fld>
            <a:endParaRPr lang="fr-FR"/>
          </a:p>
        </p:txBody>
      </p:sp>
      <p:sp>
        <p:nvSpPr>
          <p:cNvPr id="5" name="Espace réservé du pied de page 4">
            <a:extLst>
              <a:ext uri="{FF2B5EF4-FFF2-40B4-BE49-F238E27FC236}">
                <a16:creationId xmlns:a16="http://schemas.microsoft.com/office/drawing/2014/main" id="{761039B8-2D02-4106-A651-D17393585E1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C2ADF4C-E14B-4255-B7C3-2846785947B4}"/>
              </a:ext>
            </a:extLst>
          </p:cNvPr>
          <p:cNvSpPr>
            <a:spLocks noGrp="1"/>
          </p:cNvSpPr>
          <p:nvPr>
            <p:ph type="sldNum" sz="quarter" idx="12"/>
          </p:nvPr>
        </p:nvSpPr>
        <p:spPr/>
        <p:txBody>
          <a:bodyPr/>
          <a:lstStyle/>
          <a:p>
            <a:fld id="{8FDE5FCB-0159-4F81-83AE-67C33C270F12}" type="slidenum">
              <a:rPr lang="fr-FR" smtClean="0"/>
              <a:t>73</a:t>
            </a:fld>
            <a:endParaRPr lang="fr-FR"/>
          </a:p>
        </p:txBody>
      </p:sp>
    </p:spTree>
    <p:extLst>
      <p:ext uri="{BB962C8B-B14F-4D97-AF65-F5344CB8AC3E}">
        <p14:creationId xmlns:p14="http://schemas.microsoft.com/office/powerpoint/2010/main" val="80985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5280" b="1" dirty="0"/>
              <a:t>Alternative: </a:t>
            </a:r>
            <a:r>
              <a:rPr lang="fr-FR" sz="5280" dirty="0"/>
              <a:t>fonction avec nom</a:t>
            </a:r>
            <a:r>
              <a:rPr lang="fr-FR" dirty="0"/>
              <a:t> </a:t>
            </a:r>
            <a:endParaRPr lang="en-US" dirty="0"/>
          </a:p>
        </p:txBody>
      </p:sp>
      <p:sp>
        <p:nvSpPr>
          <p:cNvPr id="3" name="Espace réservé du contenu 2"/>
          <p:cNvSpPr>
            <a:spLocks noGrp="1"/>
          </p:cNvSpPr>
          <p:nvPr>
            <p:ph idx="1"/>
          </p:nvPr>
        </p:nvSpPr>
        <p:spPr/>
        <p:txBody>
          <a:bodyPr/>
          <a:lstStyle/>
          <a:p>
            <a:endParaRPr lang="en-US" dirty="0"/>
          </a:p>
        </p:txBody>
      </p:sp>
      <p:pic>
        <p:nvPicPr>
          <p:cNvPr id="5122" name="Picture 2" descr="CrÃ©ation dâun Ã©vÃ¨nement oncl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159" y="1289664"/>
            <a:ext cx="6795457" cy="5336491"/>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7FF95425-31A7-4FA4-9F04-D05B3F89F40C}"/>
              </a:ext>
            </a:extLst>
          </p:cNvPr>
          <p:cNvSpPr>
            <a:spLocks noGrp="1"/>
          </p:cNvSpPr>
          <p:nvPr>
            <p:ph type="dt" sz="half" idx="10"/>
          </p:nvPr>
        </p:nvSpPr>
        <p:spPr/>
        <p:txBody>
          <a:bodyPr/>
          <a:lstStyle/>
          <a:p>
            <a:fld id="{4824E645-6F10-4706-897C-483987FAD79D}" type="datetime1">
              <a:rPr lang="fr-FR" smtClean="0"/>
              <a:t>20/01/2021</a:t>
            </a:fld>
            <a:endParaRPr lang="fr-FR"/>
          </a:p>
        </p:txBody>
      </p:sp>
      <p:sp>
        <p:nvSpPr>
          <p:cNvPr id="5" name="Espace réservé du pied de page 4">
            <a:extLst>
              <a:ext uri="{FF2B5EF4-FFF2-40B4-BE49-F238E27FC236}">
                <a16:creationId xmlns:a16="http://schemas.microsoft.com/office/drawing/2014/main" id="{71DF589B-2FE0-45C5-806C-7E1B2B7E6CC8}"/>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D6C5543-075E-4188-B072-725FBF9E8223}"/>
              </a:ext>
            </a:extLst>
          </p:cNvPr>
          <p:cNvSpPr>
            <a:spLocks noGrp="1"/>
          </p:cNvSpPr>
          <p:nvPr>
            <p:ph type="sldNum" sz="quarter" idx="12"/>
          </p:nvPr>
        </p:nvSpPr>
        <p:spPr/>
        <p:txBody>
          <a:bodyPr/>
          <a:lstStyle/>
          <a:p>
            <a:fld id="{8FDE5FCB-0159-4F81-83AE-67C33C270F12}" type="slidenum">
              <a:rPr lang="fr-FR" smtClean="0"/>
              <a:t>74</a:t>
            </a:fld>
            <a:endParaRPr lang="fr-FR"/>
          </a:p>
        </p:txBody>
      </p:sp>
    </p:spTree>
    <p:extLst>
      <p:ext uri="{BB962C8B-B14F-4D97-AF65-F5344CB8AC3E}">
        <p14:creationId xmlns:p14="http://schemas.microsoft.com/office/powerpoint/2010/main" val="4248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err="1"/>
              <a:t>Méthode</a:t>
            </a:r>
            <a:r>
              <a:rPr lang="en-US" dirty="0"/>
              <a:t> </a:t>
            </a:r>
            <a:r>
              <a:rPr lang="fr-FR" b="1" dirty="0" err="1"/>
              <a:t>addEventListener</a:t>
            </a:r>
            <a:r>
              <a:rPr lang="fr-FR" b="1" dirty="0"/>
              <a:t>()</a:t>
            </a:r>
            <a:r>
              <a:rPr lang="en-US" dirty="0"/>
              <a:t> </a:t>
            </a:r>
          </a:p>
        </p:txBody>
      </p:sp>
      <p:sp>
        <p:nvSpPr>
          <p:cNvPr id="7" name="Sous-titre 6"/>
          <p:cNvSpPr>
            <a:spLocks noGrp="1"/>
          </p:cNvSpPr>
          <p:nvPr>
            <p:ph type="subTitle" idx="1"/>
          </p:nvPr>
        </p:nvSpPr>
        <p:spPr/>
        <p:txBody>
          <a:bodyPr/>
          <a:lstStyle/>
          <a:p>
            <a:endParaRPr lang="en-US"/>
          </a:p>
        </p:txBody>
      </p:sp>
      <p:sp>
        <p:nvSpPr>
          <p:cNvPr id="2" name="Espace réservé de la date 1">
            <a:extLst>
              <a:ext uri="{FF2B5EF4-FFF2-40B4-BE49-F238E27FC236}">
                <a16:creationId xmlns:a16="http://schemas.microsoft.com/office/drawing/2014/main" id="{FDAD7DB4-BF9C-4AC4-AEB7-D27E248F4931}"/>
              </a:ext>
            </a:extLst>
          </p:cNvPr>
          <p:cNvSpPr>
            <a:spLocks noGrp="1"/>
          </p:cNvSpPr>
          <p:nvPr>
            <p:ph type="dt" sz="half" idx="10"/>
          </p:nvPr>
        </p:nvSpPr>
        <p:spPr/>
        <p:txBody>
          <a:bodyPr/>
          <a:lstStyle/>
          <a:p>
            <a:fld id="{290D6810-BE0C-4DE5-BA11-7376402DE793}" type="datetime1">
              <a:rPr lang="fr-FR" smtClean="0"/>
              <a:t>20/01/2021</a:t>
            </a:fld>
            <a:endParaRPr lang="fr-FR"/>
          </a:p>
        </p:txBody>
      </p:sp>
      <p:sp>
        <p:nvSpPr>
          <p:cNvPr id="3" name="Espace réservé du pied de page 2">
            <a:extLst>
              <a:ext uri="{FF2B5EF4-FFF2-40B4-BE49-F238E27FC236}">
                <a16:creationId xmlns:a16="http://schemas.microsoft.com/office/drawing/2014/main" id="{D079A484-6AA1-4A4D-ACB1-26D5DA3384DD}"/>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62078FE9-1EBB-4937-9589-E76C25F5405C}"/>
              </a:ext>
            </a:extLst>
          </p:cNvPr>
          <p:cNvSpPr>
            <a:spLocks noGrp="1"/>
          </p:cNvSpPr>
          <p:nvPr>
            <p:ph type="sldNum" sz="quarter" idx="12"/>
          </p:nvPr>
        </p:nvSpPr>
        <p:spPr/>
        <p:txBody>
          <a:bodyPr/>
          <a:lstStyle/>
          <a:p>
            <a:fld id="{8FDE5FCB-0159-4F81-83AE-67C33C270F12}" type="slidenum">
              <a:rPr lang="fr-FR" smtClean="0"/>
              <a:t>75</a:t>
            </a:fld>
            <a:endParaRPr lang="fr-FR"/>
          </a:p>
        </p:txBody>
      </p:sp>
    </p:spTree>
    <p:extLst>
      <p:ext uri="{BB962C8B-B14F-4D97-AF65-F5344CB8AC3E}">
        <p14:creationId xmlns:p14="http://schemas.microsoft.com/office/powerpoint/2010/main" val="704635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b="1" dirty="0"/>
              <a:t>2.2- </a:t>
            </a:r>
            <a:r>
              <a:rPr lang="fr-FR" b="1" dirty="0"/>
              <a:t>Positionner des écouteurs sur des événements par programme et paramétrage de balises HTML</a:t>
            </a:r>
            <a:endParaRPr lang="en-US" dirty="0"/>
          </a:p>
        </p:txBody>
      </p:sp>
      <p:sp>
        <p:nvSpPr>
          <p:cNvPr id="3" name="Espace réservé du contenu 2"/>
          <p:cNvSpPr>
            <a:spLocks noGrp="1"/>
          </p:cNvSpPr>
          <p:nvPr>
            <p:ph idx="1"/>
          </p:nvPr>
        </p:nvSpPr>
        <p:spPr/>
        <p:txBody>
          <a:bodyPr>
            <a:normAutofit/>
          </a:bodyPr>
          <a:lstStyle/>
          <a:p>
            <a:r>
              <a:rPr lang="en-US" dirty="0"/>
              <a:t>La </a:t>
            </a:r>
            <a:r>
              <a:rPr lang="en-US" dirty="0" err="1"/>
              <a:t>Méthode</a:t>
            </a:r>
            <a:r>
              <a:rPr lang="en-US" dirty="0"/>
              <a:t> </a:t>
            </a:r>
            <a:r>
              <a:rPr lang="fr-FR" b="1" dirty="0" err="1"/>
              <a:t>addEventListener</a:t>
            </a:r>
            <a:r>
              <a:rPr lang="fr-FR" b="1" dirty="0"/>
              <a:t>()</a:t>
            </a:r>
            <a:r>
              <a:rPr lang="en-US" dirty="0"/>
              <a:t> </a:t>
            </a:r>
            <a:r>
              <a:rPr lang="fr-FR" dirty="0"/>
              <a:t>va nous permettre de lier du code à un évènement. </a:t>
            </a:r>
          </a:p>
          <a:p>
            <a:pPr lvl="1"/>
            <a:r>
              <a:rPr lang="fr-FR" dirty="0"/>
              <a:t>On parlera alors de gestionnaire d’évènements</a:t>
            </a:r>
          </a:p>
          <a:p>
            <a:r>
              <a:rPr lang="fr-FR" dirty="0"/>
              <a:t>Le code sera alors exécuté dès le déclenchement de l’évènement</a:t>
            </a:r>
          </a:p>
          <a:p>
            <a:r>
              <a:rPr lang="fr-FR" dirty="0"/>
              <a:t>Appartient à l’objet </a:t>
            </a:r>
            <a:r>
              <a:rPr lang="fr-FR" b="1" dirty="0" err="1"/>
              <a:t>Element</a:t>
            </a:r>
            <a:r>
              <a:rPr lang="fr-FR" dirty="0"/>
              <a:t> </a:t>
            </a:r>
          </a:p>
          <a:p>
            <a:r>
              <a:rPr lang="fr-FR" dirty="0"/>
              <a:t>A besoin de 2 arguments </a:t>
            </a:r>
          </a:p>
          <a:p>
            <a:pPr lvl="1"/>
            <a:r>
              <a:rPr lang="fr-FR" dirty="0"/>
              <a:t>le nom de l’évènement déclencheur de l'action </a:t>
            </a:r>
          </a:p>
          <a:p>
            <a:pPr lvl="1"/>
            <a:r>
              <a:rPr lang="fr-FR" dirty="0"/>
              <a:t>le code relatif à l’action à effectuer</a:t>
            </a:r>
          </a:p>
          <a:p>
            <a:r>
              <a:rPr lang="fr-FR" dirty="0"/>
              <a:t>Les événements vont avoir des noms similaires aux attributs HTML mais sans le « on » </a:t>
            </a:r>
          </a:p>
          <a:p>
            <a:pPr lvl="1"/>
            <a:r>
              <a:rPr lang="fr-FR" dirty="0"/>
              <a:t>par exemple, </a:t>
            </a:r>
            <a:r>
              <a:rPr lang="fr-FR" b="1" dirty="0" err="1"/>
              <a:t>onclick</a:t>
            </a:r>
            <a:r>
              <a:rPr lang="fr-FR" dirty="0"/>
              <a:t> devient </a:t>
            </a:r>
            <a:r>
              <a:rPr lang="fr-FR" b="1" dirty="0"/>
              <a:t>click</a:t>
            </a:r>
            <a:endParaRPr lang="en-US" b="1" dirty="0"/>
          </a:p>
        </p:txBody>
      </p:sp>
      <p:sp>
        <p:nvSpPr>
          <p:cNvPr id="4" name="Espace réservé de la date 3">
            <a:extLst>
              <a:ext uri="{FF2B5EF4-FFF2-40B4-BE49-F238E27FC236}">
                <a16:creationId xmlns:a16="http://schemas.microsoft.com/office/drawing/2014/main" id="{079EBBBE-DC43-42EA-93CC-D75881F6E06F}"/>
              </a:ext>
            </a:extLst>
          </p:cNvPr>
          <p:cNvSpPr>
            <a:spLocks noGrp="1"/>
          </p:cNvSpPr>
          <p:nvPr>
            <p:ph type="dt" sz="half" idx="10"/>
          </p:nvPr>
        </p:nvSpPr>
        <p:spPr/>
        <p:txBody>
          <a:bodyPr/>
          <a:lstStyle/>
          <a:p>
            <a:fld id="{7CD11993-04A5-4858-9499-A746EA46B80E}" type="datetime1">
              <a:rPr lang="fr-FR" smtClean="0"/>
              <a:t>20/01/2021</a:t>
            </a:fld>
            <a:endParaRPr lang="fr-FR"/>
          </a:p>
        </p:txBody>
      </p:sp>
      <p:sp>
        <p:nvSpPr>
          <p:cNvPr id="5" name="Espace réservé du pied de page 4">
            <a:extLst>
              <a:ext uri="{FF2B5EF4-FFF2-40B4-BE49-F238E27FC236}">
                <a16:creationId xmlns:a16="http://schemas.microsoft.com/office/drawing/2014/main" id="{54A32DCF-59FF-459D-8964-670784821AC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7F6A3F61-BE78-4B32-BFC6-6AD70D0DE7C0}"/>
              </a:ext>
            </a:extLst>
          </p:cNvPr>
          <p:cNvSpPr>
            <a:spLocks noGrp="1"/>
          </p:cNvSpPr>
          <p:nvPr>
            <p:ph type="sldNum" sz="quarter" idx="12"/>
          </p:nvPr>
        </p:nvSpPr>
        <p:spPr/>
        <p:txBody>
          <a:bodyPr/>
          <a:lstStyle/>
          <a:p>
            <a:fld id="{8FDE5FCB-0159-4F81-83AE-67C33C270F12}" type="slidenum">
              <a:rPr lang="fr-FR" smtClean="0"/>
              <a:t>76</a:t>
            </a:fld>
            <a:endParaRPr lang="fr-FR"/>
          </a:p>
        </p:txBody>
      </p:sp>
    </p:spTree>
    <p:extLst>
      <p:ext uri="{BB962C8B-B14F-4D97-AF65-F5344CB8AC3E}">
        <p14:creationId xmlns:p14="http://schemas.microsoft.com/office/powerpoint/2010/main" val="367617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8194" name="Picture 2" descr="Un premier exemple dâutilisation de la mÃ©thode JavaScript addEventListe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374" y="231845"/>
            <a:ext cx="7932420" cy="64350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26026" y="3774639"/>
            <a:ext cx="6221491" cy="6048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Rectangle 7"/>
          <p:cNvSpPr/>
          <p:nvPr/>
        </p:nvSpPr>
        <p:spPr>
          <a:xfrm>
            <a:off x="2764079" y="4552325"/>
            <a:ext cx="6221491" cy="138255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F0330334-4E5F-4081-9E64-AAC287F19499}"/>
              </a:ext>
            </a:extLst>
          </p:cNvPr>
          <p:cNvSpPr>
            <a:spLocks noGrp="1"/>
          </p:cNvSpPr>
          <p:nvPr>
            <p:ph type="dt" sz="half" idx="10"/>
          </p:nvPr>
        </p:nvSpPr>
        <p:spPr/>
        <p:txBody>
          <a:bodyPr/>
          <a:lstStyle/>
          <a:p>
            <a:fld id="{44AB69DB-7B9D-4BED-8633-C3171EF6EDF8}" type="datetime1">
              <a:rPr lang="fr-FR" smtClean="0"/>
              <a:t>20/01/2021</a:t>
            </a:fld>
            <a:endParaRPr lang="fr-FR"/>
          </a:p>
        </p:txBody>
      </p:sp>
      <p:sp>
        <p:nvSpPr>
          <p:cNvPr id="5" name="Espace réservé du pied de page 4">
            <a:extLst>
              <a:ext uri="{FF2B5EF4-FFF2-40B4-BE49-F238E27FC236}">
                <a16:creationId xmlns:a16="http://schemas.microsoft.com/office/drawing/2014/main" id="{8E9164FF-356D-47E7-9FB1-CC25542586E4}"/>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ED8EFC75-708B-4AA5-89DF-D390E07D3EA0}"/>
              </a:ext>
            </a:extLst>
          </p:cNvPr>
          <p:cNvSpPr>
            <a:spLocks noGrp="1"/>
          </p:cNvSpPr>
          <p:nvPr>
            <p:ph type="sldNum" sz="quarter" idx="12"/>
          </p:nvPr>
        </p:nvSpPr>
        <p:spPr/>
        <p:txBody>
          <a:bodyPr/>
          <a:lstStyle/>
          <a:p>
            <a:fld id="{8FDE5FCB-0159-4F81-83AE-67C33C270F12}" type="slidenum">
              <a:rPr lang="fr-FR" smtClean="0"/>
              <a:t>77</a:t>
            </a:fld>
            <a:endParaRPr lang="fr-FR"/>
          </a:p>
        </p:txBody>
      </p:sp>
    </p:spTree>
    <p:extLst>
      <p:ext uri="{BB962C8B-B14F-4D97-AF65-F5344CB8AC3E}">
        <p14:creationId xmlns:p14="http://schemas.microsoft.com/office/powerpoint/2010/main" val="164896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Attention!</a:t>
            </a:r>
            <a:endParaRPr lang="en-US" dirty="0"/>
          </a:p>
        </p:txBody>
      </p:sp>
      <p:sp>
        <p:nvSpPr>
          <p:cNvPr id="3" name="Espace réservé du contenu 2"/>
          <p:cNvSpPr>
            <a:spLocks noGrp="1"/>
          </p:cNvSpPr>
          <p:nvPr>
            <p:ph idx="1"/>
          </p:nvPr>
        </p:nvSpPr>
        <p:spPr/>
        <p:txBody>
          <a:bodyPr/>
          <a:lstStyle/>
          <a:p>
            <a:r>
              <a:rPr lang="fr-FR" dirty="0"/>
              <a:t>On ne précise pas l’habituel couple de parenthèses après notre fonction </a:t>
            </a:r>
          </a:p>
          <a:p>
            <a:pPr lvl="1"/>
            <a:r>
              <a:rPr lang="fr-FR" dirty="0"/>
              <a:t>Afin que celle-ci ne s’exécute pas immédiatement </a:t>
            </a:r>
          </a:p>
          <a:p>
            <a:pPr lvl="1"/>
            <a:r>
              <a:rPr lang="fr-FR" dirty="0"/>
              <a:t>mais seulement après le déclenchement de l’évènement (le clic sur notre paragraphe)</a:t>
            </a:r>
          </a:p>
          <a:p>
            <a:r>
              <a:rPr lang="fr-FR" dirty="0"/>
              <a:t>On passe </a:t>
            </a:r>
          </a:p>
          <a:p>
            <a:pPr lvl="1"/>
            <a:r>
              <a:rPr lang="fr-FR" dirty="0"/>
              <a:t>un nom d'évènement en premier argument de la méthode </a:t>
            </a:r>
            <a:r>
              <a:rPr lang="fr-FR" dirty="0" err="1"/>
              <a:t>addEventListener</a:t>
            </a:r>
            <a:r>
              <a:rPr lang="fr-FR" dirty="0"/>
              <a:t>() </a:t>
            </a:r>
          </a:p>
          <a:p>
            <a:pPr lvl="1"/>
            <a:r>
              <a:rPr lang="fr-FR" dirty="0"/>
              <a:t>puis le nom d’une fonction à exécuter en second argument</a:t>
            </a:r>
          </a:p>
          <a:p>
            <a:pPr lvl="2"/>
            <a:r>
              <a:rPr lang="fr-FR" dirty="0"/>
              <a:t>Elle peut être une fonction </a:t>
            </a:r>
            <a:r>
              <a:rPr lang="fr-FR" b="1" dirty="0"/>
              <a:t>imbriquée</a:t>
            </a:r>
            <a:r>
              <a:rPr lang="fr-FR" dirty="0"/>
              <a:t> </a:t>
            </a:r>
            <a:r>
              <a:rPr lang="fr-FR" b="1" dirty="0"/>
              <a:t>anonyme</a:t>
            </a:r>
            <a:endParaRPr lang="en-US" b="1" dirty="0"/>
          </a:p>
        </p:txBody>
      </p:sp>
      <p:sp>
        <p:nvSpPr>
          <p:cNvPr id="4" name="Espace réservé de la date 3">
            <a:extLst>
              <a:ext uri="{FF2B5EF4-FFF2-40B4-BE49-F238E27FC236}">
                <a16:creationId xmlns:a16="http://schemas.microsoft.com/office/drawing/2014/main" id="{30D21959-6EF9-423D-95DE-4A7387099AA9}"/>
              </a:ext>
            </a:extLst>
          </p:cNvPr>
          <p:cNvSpPr>
            <a:spLocks noGrp="1"/>
          </p:cNvSpPr>
          <p:nvPr>
            <p:ph type="dt" sz="half" idx="10"/>
          </p:nvPr>
        </p:nvSpPr>
        <p:spPr/>
        <p:txBody>
          <a:bodyPr/>
          <a:lstStyle/>
          <a:p>
            <a:fld id="{81046A5F-5CAE-4CD8-A4FE-666202CFB1A9}" type="datetime1">
              <a:rPr lang="fr-FR" smtClean="0"/>
              <a:t>20/01/2021</a:t>
            </a:fld>
            <a:endParaRPr lang="fr-FR"/>
          </a:p>
        </p:txBody>
      </p:sp>
      <p:sp>
        <p:nvSpPr>
          <p:cNvPr id="5" name="Espace réservé du pied de page 4">
            <a:extLst>
              <a:ext uri="{FF2B5EF4-FFF2-40B4-BE49-F238E27FC236}">
                <a16:creationId xmlns:a16="http://schemas.microsoft.com/office/drawing/2014/main" id="{A225B2E7-BAE0-4C40-8FBE-1B2E5EA1B3E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B5DF5C7-DED2-4224-A8F2-119453076D2D}"/>
              </a:ext>
            </a:extLst>
          </p:cNvPr>
          <p:cNvSpPr>
            <a:spLocks noGrp="1"/>
          </p:cNvSpPr>
          <p:nvPr>
            <p:ph type="sldNum" sz="quarter" idx="12"/>
          </p:nvPr>
        </p:nvSpPr>
        <p:spPr/>
        <p:txBody>
          <a:bodyPr/>
          <a:lstStyle/>
          <a:p>
            <a:fld id="{8FDE5FCB-0159-4F81-83AE-67C33C270F12}" type="slidenum">
              <a:rPr lang="fr-FR" smtClean="0"/>
              <a:t>78</a:t>
            </a:fld>
            <a:endParaRPr lang="fr-FR"/>
          </a:p>
        </p:txBody>
      </p:sp>
    </p:spTree>
    <p:extLst>
      <p:ext uri="{BB962C8B-B14F-4D97-AF65-F5344CB8AC3E}">
        <p14:creationId xmlns:p14="http://schemas.microsoft.com/office/powerpoint/2010/main" val="2757247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err="1"/>
              <a:t>Exemple</a:t>
            </a:r>
            <a:r>
              <a:rPr lang="en-US" dirty="0"/>
              <a:t> </a:t>
            </a:r>
            <a:r>
              <a:rPr lang="en-US" dirty="0" err="1"/>
              <a:t>fonction</a:t>
            </a:r>
            <a:r>
              <a:rPr lang="en-US" dirty="0"/>
              <a:t> </a:t>
            </a:r>
            <a:r>
              <a:rPr lang="en-US" dirty="0" err="1"/>
              <a:t>anonyme</a:t>
            </a:r>
            <a:endParaRPr lang="en-US" dirty="0"/>
          </a:p>
        </p:txBody>
      </p:sp>
      <p:sp>
        <p:nvSpPr>
          <p:cNvPr id="3" name="Espace réservé du contenu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845" y="1482649"/>
            <a:ext cx="6303377" cy="496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898845" y="4811554"/>
            <a:ext cx="6303377" cy="11233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DBAA96F-3A60-4BE3-A2E1-CD1E5511F4DC}"/>
              </a:ext>
            </a:extLst>
          </p:cNvPr>
          <p:cNvSpPr>
            <a:spLocks noGrp="1"/>
          </p:cNvSpPr>
          <p:nvPr>
            <p:ph type="dt" sz="half" idx="10"/>
          </p:nvPr>
        </p:nvSpPr>
        <p:spPr/>
        <p:txBody>
          <a:bodyPr/>
          <a:lstStyle/>
          <a:p>
            <a:fld id="{7A269118-80BD-4BA0-8865-4F8F48A7A196}" type="datetime1">
              <a:rPr lang="fr-FR" smtClean="0"/>
              <a:t>20/01/2021</a:t>
            </a:fld>
            <a:endParaRPr lang="fr-FR"/>
          </a:p>
        </p:txBody>
      </p:sp>
      <p:sp>
        <p:nvSpPr>
          <p:cNvPr id="5" name="Espace réservé du pied de page 4">
            <a:extLst>
              <a:ext uri="{FF2B5EF4-FFF2-40B4-BE49-F238E27FC236}">
                <a16:creationId xmlns:a16="http://schemas.microsoft.com/office/drawing/2014/main" id="{E9C301C4-CE77-42EC-B828-82000BEC6F3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41EC4DFC-F0A7-4CCA-A9E2-FB450E40A009}"/>
              </a:ext>
            </a:extLst>
          </p:cNvPr>
          <p:cNvSpPr>
            <a:spLocks noGrp="1"/>
          </p:cNvSpPr>
          <p:nvPr>
            <p:ph type="sldNum" sz="quarter" idx="12"/>
          </p:nvPr>
        </p:nvSpPr>
        <p:spPr/>
        <p:txBody>
          <a:bodyPr/>
          <a:lstStyle/>
          <a:p>
            <a:fld id="{8FDE5FCB-0159-4F81-83AE-67C33C270F12}" type="slidenum">
              <a:rPr lang="fr-FR" smtClean="0"/>
              <a:t>79</a:t>
            </a:fld>
            <a:endParaRPr lang="fr-FR"/>
          </a:p>
        </p:txBody>
      </p:sp>
    </p:spTree>
    <p:extLst>
      <p:ext uri="{BB962C8B-B14F-4D97-AF65-F5344CB8AC3E}">
        <p14:creationId xmlns:p14="http://schemas.microsoft.com/office/powerpoint/2010/main" val="40017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F87291-4ED8-475C-86C4-F8196ECA9E84}"/>
              </a:ext>
            </a:extLst>
          </p:cNvPr>
          <p:cNvSpPr>
            <a:spLocks noGrp="1"/>
          </p:cNvSpPr>
          <p:nvPr>
            <p:ph type="title"/>
          </p:nvPr>
        </p:nvSpPr>
        <p:spPr/>
        <p:txBody>
          <a:bodyPr/>
          <a:lstStyle/>
          <a:p>
            <a:r>
              <a:rPr lang="fr-FR" dirty="0"/>
              <a:t>Versions de JS et impact sur la portabilité des programmes</a:t>
            </a:r>
            <a:endParaRPr lang="en-US" dirty="0"/>
          </a:p>
        </p:txBody>
      </p:sp>
      <p:sp>
        <p:nvSpPr>
          <p:cNvPr id="3" name="Espace réservé du contenu 2">
            <a:extLst>
              <a:ext uri="{FF2B5EF4-FFF2-40B4-BE49-F238E27FC236}">
                <a16:creationId xmlns:a16="http://schemas.microsoft.com/office/drawing/2014/main" id="{D8B9F1F7-EA83-46EA-A9F1-084657773616}"/>
              </a:ext>
            </a:extLst>
          </p:cNvPr>
          <p:cNvSpPr>
            <a:spLocks noGrp="1"/>
          </p:cNvSpPr>
          <p:nvPr>
            <p:ph sz="quarter" idx="10"/>
          </p:nvPr>
        </p:nvSpPr>
        <p:spPr/>
        <p:txBody>
          <a:bodyPr>
            <a:normAutofit fontScale="92500" lnSpcReduction="10000"/>
          </a:bodyPr>
          <a:lstStyle/>
          <a:p>
            <a:r>
              <a:rPr lang="fr-FR" sz="1800" dirty="0"/>
              <a:t>JavaScript est un </a:t>
            </a:r>
            <a:r>
              <a:rPr lang="fr-FR" sz="1800" b="1" dirty="0">
                <a:solidFill>
                  <a:srgbClr val="002060"/>
                </a:solidFill>
              </a:rPr>
              <a:t>Langage interprété</a:t>
            </a:r>
            <a:r>
              <a:rPr lang="fr-FR" sz="1800" dirty="0"/>
              <a:t> : dans ce cas, il n'y a pas de compilation. </a:t>
            </a:r>
          </a:p>
          <a:p>
            <a:pPr marL="285750" indent="-285750">
              <a:buFont typeface="Arial" panose="020B0604020202020204" pitchFamily="34" charset="0"/>
              <a:buChar char="•"/>
            </a:pPr>
            <a:r>
              <a:rPr lang="fr-FR" sz="1800" dirty="0"/>
              <a:t>Le code source reste tel quel, et si on veut exécuter ce code, on doit le fournir à un interpréteur qui se chargera de le lire et de réaliser les actions demandées. </a:t>
            </a:r>
          </a:p>
          <a:p>
            <a:pPr marL="285750" indent="-285750">
              <a:buFont typeface="Arial" panose="020B0604020202020204" pitchFamily="34" charset="0"/>
              <a:buChar char="•"/>
            </a:pPr>
            <a:r>
              <a:rPr lang="fr-FR" sz="1800" dirty="0"/>
              <a:t>Il s’appelait au départ </a:t>
            </a:r>
            <a:r>
              <a:rPr lang="fr-FR" sz="1800" b="1" dirty="0" err="1">
                <a:solidFill>
                  <a:srgbClr val="002060"/>
                </a:solidFill>
              </a:rPr>
              <a:t>LiveScript</a:t>
            </a:r>
            <a:r>
              <a:rPr lang="fr-FR" sz="1800" dirty="0"/>
              <a:t>, mais ses créateurs ont rapidement migré vers le nom JavaScript pour gagner la popularité du label « </a:t>
            </a:r>
            <a:r>
              <a:rPr lang="fr-FR" sz="1800" b="1" dirty="0">
                <a:solidFill>
                  <a:srgbClr val="002060"/>
                </a:solidFill>
              </a:rPr>
              <a:t>Java</a:t>
            </a:r>
            <a:r>
              <a:rPr lang="fr-FR" sz="1800" dirty="0"/>
              <a:t> »</a:t>
            </a:r>
          </a:p>
          <a:p>
            <a:pPr marL="514350" lvl="1" indent="-285750"/>
            <a:r>
              <a:rPr lang="fr-FR" sz="1800" dirty="0">
                <a:solidFill>
                  <a:srgbClr val="002060"/>
                </a:solidFill>
              </a:rPr>
              <a:t>Mais attention! Ils sont totalement différents! </a:t>
            </a:r>
            <a:r>
              <a:rPr lang="fr-FR" sz="1800" dirty="0"/>
              <a:t>D’ailleurs, Java lui, est un langage compilé</a:t>
            </a:r>
          </a:p>
          <a:p>
            <a:pPr marL="514350" lvl="1" indent="-285750"/>
            <a:r>
              <a:rPr lang="fr-FR" sz="1800" dirty="0"/>
              <a:t>Aussi Microsoft a créé après un autre langage: </a:t>
            </a:r>
            <a:r>
              <a:rPr lang="fr-FR" sz="1800" b="1" dirty="0" err="1">
                <a:solidFill>
                  <a:srgbClr val="002060"/>
                </a:solidFill>
              </a:rPr>
              <a:t>JScript</a:t>
            </a:r>
            <a:r>
              <a:rPr lang="fr-FR" sz="1800" dirty="0"/>
              <a:t>! Lui, il est était semblable à JS! </a:t>
            </a:r>
          </a:p>
          <a:p>
            <a:pPr lvl="0"/>
            <a:r>
              <a:rPr lang="fr-FR" sz="1800" dirty="0">
                <a:sym typeface="Wingdings" panose="05000000000000000000" pitchFamily="2" charset="2"/>
              </a:rPr>
              <a:t> </a:t>
            </a:r>
            <a:r>
              <a:rPr lang="fr-FR" sz="1800" dirty="0"/>
              <a:t>Logiquement, après un bout de temps, JavaScript a été standardisé par l'ECMA International sous le nom d'</a:t>
            </a:r>
            <a:r>
              <a:rPr lang="fr-FR" sz="1800" b="1" dirty="0" err="1">
                <a:solidFill>
                  <a:srgbClr val="002060"/>
                </a:solidFill>
              </a:rPr>
              <a:t>ECMAScript</a:t>
            </a:r>
            <a:r>
              <a:rPr lang="fr-FR" sz="1800" dirty="0"/>
              <a:t> qui constitue la nouvelle référence.</a:t>
            </a:r>
          </a:p>
          <a:p>
            <a:pPr marL="285750" lvl="0" indent="-285750">
              <a:buFont typeface="Arial" panose="020B0604020202020204" pitchFamily="34" charset="0"/>
              <a:buChar char="•"/>
            </a:pPr>
            <a:r>
              <a:rPr lang="fr-FR" sz="1800" dirty="0"/>
              <a:t>La dernière version standardisée du JavaScript est basée sur l'</a:t>
            </a:r>
            <a:r>
              <a:rPr lang="fr-FR" sz="1800" dirty="0" err="1"/>
              <a:t>ECMAScript</a:t>
            </a:r>
            <a:r>
              <a:rPr lang="fr-FR" sz="1800" dirty="0"/>
              <a:t> 5, sorti en 2009. </a:t>
            </a:r>
            <a:r>
              <a:rPr lang="en-US" sz="1800" dirty="0" err="1"/>
              <a:t>puis</a:t>
            </a:r>
            <a:r>
              <a:rPr lang="en-US" sz="1800" dirty="0"/>
              <a:t>, ECMAScript 6.</a:t>
            </a:r>
          </a:p>
          <a:p>
            <a:pPr marL="285750" lvl="0" indent="-285750">
              <a:buFont typeface="Arial" panose="020B0604020202020204" pitchFamily="34" charset="0"/>
              <a:buChar char="•"/>
            </a:pPr>
            <a:r>
              <a:rPr lang="en-US" sz="1800" dirty="0" err="1"/>
              <a:t>Maintenant</a:t>
            </a:r>
            <a:r>
              <a:rPr lang="en-US" sz="1800" dirty="0"/>
              <a:t>, on fait reference par </a:t>
            </a:r>
            <a:r>
              <a:rPr lang="en-US" sz="1800" dirty="0" err="1"/>
              <a:t>année</a:t>
            </a:r>
            <a:r>
              <a:rPr lang="en-US" sz="1800" dirty="0"/>
              <a:t> </a:t>
            </a:r>
            <a:r>
              <a:rPr lang="en-US" sz="1800" dirty="0" err="1"/>
              <a:t>tel</a:t>
            </a:r>
            <a:r>
              <a:rPr lang="en-US" sz="1800" dirty="0"/>
              <a:t> que ES2016, ES2017, etc.</a:t>
            </a:r>
            <a:endParaRPr lang="fr-FR" sz="1800" dirty="0"/>
          </a:p>
        </p:txBody>
      </p:sp>
      <p:sp>
        <p:nvSpPr>
          <p:cNvPr id="4" name="Espace réservé de la date 3">
            <a:extLst>
              <a:ext uri="{FF2B5EF4-FFF2-40B4-BE49-F238E27FC236}">
                <a16:creationId xmlns:a16="http://schemas.microsoft.com/office/drawing/2014/main" id="{65660CEB-8484-497A-8183-94BE2D44444B}"/>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D444D93E-EAD4-4F6B-8B45-2199BFB67ECF}"/>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8D138F1-FA76-4E4A-8C7B-FF5B6C6339F0}"/>
              </a:ext>
            </a:extLst>
          </p:cNvPr>
          <p:cNvSpPr>
            <a:spLocks noGrp="1"/>
          </p:cNvSpPr>
          <p:nvPr>
            <p:ph type="sldNum" sz="quarter" idx="4"/>
          </p:nvPr>
        </p:nvSpPr>
        <p:spPr/>
        <p:txBody>
          <a:bodyPr/>
          <a:lstStyle/>
          <a:p>
            <a:pPr rtl="0"/>
            <a:fld id="{9860EDB8-5305-433F-BE41-D7A86D811DB3}" type="slidenum">
              <a:rPr lang="fr-FR" noProof="0" smtClean="0"/>
              <a:pPr rtl="0"/>
              <a:t>8</a:t>
            </a:fld>
            <a:endParaRPr lang="fr-FR" noProof="0" dirty="0"/>
          </a:p>
        </p:txBody>
      </p:sp>
      <p:pic>
        <p:nvPicPr>
          <p:cNvPr id="7" name="Image 6" descr="Ce logo non-officiel est de plus en plus utilisé">
            <a:extLst>
              <a:ext uri="{FF2B5EF4-FFF2-40B4-BE49-F238E27FC236}">
                <a16:creationId xmlns:a16="http://schemas.microsoft.com/office/drawing/2014/main" id="{7D2BBEEB-F6D8-4913-A5A3-DB17C0D44D4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202599" y="1375968"/>
            <a:ext cx="1449905" cy="1449905"/>
          </a:xfrm>
          <a:prstGeom prst="rect">
            <a:avLst/>
          </a:prstGeom>
          <a:noFill/>
          <a:ln>
            <a:noFill/>
          </a:ln>
        </p:spPr>
      </p:pic>
      <p:pic>
        <p:nvPicPr>
          <p:cNvPr id="8" name="Picture 2" descr="Java (langage) — Wikipédia">
            <a:extLst>
              <a:ext uri="{FF2B5EF4-FFF2-40B4-BE49-F238E27FC236}">
                <a16:creationId xmlns:a16="http://schemas.microsoft.com/office/drawing/2014/main" id="{1A2418F9-55F2-42BC-8EE1-E9C5DD343B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96911" y="3185532"/>
            <a:ext cx="1089478" cy="2027809"/>
          </a:xfrm>
          <a:prstGeom prst="rect">
            <a:avLst/>
          </a:prstGeom>
          <a:noFill/>
          <a:extLst>
            <a:ext uri="{909E8E84-426E-40DD-AFC4-6F175D3DCCD1}">
              <a14:hiddenFill xmlns:a14="http://schemas.microsoft.com/office/drawing/2010/main">
                <a:solidFill>
                  <a:srgbClr val="FFFFFF"/>
                </a:solidFill>
              </a14:hiddenFill>
            </a:ext>
          </a:extLst>
        </p:spPr>
      </p:pic>
      <p:sp>
        <p:nvSpPr>
          <p:cNvPr id="9" name="Croix 8">
            <a:extLst>
              <a:ext uri="{FF2B5EF4-FFF2-40B4-BE49-F238E27FC236}">
                <a16:creationId xmlns:a16="http://schemas.microsoft.com/office/drawing/2014/main" id="{03386F65-6D68-4FDF-82B3-F6C6372D0EA5}"/>
              </a:ext>
            </a:extLst>
          </p:cNvPr>
          <p:cNvSpPr/>
          <p:nvPr/>
        </p:nvSpPr>
        <p:spPr>
          <a:xfrm rot="18889107">
            <a:off x="10244695" y="3402481"/>
            <a:ext cx="1593910" cy="1593910"/>
          </a:xfrm>
          <a:prstGeom prst="plus">
            <a:avLst>
              <a:gd name="adj" fmla="val 431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4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320" dirty="0"/>
              <a:t>Pourquoi utiliser </a:t>
            </a:r>
            <a:r>
              <a:rPr lang="fr-FR" sz="4320" b="1" dirty="0" err="1"/>
              <a:t>addEventListener</a:t>
            </a:r>
            <a:r>
              <a:rPr lang="fr-FR" sz="4320" b="1" dirty="0"/>
              <a:t>() ?</a:t>
            </a:r>
            <a:endParaRPr lang="en-US" b="1" dirty="0"/>
          </a:p>
        </p:txBody>
      </p:sp>
      <p:sp>
        <p:nvSpPr>
          <p:cNvPr id="3" name="Espace réservé du contenu 2"/>
          <p:cNvSpPr>
            <a:spLocks noGrp="1"/>
          </p:cNvSpPr>
          <p:nvPr>
            <p:ph idx="1"/>
          </p:nvPr>
        </p:nvSpPr>
        <p:spPr/>
        <p:txBody>
          <a:bodyPr/>
          <a:lstStyle/>
          <a:p>
            <a:r>
              <a:rPr lang="fr-FR" dirty="0"/>
              <a:t>L’un des grands avantages de la méthode </a:t>
            </a:r>
            <a:r>
              <a:rPr lang="fr-FR" dirty="0" err="1"/>
              <a:t>addEventListener</a:t>
            </a:r>
            <a:r>
              <a:rPr lang="fr-FR" dirty="0"/>
              <a:t>() est: </a:t>
            </a:r>
          </a:p>
          <a:p>
            <a:pPr lvl="1"/>
            <a:r>
              <a:rPr lang="fr-FR" dirty="0"/>
              <a:t>pouvoir lier </a:t>
            </a:r>
            <a:r>
              <a:rPr lang="fr-FR" b="1" dirty="0"/>
              <a:t>plusieurs gestionnaires </a:t>
            </a:r>
            <a:r>
              <a:rPr lang="fr-FR" dirty="0"/>
              <a:t>d’évènements de même type sur un élément HTML</a:t>
            </a:r>
          </a:p>
          <a:p>
            <a:pPr lvl="1"/>
            <a:r>
              <a:rPr lang="fr-FR" dirty="0"/>
              <a:t>Par exemple: afficher différents messages suite à un clic</a:t>
            </a:r>
            <a:endParaRPr lang="en-US" dirty="0"/>
          </a:p>
        </p:txBody>
      </p:sp>
      <p:pic>
        <p:nvPicPr>
          <p:cNvPr id="6146" name="Picture 2" descr="On peut lier plusieurs Ã©vÃ¨nements Ã  un Ã©lÃ©ment avec addEventListener()"/>
          <p:cNvPicPr>
            <a:picLocks noChangeAspect="1" noChangeArrowheads="1"/>
          </p:cNvPicPr>
          <p:nvPr/>
        </p:nvPicPr>
        <p:blipFill rotWithShape="1">
          <a:blip r:embed="rId2">
            <a:extLst>
              <a:ext uri="{28A0092B-C50C-407E-A947-70E740481C1C}">
                <a14:useLocalDpi xmlns:a14="http://schemas.microsoft.com/office/drawing/2010/main" val="0"/>
              </a:ext>
            </a:extLst>
          </a:blip>
          <a:srcRect t="41720"/>
          <a:stretch/>
        </p:blipFill>
        <p:spPr bwMode="auto">
          <a:xfrm>
            <a:off x="521207" y="2867527"/>
            <a:ext cx="6644520" cy="3465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mier Ã©vÃ¨nement gÃ©rÃ© par addEventListener() en 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33122" t="15971" r="5092"/>
          <a:stretch/>
        </p:blipFill>
        <p:spPr bwMode="auto">
          <a:xfrm>
            <a:off x="7820952" y="2877828"/>
            <a:ext cx="3542794" cy="13815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DeuxiÃ¨me Ã©vÃ¨nement gÃ©rÃ© par addEventListener() en JavaScript "/>
          <p:cNvPicPr>
            <a:picLocks noChangeAspect="1" noChangeArrowheads="1"/>
          </p:cNvPicPr>
          <p:nvPr/>
        </p:nvPicPr>
        <p:blipFill rotWithShape="1">
          <a:blip r:embed="rId4">
            <a:extLst>
              <a:ext uri="{28A0092B-C50C-407E-A947-70E740481C1C}">
                <a14:useLocalDpi xmlns:a14="http://schemas.microsoft.com/office/drawing/2010/main" val="0"/>
              </a:ext>
            </a:extLst>
          </a:blip>
          <a:srcRect l="35540" t="15992" r="3200"/>
          <a:stretch/>
        </p:blipFill>
        <p:spPr bwMode="auto">
          <a:xfrm>
            <a:off x="7811054" y="4777454"/>
            <a:ext cx="3552692" cy="14742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350925" y="4292666"/>
            <a:ext cx="200604" cy="404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2B50D9CD-1966-418B-A5DE-43005A175D9D}"/>
              </a:ext>
            </a:extLst>
          </p:cNvPr>
          <p:cNvSpPr>
            <a:spLocks noGrp="1"/>
          </p:cNvSpPr>
          <p:nvPr>
            <p:ph type="dt" sz="half" idx="10"/>
          </p:nvPr>
        </p:nvSpPr>
        <p:spPr/>
        <p:txBody>
          <a:bodyPr/>
          <a:lstStyle/>
          <a:p>
            <a:fld id="{20860985-C56F-464E-876E-CC84850076E6}" type="datetime1">
              <a:rPr lang="fr-FR" smtClean="0"/>
              <a:t>20/01/2021</a:t>
            </a:fld>
            <a:endParaRPr lang="fr-FR"/>
          </a:p>
        </p:txBody>
      </p:sp>
      <p:sp>
        <p:nvSpPr>
          <p:cNvPr id="5" name="Espace réservé du pied de page 4">
            <a:extLst>
              <a:ext uri="{FF2B5EF4-FFF2-40B4-BE49-F238E27FC236}">
                <a16:creationId xmlns:a16="http://schemas.microsoft.com/office/drawing/2014/main" id="{7CD2D095-CB24-49A8-96F7-21FBED8E187E}"/>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157AB85D-A502-4A65-A2C1-D79BBBB815D2}"/>
              </a:ext>
            </a:extLst>
          </p:cNvPr>
          <p:cNvSpPr>
            <a:spLocks noGrp="1"/>
          </p:cNvSpPr>
          <p:nvPr>
            <p:ph type="sldNum" sz="quarter" idx="12"/>
          </p:nvPr>
        </p:nvSpPr>
        <p:spPr/>
        <p:txBody>
          <a:bodyPr/>
          <a:lstStyle/>
          <a:p>
            <a:fld id="{8FDE5FCB-0159-4F81-83AE-67C33C270F12}" type="slidenum">
              <a:rPr lang="fr-FR" smtClean="0"/>
              <a:t>80</a:t>
            </a:fld>
            <a:endParaRPr lang="fr-FR"/>
          </a:p>
        </p:txBody>
      </p:sp>
    </p:spTree>
    <p:extLst>
      <p:ext uri="{BB962C8B-B14F-4D97-AF65-F5344CB8AC3E}">
        <p14:creationId xmlns:p14="http://schemas.microsoft.com/office/powerpoint/2010/main" val="89099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150"/>
                                        </p:tgtEl>
                                        <p:attrNameLst>
                                          <p:attrName>style.visibility</p:attrName>
                                        </p:attrNameLst>
                                      </p:cBhvr>
                                      <p:to>
                                        <p:strVal val="visible"/>
                                      </p:to>
                                    </p:set>
                                    <p:animEffect transition="in" filter="fade">
                                      <p:cBhvr>
                                        <p:cTn id="15"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Lier des </a:t>
            </a:r>
            <a:r>
              <a:rPr lang="en-US" dirty="0" err="1"/>
              <a:t>évènements</a:t>
            </a:r>
            <a:r>
              <a:rPr lang="en-US" dirty="0"/>
              <a:t> </a:t>
            </a:r>
            <a:r>
              <a:rPr lang="en-US" dirty="0" err="1"/>
              <a:t>différents</a:t>
            </a:r>
            <a:r>
              <a:rPr lang="en-US" dirty="0"/>
              <a:t> </a:t>
            </a:r>
          </a:p>
        </p:txBody>
      </p:sp>
      <p:sp>
        <p:nvSpPr>
          <p:cNvPr id="3" name="Espace réservé du contenu 2"/>
          <p:cNvSpPr>
            <a:spLocks noGrp="1"/>
          </p:cNvSpPr>
          <p:nvPr>
            <p:ph idx="1"/>
          </p:nvPr>
        </p:nvSpPr>
        <p:spPr/>
        <p:txBody>
          <a:bodyPr/>
          <a:lstStyle/>
          <a:p>
            <a:r>
              <a:rPr lang="fr-FR" dirty="0"/>
              <a:t>Changement si l’utilisateur </a:t>
            </a:r>
          </a:p>
          <a:p>
            <a:pPr lvl="1"/>
            <a:r>
              <a:rPr lang="fr-FR" dirty="0"/>
              <a:t>déplace le curseur de sa souris sur un élément  (</a:t>
            </a:r>
            <a:r>
              <a:rPr lang="en-US" b="1" dirty="0" err="1"/>
              <a:t>mouseover</a:t>
            </a:r>
            <a:r>
              <a:rPr lang="en-US" dirty="0"/>
              <a:t> )</a:t>
            </a:r>
            <a:endParaRPr lang="fr-FR" dirty="0"/>
          </a:p>
          <a:p>
            <a:pPr lvl="1"/>
            <a:r>
              <a:rPr lang="fr-FR" dirty="0"/>
              <a:t>et un autre code lorsqu’il reste cliqué dessus (</a:t>
            </a:r>
            <a:r>
              <a:rPr lang="en-US" b="1" dirty="0" err="1"/>
              <a:t>mousedown</a:t>
            </a:r>
            <a:r>
              <a:rPr lang="en-US" dirty="0"/>
              <a:t>)</a:t>
            </a:r>
          </a:p>
        </p:txBody>
      </p:sp>
      <p:pic>
        <p:nvPicPr>
          <p:cNvPr id="7170" name="Picture 2" descr="Utilisation de addEventListener() et des Ã©vÃ¨nements mousedown et mouseover"/>
          <p:cNvPicPr>
            <a:picLocks noChangeAspect="1" noChangeArrowheads="1"/>
          </p:cNvPicPr>
          <p:nvPr/>
        </p:nvPicPr>
        <p:blipFill rotWithShape="1">
          <a:blip r:embed="rId2">
            <a:extLst>
              <a:ext uri="{28A0092B-C50C-407E-A947-70E740481C1C}">
                <a14:useLocalDpi xmlns:a14="http://schemas.microsoft.com/office/drawing/2010/main" val="0"/>
              </a:ext>
            </a:extLst>
          </a:blip>
          <a:srcRect t="33859" b="5854"/>
          <a:stretch/>
        </p:blipFill>
        <p:spPr bwMode="auto">
          <a:xfrm>
            <a:off x="1406769" y="2773615"/>
            <a:ext cx="5416062" cy="331221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otre paragraphe change suite Ã  lâÃ©vÃ¨nement JavaScript mouseover"/>
          <p:cNvPicPr>
            <a:picLocks noChangeAspect="1" noChangeArrowheads="1"/>
          </p:cNvPicPr>
          <p:nvPr/>
        </p:nvPicPr>
        <p:blipFill rotWithShape="1">
          <a:blip r:embed="rId3">
            <a:extLst>
              <a:ext uri="{28A0092B-C50C-407E-A947-70E740481C1C}">
                <a14:useLocalDpi xmlns:a14="http://schemas.microsoft.com/office/drawing/2010/main" val="0"/>
              </a:ext>
            </a:extLst>
          </a:blip>
          <a:srcRect t="27831" r="66730"/>
          <a:stretch/>
        </p:blipFill>
        <p:spPr bwMode="auto">
          <a:xfrm>
            <a:off x="8044973" y="1251794"/>
            <a:ext cx="3526570" cy="18848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4" name="Picture 6" descr="Notre Ã©lÃ©ment HTML est modifiÃ© par lâÃ©vÃ¨nement JavaScript mousedown"/>
          <p:cNvPicPr>
            <a:picLocks noChangeAspect="1" noChangeArrowheads="1"/>
          </p:cNvPicPr>
          <p:nvPr/>
        </p:nvPicPr>
        <p:blipFill rotWithShape="1">
          <a:blip r:embed="rId4">
            <a:extLst>
              <a:ext uri="{28A0092B-C50C-407E-A947-70E740481C1C}">
                <a14:useLocalDpi xmlns:a14="http://schemas.microsoft.com/office/drawing/2010/main" val="0"/>
              </a:ext>
            </a:extLst>
          </a:blip>
          <a:srcRect t="23740" r="66730"/>
          <a:stretch/>
        </p:blipFill>
        <p:spPr bwMode="auto">
          <a:xfrm>
            <a:off x="8044973" y="3803947"/>
            <a:ext cx="3526570" cy="223634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9769771" y="3210912"/>
            <a:ext cx="268060" cy="541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EFBE434-7EB4-47B8-9E59-2C5051220D49}"/>
              </a:ext>
            </a:extLst>
          </p:cNvPr>
          <p:cNvSpPr>
            <a:spLocks noGrp="1"/>
          </p:cNvSpPr>
          <p:nvPr>
            <p:ph type="dt" sz="half" idx="10"/>
          </p:nvPr>
        </p:nvSpPr>
        <p:spPr/>
        <p:txBody>
          <a:bodyPr/>
          <a:lstStyle/>
          <a:p>
            <a:fld id="{D34394C1-EAAD-4963-8CCE-E5517C51A0FC}" type="datetime1">
              <a:rPr lang="fr-FR" smtClean="0"/>
              <a:t>20/01/2021</a:t>
            </a:fld>
            <a:endParaRPr lang="fr-FR"/>
          </a:p>
        </p:txBody>
      </p:sp>
      <p:sp>
        <p:nvSpPr>
          <p:cNvPr id="5" name="Espace réservé du pied de page 4">
            <a:extLst>
              <a:ext uri="{FF2B5EF4-FFF2-40B4-BE49-F238E27FC236}">
                <a16:creationId xmlns:a16="http://schemas.microsoft.com/office/drawing/2014/main" id="{37687B92-7742-4DE8-8C12-138BCCECAB7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89BAE3-94FE-44D3-B477-CB85472F3F0A}"/>
              </a:ext>
            </a:extLst>
          </p:cNvPr>
          <p:cNvSpPr>
            <a:spLocks noGrp="1"/>
          </p:cNvSpPr>
          <p:nvPr>
            <p:ph type="sldNum" sz="quarter" idx="12"/>
          </p:nvPr>
        </p:nvSpPr>
        <p:spPr/>
        <p:txBody>
          <a:bodyPr/>
          <a:lstStyle/>
          <a:p>
            <a:fld id="{8FDE5FCB-0159-4F81-83AE-67C33C270F12}" type="slidenum">
              <a:rPr lang="fr-FR" smtClean="0"/>
              <a:t>81</a:t>
            </a:fld>
            <a:endParaRPr lang="fr-FR"/>
          </a:p>
        </p:txBody>
      </p:sp>
    </p:spTree>
    <p:extLst>
      <p:ext uri="{BB962C8B-B14F-4D97-AF65-F5344CB8AC3E}">
        <p14:creationId xmlns:p14="http://schemas.microsoft.com/office/powerpoint/2010/main" val="237382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FC2E1-6CBD-4130-8288-334F80C689A3}"/>
              </a:ext>
            </a:extLst>
          </p:cNvPr>
          <p:cNvSpPr>
            <a:spLocks noGrp="1"/>
          </p:cNvSpPr>
          <p:nvPr>
            <p:ph type="title"/>
          </p:nvPr>
        </p:nvSpPr>
        <p:spPr/>
        <p:txBody>
          <a:bodyPr>
            <a:normAutofit/>
          </a:bodyPr>
          <a:lstStyle/>
          <a:p>
            <a:r>
              <a:rPr lang="fr-FR" b="1" dirty="0"/>
              <a:t>2.3- Créer, détruire des écouteurs</a:t>
            </a:r>
            <a:endParaRPr lang="en-US" dirty="0"/>
          </a:p>
        </p:txBody>
      </p:sp>
      <p:sp>
        <p:nvSpPr>
          <p:cNvPr id="3" name="Espace réservé du contenu 2">
            <a:extLst>
              <a:ext uri="{FF2B5EF4-FFF2-40B4-BE49-F238E27FC236}">
                <a16:creationId xmlns:a16="http://schemas.microsoft.com/office/drawing/2014/main" id="{F7EB03BA-9F21-4484-85B2-55C724BDB2C2}"/>
              </a:ext>
            </a:extLst>
          </p:cNvPr>
          <p:cNvSpPr>
            <a:spLocks noGrp="1"/>
          </p:cNvSpPr>
          <p:nvPr>
            <p:ph sz="quarter" idx="10"/>
          </p:nvPr>
        </p:nvSpPr>
        <p:spPr/>
        <p:txBody>
          <a:bodyPr/>
          <a:lstStyle/>
          <a:p>
            <a:r>
              <a:rPr lang="fr-FR" dirty="0"/>
              <a:t>Voir exercice de codage: Solution pour la gestion des transaction de revenus et de dépenses</a:t>
            </a:r>
          </a:p>
          <a:p>
            <a:endParaRPr lang="fr-FR" dirty="0"/>
          </a:p>
          <a:p>
            <a:r>
              <a:rPr lang="fr-FR" dirty="0">
                <a:hlinkClick r:id="rId2"/>
              </a:rPr>
              <a:t>https://github.com/bassemSeddik/formationJS-TS</a:t>
            </a:r>
            <a:endParaRPr lang="fr-FR" dirty="0"/>
          </a:p>
          <a:p>
            <a:r>
              <a:rPr lang="fr-FR" dirty="0"/>
              <a:t>(partie projet)</a:t>
            </a:r>
          </a:p>
          <a:p>
            <a:endParaRPr lang="en-US" dirty="0"/>
          </a:p>
        </p:txBody>
      </p:sp>
      <p:sp>
        <p:nvSpPr>
          <p:cNvPr id="4" name="Espace réservé de la date 3">
            <a:extLst>
              <a:ext uri="{FF2B5EF4-FFF2-40B4-BE49-F238E27FC236}">
                <a16:creationId xmlns:a16="http://schemas.microsoft.com/office/drawing/2014/main" id="{3C4AFE21-F72A-4570-AE74-6D26B546C85A}"/>
              </a:ext>
            </a:extLst>
          </p:cNvPr>
          <p:cNvSpPr>
            <a:spLocks noGrp="1"/>
          </p:cNvSpPr>
          <p:nvPr>
            <p:ph type="dt" sz="half" idx="2"/>
          </p:nvPr>
        </p:nvSpPr>
        <p:spPr/>
        <p:txBody>
          <a:bodyPr/>
          <a:lstStyle/>
          <a:p>
            <a:pPr rtl="0"/>
            <a:fld id="{9B4129C9-89C9-47B0-B844-4F979116ACF8}"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B15256A5-76D0-402D-90DB-72E09EB6319A}"/>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6BD965C-306B-4801-9024-16BBD640DEB5}"/>
              </a:ext>
            </a:extLst>
          </p:cNvPr>
          <p:cNvSpPr>
            <a:spLocks noGrp="1"/>
          </p:cNvSpPr>
          <p:nvPr>
            <p:ph type="sldNum" sz="quarter" idx="4"/>
          </p:nvPr>
        </p:nvSpPr>
        <p:spPr/>
        <p:txBody>
          <a:bodyPr/>
          <a:lstStyle/>
          <a:p>
            <a:pPr rtl="0"/>
            <a:fld id="{9860EDB8-5305-433F-BE41-D7A86D811DB3}" type="slidenum">
              <a:rPr lang="fr-FR" noProof="0" smtClean="0"/>
              <a:pPr rtl="0"/>
              <a:t>82</a:t>
            </a:fld>
            <a:endParaRPr lang="fr-FR" noProof="0" dirty="0"/>
          </a:p>
        </p:txBody>
      </p:sp>
    </p:spTree>
    <p:extLst>
      <p:ext uri="{BB962C8B-B14F-4D97-AF65-F5344CB8AC3E}">
        <p14:creationId xmlns:p14="http://schemas.microsoft.com/office/powerpoint/2010/main" val="3492257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2.4- Les traitements événementiels JavaScript : gestionnaire clavier, souris, formulaires, </a:t>
            </a:r>
            <a:r>
              <a:rPr lang="fr-FR" b="1" dirty="0" err="1"/>
              <a:t>rollover</a:t>
            </a:r>
            <a:r>
              <a:rPr lang="fr-FR" b="1" dirty="0"/>
              <a:t>, menus dynamiques</a:t>
            </a:r>
            <a:endParaRPr lang="en-US" dirty="0"/>
          </a:p>
        </p:txBody>
      </p:sp>
      <p:sp>
        <p:nvSpPr>
          <p:cNvPr id="3" name="Espace réservé du contenu 2"/>
          <p:cNvSpPr>
            <a:spLocks noGrp="1"/>
          </p:cNvSpPr>
          <p:nvPr>
            <p:ph idx="1"/>
          </p:nvPr>
        </p:nvSpPr>
        <p:spPr>
          <a:xfrm>
            <a:off x="539496" y="1435607"/>
            <a:ext cx="6971312" cy="4549549"/>
          </a:xfrm>
        </p:spPr>
        <p:txBody>
          <a:bodyPr/>
          <a:lstStyle/>
          <a:p>
            <a:r>
              <a:rPr lang="en-US" dirty="0" err="1"/>
              <a:t>Exemple</a:t>
            </a:r>
            <a:r>
              <a:rPr lang="en-US" dirty="0"/>
              <a:t> à 4 </a:t>
            </a:r>
            <a:r>
              <a:rPr lang="en-US" dirty="0" err="1"/>
              <a:t>EventListeners</a:t>
            </a:r>
            <a:r>
              <a:rPr lang="en-US" dirty="0"/>
              <a:t> </a:t>
            </a:r>
          </a:p>
          <a:p>
            <a:r>
              <a:rPr lang="fr-FR" b="1" dirty="0" err="1"/>
              <a:t>mouseout</a:t>
            </a:r>
            <a:r>
              <a:rPr lang="fr-FR" b="1" dirty="0"/>
              <a:t>:</a:t>
            </a:r>
            <a:r>
              <a:rPr lang="fr-FR" dirty="0"/>
              <a:t> l’utilisateur déplace le curseur de sa souris en dehors d’un élément </a:t>
            </a:r>
          </a:p>
          <a:p>
            <a:r>
              <a:rPr lang="fr-FR" b="1" dirty="0" err="1"/>
              <a:t>Mouseup</a:t>
            </a:r>
            <a:r>
              <a:rPr lang="fr-FR" b="1" dirty="0"/>
              <a:t>:</a:t>
            </a:r>
            <a:r>
              <a:rPr lang="fr-FR" dirty="0"/>
              <a:t> l’utilisateur relâche le clic</a:t>
            </a:r>
          </a:p>
          <a:p>
            <a:endParaRPr lang="en-US" dirty="0"/>
          </a:p>
        </p:txBody>
      </p:sp>
      <p:pic>
        <p:nvPicPr>
          <p:cNvPr id="10242"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46642" r="17052" b="44082"/>
          <a:stretch/>
        </p:blipFill>
        <p:spPr bwMode="auto">
          <a:xfrm>
            <a:off x="1084243" y="3429000"/>
            <a:ext cx="4515605" cy="80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106" t="30614" r="21000" b="53448"/>
          <a:stretch/>
        </p:blipFill>
        <p:spPr bwMode="auto">
          <a:xfrm>
            <a:off x="7510808" y="1878459"/>
            <a:ext cx="3993530" cy="1296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55503" r="17052" b="34372"/>
          <a:stretch/>
        </p:blipFill>
        <p:spPr bwMode="auto">
          <a:xfrm>
            <a:off x="1084243" y="5042832"/>
            <a:ext cx="4515605" cy="8826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65931" r="17052" b="19836"/>
          <a:stretch/>
        </p:blipFill>
        <p:spPr bwMode="auto">
          <a:xfrm>
            <a:off x="6988733" y="3411251"/>
            <a:ext cx="4515605" cy="1240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On utilise les Ã©vÃ¨nements mouseout et mouseup pour crÃ©er un reset des effets de mouseover et mousedowwn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l="15551" t="79608" r="17052" b="6716"/>
          <a:stretch/>
        </p:blipFill>
        <p:spPr bwMode="auto">
          <a:xfrm>
            <a:off x="6988733" y="5029538"/>
            <a:ext cx="4515605" cy="1192266"/>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DEAE293A-6411-4A46-837F-BE8D95F95879}"/>
              </a:ext>
            </a:extLst>
          </p:cNvPr>
          <p:cNvSpPr>
            <a:spLocks noGrp="1"/>
          </p:cNvSpPr>
          <p:nvPr>
            <p:ph type="dt" sz="half" idx="10"/>
          </p:nvPr>
        </p:nvSpPr>
        <p:spPr/>
        <p:txBody>
          <a:bodyPr/>
          <a:lstStyle/>
          <a:p>
            <a:fld id="{94C113E1-B2AF-4662-85B4-74CE2D5BC7E4}" type="datetime1">
              <a:rPr lang="fr-FR" smtClean="0"/>
              <a:t>20/01/2021</a:t>
            </a:fld>
            <a:endParaRPr lang="fr-FR"/>
          </a:p>
        </p:txBody>
      </p:sp>
      <p:sp>
        <p:nvSpPr>
          <p:cNvPr id="5" name="Espace réservé du pied de page 4">
            <a:extLst>
              <a:ext uri="{FF2B5EF4-FFF2-40B4-BE49-F238E27FC236}">
                <a16:creationId xmlns:a16="http://schemas.microsoft.com/office/drawing/2014/main" id="{33030027-81F2-466F-B272-65387EC6A523}"/>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2D35B300-CA60-4637-ADFE-D4DDD0F74552}"/>
              </a:ext>
            </a:extLst>
          </p:cNvPr>
          <p:cNvSpPr>
            <a:spLocks noGrp="1"/>
          </p:cNvSpPr>
          <p:nvPr>
            <p:ph type="sldNum" sz="quarter" idx="12"/>
          </p:nvPr>
        </p:nvSpPr>
        <p:spPr/>
        <p:txBody>
          <a:bodyPr/>
          <a:lstStyle/>
          <a:p>
            <a:fld id="{8FDE5FCB-0159-4F81-83AE-67C33C270F12}" type="slidenum">
              <a:rPr lang="fr-FR" smtClean="0"/>
              <a:t>83</a:t>
            </a:fld>
            <a:endParaRPr lang="fr-FR"/>
          </a:p>
        </p:txBody>
      </p:sp>
    </p:spTree>
    <p:extLst>
      <p:ext uri="{BB962C8B-B14F-4D97-AF65-F5344CB8AC3E}">
        <p14:creationId xmlns:p14="http://schemas.microsoft.com/office/powerpoint/2010/main" val="35796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QUIZ</a:t>
            </a:r>
          </a:p>
        </p:txBody>
      </p:sp>
      <p:sp>
        <p:nvSpPr>
          <p:cNvPr id="3" name="Espace réservé du contenu 2"/>
          <p:cNvSpPr>
            <a:spLocks noGrp="1"/>
          </p:cNvSpPr>
          <p:nvPr>
            <p:ph idx="1"/>
          </p:nvPr>
        </p:nvSpPr>
        <p:spPr>
          <a:xfrm>
            <a:off x="539495" y="1435607"/>
            <a:ext cx="10983131" cy="4549549"/>
          </a:xfrm>
        </p:spPr>
        <p:txBody>
          <a:bodyPr>
            <a:normAutofit/>
          </a:bodyPr>
          <a:lstStyle/>
          <a:p>
            <a:r>
              <a:rPr lang="fr-FR" sz="2000" dirty="0"/>
              <a:t>Pour créer un gestionnaire d'évènements, il est généralement recommandé d'utiliser:</a:t>
            </a:r>
          </a:p>
          <a:p>
            <a:pPr lvl="2">
              <a:buFont typeface="Wingdings" panose="05000000000000000000" pitchFamily="2" charset="2"/>
              <a:buChar char="q"/>
            </a:pPr>
            <a:r>
              <a:rPr lang="fr-FR" sz="1800" dirty="0"/>
              <a:t>Les attributs HTML relatifs aux évènements</a:t>
            </a:r>
          </a:p>
          <a:p>
            <a:pPr lvl="2">
              <a:buFont typeface="Wingdings" panose="05000000000000000000" pitchFamily="2" charset="2"/>
              <a:buChar char="q"/>
            </a:pPr>
            <a:r>
              <a:rPr lang="fr-FR" sz="1800" dirty="0"/>
              <a:t>Les propriétés JavaScript relatives aux évènements</a:t>
            </a:r>
          </a:p>
          <a:p>
            <a:pPr lvl="2">
              <a:buFont typeface="Wingdings" panose="05000000000000000000" pitchFamily="2" charset="2"/>
              <a:buChar char="q"/>
            </a:pPr>
            <a:r>
              <a:rPr lang="fr-FR" sz="1800" dirty="0"/>
              <a:t>La méthode </a:t>
            </a:r>
            <a:r>
              <a:rPr lang="fr-FR" sz="1800" dirty="0" err="1"/>
              <a:t>addEventListener</a:t>
            </a:r>
            <a:r>
              <a:rPr lang="fr-FR" sz="1800" dirty="0"/>
              <a:t>()</a:t>
            </a:r>
          </a:p>
          <a:p>
            <a:pPr lvl="1">
              <a:buFont typeface="Wingdings" panose="05000000000000000000" pitchFamily="2" charset="2"/>
              <a:buChar char="q"/>
            </a:pPr>
            <a:endParaRPr lang="fr-FR" sz="1800" dirty="0"/>
          </a:p>
          <a:p>
            <a:r>
              <a:rPr lang="fr-FR" sz="2000" dirty="0"/>
              <a:t>Citez les deux phases de propagation des évènements en JavaScript. </a:t>
            </a:r>
          </a:p>
          <a:p>
            <a:pPr marL="457200" lvl="2" indent="0">
              <a:buNone/>
            </a:pPr>
            <a:r>
              <a:rPr lang="fr-FR" sz="1800" dirty="0"/>
              <a:t>? A quoi correspondent-elles ?</a:t>
            </a:r>
            <a:br>
              <a:rPr lang="fr-FR" dirty="0"/>
            </a:br>
            <a:endParaRPr lang="fr-FR" dirty="0"/>
          </a:p>
          <a:p>
            <a:endParaRPr lang="en-US" dirty="0"/>
          </a:p>
        </p:txBody>
      </p:sp>
      <p:sp>
        <p:nvSpPr>
          <p:cNvPr id="4" name="Espace réservé de la date 3">
            <a:extLst>
              <a:ext uri="{FF2B5EF4-FFF2-40B4-BE49-F238E27FC236}">
                <a16:creationId xmlns:a16="http://schemas.microsoft.com/office/drawing/2014/main" id="{4C0C6479-4EAA-461B-AFF7-3CD55867BC99}"/>
              </a:ext>
            </a:extLst>
          </p:cNvPr>
          <p:cNvSpPr>
            <a:spLocks noGrp="1"/>
          </p:cNvSpPr>
          <p:nvPr>
            <p:ph type="dt" sz="half" idx="10"/>
          </p:nvPr>
        </p:nvSpPr>
        <p:spPr/>
        <p:txBody>
          <a:bodyPr/>
          <a:lstStyle/>
          <a:p>
            <a:fld id="{C57F1484-C522-4301-A356-9A701CCC4C49}" type="datetime1">
              <a:rPr lang="fr-FR" smtClean="0"/>
              <a:t>20/01/2021</a:t>
            </a:fld>
            <a:endParaRPr lang="fr-FR"/>
          </a:p>
        </p:txBody>
      </p:sp>
      <p:sp>
        <p:nvSpPr>
          <p:cNvPr id="5" name="Espace réservé du pied de page 4">
            <a:extLst>
              <a:ext uri="{FF2B5EF4-FFF2-40B4-BE49-F238E27FC236}">
                <a16:creationId xmlns:a16="http://schemas.microsoft.com/office/drawing/2014/main" id="{6B29BBA9-4B42-4200-986D-8FB241592777}"/>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D078D799-8692-4A64-B137-DDA61A8517EB}"/>
              </a:ext>
            </a:extLst>
          </p:cNvPr>
          <p:cNvSpPr>
            <a:spLocks noGrp="1"/>
          </p:cNvSpPr>
          <p:nvPr>
            <p:ph type="sldNum" sz="quarter" idx="12"/>
          </p:nvPr>
        </p:nvSpPr>
        <p:spPr/>
        <p:txBody>
          <a:bodyPr/>
          <a:lstStyle/>
          <a:p>
            <a:fld id="{8FDE5FCB-0159-4F81-83AE-67C33C270F12}" type="slidenum">
              <a:rPr lang="fr-FR" smtClean="0"/>
              <a:t>84</a:t>
            </a:fld>
            <a:endParaRPr lang="fr-FR"/>
          </a:p>
        </p:txBody>
      </p:sp>
    </p:spTree>
    <p:extLst>
      <p:ext uri="{BB962C8B-B14F-4D97-AF65-F5344CB8AC3E}">
        <p14:creationId xmlns:p14="http://schemas.microsoft.com/office/powerpoint/2010/main" val="18827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ctrTitle"/>
          </p:nvPr>
        </p:nvSpPr>
        <p:spPr/>
        <p:txBody>
          <a:bodyPr/>
          <a:lstStyle/>
          <a:p>
            <a:r>
              <a:rPr lang="en-US" dirty="0"/>
              <a:t>Propagation des </a:t>
            </a:r>
            <a:r>
              <a:rPr lang="en-US" dirty="0" err="1"/>
              <a:t>évènements</a:t>
            </a:r>
            <a:endParaRPr lang="en-US" dirty="0"/>
          </a:p>
        </p:txBody>
      </p:sp>
      <p:sp>
        <p:nvSpPr>
          <p:cNvPr id="7" name="Sous-titre 6"/>
          <p:cNvSpPr>
            <a:spLocks noGrp="1"/>
          </p:cNvSpPr>
          <p:nvPr>
            <p:ph type="subTitle" idx="1"/>
          </p:nvPr>
        </p:nvSpPr>
        <p:spPr>
          <a:xfrm>
            <a:off x="914400" y="4572000"/>
            <a:ext cx="8615680" cy="1556084"/>
          </a:xfrm>
        </p:spPr>
        <p:txBody>
          <a:bodyPr>
            <a:normAutofit fontScale="85000" lnSpcReduction="20000"/>
          </a:bodyPr>
          <a:lstStyle/>
          <a:p>
            <a:r>
              <a:rPr lang="en-US" dirty="0" err="1"/>
              <a:t>Présentation</a:t>
            </a:r>
            <a:r>
              <a:rPr lang="en-US" dirty="0"/>
              <a:t> et explication</a:t>
            </a:r>
          </a:p>
          <a:p>
            <a:r>
              <a:rPr lang="en-US" dirty="0" err="1"/>
              <a:t>Comprendre</a:t>
            </a:r>
            <a:r>
              <a:rPr lang="en-US" dirty="0"/>
              <a:t> les 2 phases de propagation</a:t>
            </a:r>
          </a:p>
          <a:p>
            <a:r>
              <a:rPr lang="en-US" dirty="0" err="1"/>
              <a:t>Gèrer</a:t>
            </a:r>
            <a:r>
              <a:rPr lang="en-US" dirty="0"/>
              <a:t> </a:t>
            </a:r>
            <a:r>
              <a:rPr lang="en-US" dirty="0" err="1"/>
              <a:t>l’ordre</a:t>
            </a:r>
            <a:r>
              <a:rPr lang="en-US" dirty="0"/>
              <a:t> de </a:t>
            </a:r>
            <a:r>
              <a:rPr lang="en-US" dirty="0" err="1"/>
              <a:t>déclenchement</a:t>
            </a:r>
            <a:r>
              <a:rPr lang="en-US" dirty="0"/>
              <a:t> des </a:t>
            </a:r>
            <a:r>
              <a:rPr lang="en-US" dirty="0" err="1"/>
              <a:t>évènements</a:t>
            </a:r>
            <a:endParaRPr lang="en-US" dirty="0"/>
          </a:p>
        </p:txBody>
      </p:sp>
      <p:sp>
        <p:nvSpPr>
          <p:cNvPr id="2" name="Espace réservé de la date 1">
            <a:extLst>
              <a:ext uri="{FF2B5EF4-FFF2-40B4-BE49-F238E27FC236}">
                <a16:creationId xmlns:a16="http://schemas.microsoft.com/office/drawing/2014/main" id="{0AAA6E6E-64FC-4D3D-B6F2-7D9F2876F737}"/>
              </a:ext>
            </a:extLst>
          </p:cNvPr>
          <p:cNvSpPr>
            <a:spLocks noGrp="1"/>
          </p:cNvSpPr>
          <p:nvPr>
            <p:ph type="dt" sz="half" idx="10"/>
          </p:nvPr>
        </p:nvSpPr>
        <p:spPr/>
        <p:txBody>
          <a:bodyPr/>
          <a:lstStyle/>
          <a:p>
            <a:fld id="{1945D088-135F-4A55-AC6E-E20F78F34102}" type="datetime1">
              <a:rPr lang="fr-FR" smtClean="0"/>
              <a:t>20/01/2021</a:t>
            </a:fld>
            <a:endParaRPr lang="fr-FR"/>
          </a:p>
        </p:txBody>
      </p:sp>
      <p:sp>
        <p:nvSpPr>
          <p:cNvPr id="3" name="Espace réservé du pied de page 2">
            <a:extLst>
              <a:ext uri="{FF2B5EF4-FFF2-40B4-BE49-F238E27FC236}">
                <a16:creationId xmlns:a16="http://schemas.microsoft.com/office/drawing/2014/main" id="{F8B5AE26-F937-4F1D-BFE5-B1FE8FCFC632}"/>
              </a:ext>
            </a:extLst>
          </p:cNvPr>
          <p:cNvSpPr>
            <a:spLocks noGrp="1"/>
          </p:cNvSpPr>
          <p:nvPr>
            <p:ph type="ftr" sz="quarter" idx="11"/>
          </p:nvPr>
        </p:nvSpPr>
        <p:spPr/>
        <p:txBody>
          <a:bodyPr/>
          <a:lstStyle/>
          <a:p>
            <a:r>
              <a:rPr lang="fr-FR"/>
              <a:t>ORSYS Formation - Bassem Seddik - JavaScript pour un HTML dynamique</a:t>
            </a:r>
          </a:p>
        </p:txBody>
      </p:sp>
      <p:sp>
        <p:nvSpPr>
          <p:cNvPr id="4" name="Espace réservé du numéro de diapositive 3">
            <a:extLst>
              <a:ext uri="{FF2B5EF4-FFF2-40B4-BE49-F238E27FC236}">
                <a16:creationId xmlns:a16="http://schemas.microsoft.com/office/drawing/2014/main" id="{E6D4D6D3-A9EE-4070-A4D1-FF0593A75884}"/>
              </a:ext>
            </a:extLst>
          </p:cNvPr>
          <p:cNvSpPr>
            <a:spLocks noGrp="1"/>
          </p:cNvSpPr>
          <p:nvPr>
            <p:ph type="sldNum" sz="quarter" idx="12"/>
          </p:nvPr>
        </p:nvSpPr>
        <p:spPr/>
        <p:txBody>
          <a:bodyPr/>
          <a:lstStyle/>
          <a:p>
            <a:fld id="{8FDE5FCB-0159-4F81-83AE-67C33C270F12}" type="slidenum">
              <a:rPr lang="fr-FR" smtClean="0"/>
              <a:t>85</a:t>
            </a:fld>
            <a:endParaRPr lang="fr-FR"/>
          </a:p>
        </p:txBody>
      </p:sp>
    </p:spTree>
    <p:extLst>
      <p:ext uri="{BB962C8B-B14F-4D97-AF65-F5344CB8AC3E}">
        <p14:creationId xmlns:p14="http://schemas.microsoft.com/office/powerpoint/2010/main" val="10233280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2.6- L'objet Event et son utilisation; </a:t>
            </a:r>
            <a:r>
              <a:rPr lang="en-US" dirty="0"/>
              <a:t>Propagation</a:t>
            </a:r>
          </a:p>
        </p:txBody>
      </p:sp>
      <p:sp>
        <p:nvSpPr>
          <p:cNvPr id="3" name="Espace réservé du contenu 2"/>
          <p:cNvSpPr>
            <a:spLocks noGrp="1"/>
          </p:cNvSpPr>
          <p:nvPr>
            <p:ph idx="1"/>
          </p:nvPr>
        </p:nvSpPr>
        <p:spPr>
          <a:xfrm>
            <a:off x="539496" y="1435607"/>
            <a:ext cx="10983130" cy="4549549"/>
          </a:xfrm>
        </p:spPr>
        <p:txBody>
          <a:bodyPr>
            <a:normAutofit/>
          </a:bodyPr>
          <a:lstStyle/>
          <a:p>
            <a:r>
              <a:rPr lang="fr-FR" sz="2000" dirty="0"/>
              <a:t>Caractériser l’ordre dans lequel différents évènements vont se déclencher</a:t>
            </a:r>
          </a:p>
          <a:p>
            <a:r>
              <a:rPr lang="fr-FR" sz="2000" dirty="0"/>
              <a:t>Imaginons une page web comportant </a:t>
            </a:r>
          </a:p>
          <a:p>
            <a:pPr lvl="1"/>
            <a:r>
              <a:rPr lang="fr-FR" sz="1800" dirty="0"/>
              <a:t>un </a:t>
            </a:r>
            <a:r>
              <a:rPr lang="fr-FR" sz="1800" b="1" dirty="0"/>
              <a:t>div</a:t>
            </a:r>
            <a:r>
              <a:rPr lang="fr-FR" sz="1800" dirty="0"/>
              <a:t> et un élément </a:t>
            </a:r>
            <a:r>
              <a:rPr lang="fr-FR" sz="1800" b="1" dirty="0"/>
              <a:t>p</a:t>
            </a:r>
            <a:r>
              <a:rPr lang="fr-FR" sz="1800" dirty="0"/>
              <a:t> à l’intérieur de ce div</a:t>
            </a:r>
          </a:p>
          <a:p>
            <a:pPr lvl="1"/>
            <a:r>
              <a:rPr lang="fr-FR" sz="1800" dirty="0"/>
              <a:t>2 gestionnaires d’évènements </a:t>
            </a:r>
            <a:r>
              <a:rPr lang="fr-FR" sz="1800" b="1" dirty="0"/>
              <a:t>click</a:t>
            </a:r>
            <a:r>
              <a:rPr lang="fr-FR" sz="1800" dirty="0"/>
              <a:t> à notre </a:t>
            </a:r>
            <a:r>
              <a:rPr lang="fr-FR" sz="1800" b="1" dirty="0"/>
              <a:t>div </a:t>
            </a:r>
            <a:r>
              <a:rPr lang="fr-FR" sz="1800" dirty="0"/>
              <a:t>et à notre </a:t>
            </a:r>
            <a:r>
              <a:rPr lang="fr-FR" sz="1800" b="1" dirty="0"/>
              <a:t>p</a:t>
            </a:r>
          </a:p>
          <a:p>
            <a:r>
              <a:rPr lang="fr-FR" sz="2000" dirty="0"/>
              <a:t>lorsqu’un utilisateur va cliquer sur notre paragraphe</a:t>
            </a:r>
          </a:p>
          <a:p>
            <a:pPr lvl="1"/>
            <a:r>
              <a:rPr lang="fr-FR" sz="1800" dirty="0"/>
              <a:t>les deux évènements vont se déclencher </a:t>
            </a:r>
          </a:p>
          <a:p>
            <a:pPr lvl="1"/>
            <a:r>
              <a:rPr lang="fr-FR" sz="1800" dirty="0"/>
              <a:t>puisque notre paragraphe est contenu dans notre div</a:t>
            </a:r>
          </a:p>
          <a:p>
            <a:pPr lvl="1"/>
            <a:r>
              <a:rPr lang="fr-FR" sz="1800" b="1" dirty="0"/>
              <a:t>Dans quel ordre</a:t>
            </a:r>
            <a:r>
              <a:rPr lang="fr-FR" sz="1800" dirty="0"/>
              <a:t> vont se déclencher les évènements ?</a:t>
            </a:r>
          </a:p>
        </p:txBody>
      </p:sp>
      <p:sp>
        <p:nvSpPr>
          <p:cNvPr id="4" name="Espace réservé de la date 3">
            <a:extLst>
              <a:ext uri="{FF2B5EF4-FFF2-40B4-BE49-F238E27FC236}">
                <a16:creationId xmlns:a16="http://schemas.microsoft.com/office/drawing/2014/main" id="{5F2D4523-3B8B-4685-A023-BE08AECE9354}"/>
              </a:ext>
            </a:extLst>
          </p:cNvPr>
          <p:cNvSpPr>
            <a:spLocks noGrp="1"/>
          </p:cNvSpPr>
          <p:nvPr>
            <p:ph type="dt" sz="half" idx="10"/>
          </p:nvPr>
        </p:nvSpPr>
        <p:spPr/>
        <p:txBody>
          <a:bodyPr/>
          <a:lstStyle/>
          <a:p>
            <a:fld id="{0BF18546-1B2F-42B6-AD86-034793F9A57B}" type="datetime1">
              <a:rPr lang="fr-FR" smtClean="0"/>
              <a:t>20/01/2021</a:t>
            </a:fld>
            <a:endParaRPr lang="fr-FR"/>
          </a:p>
        </p:txBody>
      </p:sp>
      <p:sp>
        <p:nvSpPr>
          <p:cNvPr id="5" name="Espace réservé du pied de page 4">
            <a:extLst>
              <a:ext uri="{FF2B5EF4-FFF2-40B4-BE49-F238E27FC236}">
                <a16:creationId xmlns:a16="http://schemas.microsoft.com/office/drawing/2014/main" id="{33A8E373-394A-4905-BA64-DA602B6046A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FABAF123-70C6-47E8-9D95-345B58114C6E}"/>
              </a:ext>
            </a:extLst>
          </p:cNvPr>
          <p:cNvSpPr>
            <a:spLocks noGrp="1"/>
          </p:cNvSpPr>
          <p:nvPr>
            <p:ph type="sldNum" sz="quarter" idx="12"/>
          </p:nvPr>
        </p:nvSpPr>
        <p:spPr/>
        <p:txBody>
          <a:bodyPr/>
          <a:lstStyle/>
          <a:p>
            <a:fld id="{8FDE5FCB-0159-4F81-83AE-67C33C270F12}" type="slidenum">
              <a:rPr lang="fr-FR" smtClean="0"/>
              <a:t>86</a:t>
            </a:fld>
            <a:endParaRPr lang="fr-FR"/>
          </a:p>
        </p:txBody>
      </p:sp>
    </p:spTree>
    <p:extLst>
      <p:ext uri="{BB962C8B-B14F-4D97-AF65-F5344CB8AC3E}">
        <p14:creationId xmlns:p14="http://schemas.microsoft.com/office/powerpoint/2010/main" val="316389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11266" name="Picture 2" descr="Introduction Ã  la propagation des Ã©vÃ¨nements en JavaScri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62" y="288923"/>
            <a:ext cx="6244604" cy="595666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âÃ©vÃ¨nement de notre paragraphe se dÃ©clenche avant celui de notre div"/>
          <p:cNvPicPr>
            <a:picLocks noChangeAspect="1" noChangeArrowheads="1"/>
          </p:cNvPicPr>
          <p:nvPr/>
        </p:nvPicPr>
        <p:blipFill rotWithShape="1">
          <a:blip r:embed="rId3">
            <a:extLst>
              <a:ext uri="{28A0092B-C50C-407E-A947-70E740481C1C}">
                <a14:useLocalDpi xmlns:a14="http://schemas.microsoft.com/office/drawing/2010/main" val="0"/>
              </a:ext>
            </a:extLst>
          </a:blip>
          <a:srcRect l="34207"/>
          <a:stretch/>
        </p:blipFill>
        <p:spPr bwMode="auto">
          <a:xfrm>
            <a:off x="7300125" y="1209355"/>
            <a:ext cx="4219544" cy="183899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1270"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300125" y="3795642"/>
            <a:ext cx="4219544" cy="19314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lèche vers le bas 5"/>
          <p:cNvSpPr/>
          <p:nvPr/>
        </p:nvSpPr>
        <p:spPr>
          <a:xfrm>
            <a:off x="9808741" y="3221172"/>
            <a:ext cx="345638" cy="697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58E6DEB4-6A5E-4E81-B6BB-FD010E090716}"/>
              </a:ext>
            </a:extLst>
          </p:cNvPr>
          <p:cNvSpPr>
            <a:spLocks noGrp="1"/>
          </p:cNvSpPr>
          <p:nvPr>
            <p:ph type="dt" sz="half" idx="10"/>
          </p:nvPr>
        </p:nvSpPr>
        <p:spPr/>
        <p:txBody>
          <a:bodyPr/>
          <a:lstStyle/>
          <a:p>
            <a:fld id="{DA2725B8-53F0-4072-A2D8-429EA6079425}" type="datetime1">
              <a:rPr lang="fr-FR" smtClean="0"/>
              <a:t>20/01/2021</a:t>
            </a:fld>
            <a:endParaRPr lang="fr-FR"/>
          </a:p>
        </p:txBody>
      </p:sp>
      <p:sp>
        <p:nvSpPr>
          <p:cNvPr id="5" name="Espace réservé du pied de page 4">
            <a:extLst>
              <a:ext uri="{FF2B5EF4-FFF2-40B4-BE49-F238E27FC236}">
                <a16:creationId xmlns:a16="http://schemas.microsoft.com/office/drawing/2014/main" id="{89574AE3-351A-46D9-8A7E-D688E11D86E2}"/>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4AF9AF78-50AF-4DE9-BB6A-94086B189A21}"/>
              </a:ext>
            </a:extLst>
          </p:cNvPr>
          <p:cNvSpPr>
            <a:spLocks noGrp="1"/>
          </p:cNvSpPr>
          <p:nvPr>
            <p:ph type="sldNum" sz="quarter" idx="12"/>
          </p:nvPr>
        </p:nvSpPr>
        <p:spPr/>
        <p:txBody>
          <a:bodyPr/>
          <a:lstStyle/>
          <a:p>
            <a:fld id="{8FDE5FCB-0159-4F81-83AE-67C33C270F12}" type="slidenum">
              <a:rPr lang="fr-FR" smtClean="0"/>
              <a:t>87</a:t>
            </a:fld>
            <a:endParaRPr lang="fr-FR"/>
          </a:p>
        </p:txBody>
      </p:sp>
    </p:spTree>
    <p:extLst>
      <p:ext uri="{BB962C8B-B14F-4D97-AF65-F5344CB8AC3E}">
        <p14:creationId xmlns:p14="http://schemas.microsoft.com/office/powerpoint/2010/main" val="212405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270"/>
                                        </p:tgtEl>
                                        <p:attrNameLst>
                                          <p:attrName>style.visibility</p:attrName>
                                        </p:attrNameLst>
                                      </p:cBhvr>
                                      <p:to>
                                        <p:strVal val="visible"/>
                                      </p:to>
                                    </p:set>
                                    <p:animEffect transition="in" filter="fade">
                                      <p:cBhvr>
                                        <p:cTn id="15"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a:xfrm>
            <a:off x="539496" y="1435607"/>
            <a:ext cx="10964842" cy="4549549"/>
          </a:xfrm>
        </p:spPr>
        <p:txBody>
          <a:bodyPr>
            <a:normAutofit/>
          </a:bodyPr>
          <a:lstStyle/>
          <a:p>
            <a:r>
              <a:rPr lang="fr-FR" sz="1800" dirty="0"/>
              <a:t>La position l’influence pas l’ordre des évènement</a:t>
            </a:r>
          </a:p>
          <a:p>
            <a:pPr lvl="1"/>
            <a:r>
              <a:rPr lang="fr-FR" sz="1600" dirty="0"/>
              <a:t>La propagation part toujours depuis la racine DOM vers l’élément le plus profond </a:t>
            </a:r>
            <a:r>
              <a:rPr lang="fr-FR" sz="1600" b="1" dirty="0"/>
              <a:t>(phase de capture)</a:t>
            </a:r>
          </a:p>
          <a:p>
            <a:pPr lvl="1"/>
            <a:r>
              <a:rPr lang="fr-FR" sz="1600" dirty="0"/>
              <a:t>Remontée </a:t>
            </a:r>
            <a:r>
              <a:rPr lang="fr-FR" sz="1600" b="1" dirty="0"/>
              <a:t>(phase de bouillonnement)</a:t>
            </a:r>
            <a:endParaRPr lang="en-US" sz="1600" b="1" dirty="0"/>
          </a:p>
          <a:p>
            <a:r>
              <a:rPr lang="en-US" sz="1800" dirty="0"/>
              <a:t>Les </a:t>
            </a:r>
            <a:r>
              <a:rPr lang="en-US" sz="1800" dirty="0" err="1"/>
              <a:t>évènements</a:t>
            </a:r>
            <a:r>
              <a:rPr lang="en-US" sz="1800" dirty="0"/>
              <a:t> se </a:t>
            </a:r>
            <a:r>
              <a:rPr lang="en-US" sz="1800" dirty="0" err="1"/>
              <a:t>déclenchent</a:t>
            </a:r>
            <a:r>
              <a:rPr lang="en-US" sz="1800" dirty="0"/>
              <a:t> par </a:t>
            </a:r>
            <a:r>
              <a:rPr lang="en-US" sz="1800" dirty="0" err="1"/>
              <a:t>défaut</a:t>
            </a:r>
            <a:r>
              <a:rPr lang="en-US" sz="1800" dirty="0"/>
              <a:t> </a:t>
            </a:r>
            <a:r>
              <a:rPr lang="en-US" sz="1800" dirty="0" err="1"/>
              <a:t>dans</a:t>
            </a:r>
            <a:r>
              <a:rPr lang="en-US" sz="1800" dirty="0"/>
              <a:t> la phase de </a:t>
            </a:r>
            <a:r>
              <a:rPr lang="en-US" sz="1800" dirty="0" err="1"/>
              <a:t>remontée</a:t>
            </a:r>
            <a:r>
              <a:rPr lang="en-US" sz="1800" dirty="0"/>
              <a:t> (de </a:t>
            </a:r>
            <a:r>
              <a:rPr lang="en-US" sz="1800" dirty="0" err="1"/>
              <a:t>bouillonnement</a:t>
            </a:r>
            <a:r>
              <a:rPr lang="en-US" sz="1800" dirty="0"/>
              <a:t>)</a:t>
            </a:r>
          </a:p>
          <a:p>
            <a:r>
              <a:rPr lang="en-US" sz="1800" dirty="0"/>
              <a:t>On </a:t>
            </a:r>
            <a:r>
              <a:rPr lang="en-US" sz="1800" dirty="0" err="1"/>
              <a:t>peut</a:t>
            </a:r>
            <a:r>
              <a:rPr lang="en-US" sz="1800" dirty="0"/>
              <a:t> </a:t>
            </a:r>
            <a:r>
              <a:rPr lang="en-US" sz="1800" dirty="0" err="1"/>
              <a:t>spécifier</a:t>
            </a:r>
            <a:r>
              <a:rPr lang="en-US" sz="1800" dirty="0"/>
              <a:t> la phase </a:t>
            </a:r>
            <a:r>
              <a:rPr lang="en-US" sz="1800" b="1" dirty="0"/>
              <a:t>et la changer </a:t>
            </a:r>
            <a:r>
              <a:rPr lang="en-US" sz="1800" dirty="0"/>
              <a:t>par un 3ème argument </a:t>
            </a:r>
            <a:r>
              <a:rPr lang="en-US" sz="1800" dirty="0" err="1"/>
              <a:t>optionnel</a:t>
            </a:r>
            <a:r>
              <a:rPr lang="en-US" sz="1800" dirty="0"/>
              <a:t> de </a:t>
            </a:r>
            <a:r>
              <a:rPr lang="en-US" sz="1800" dirty="0" err="1"/>
              <a:t>addEventListner</a:t>
            </a:r>
            <a:r>
              <a:rPr lang="en-US" sz="1800" dirty="0"/>
              <a:t>() de </a:t>
            </a:r>
            <a:r>
              <a:rPr lang="en-US" sz="1800" dirty="0" err="1"/>
              <a:t>valeur</a:t>
            </a:r>
            <a:r>
              <a:rPr lang="en-US" sz="1800" dirty="0"/>
              <a:t>:</a:t>
            </a:r>
          </a:p>
          <a:p>
            <a:pPr lvl="1"/>
            <a:r>
              <a:rPr lang="en-US" sz="1600" b="1" dirty="0"/>
              <a:t>True: </a:t>
            </a:r>
            <a:r>
              <a:rPr lang="fr-FR" sz="1600" dirty="0"/>
              <a:t>déclencher l’évènement lors de la phase de capture</a:t>
            </a:r>
            <a:endParaRPr lang="en-US" sz="1600" b="1" dirty="0"/>
          </a:p>
          <a:p>
            <a:pPr lvl="1"/>
            <a:r>
              <a:rPr lang="en-US" sz="1600" b="1" dirty="0"/>
              <a:t>false</a:t>
            </a:r>
            <a:r>
              <a:rPr lang="en-US" sz="1600" dirty="0"/>
              <a:t> </a:t>
            </a:r>
            <a:r>
              <a:rPr lang="fr-FR" sz="1600" dirty="0"/>
              <a:t>(valeur par défaut): ne déclencher l’évènement que lors de la phase de bouillonnement</a:t>
            </a:r>
            <a:endParaRPr lang="en-US" sz="1600" dirty="0"/>
          </a:p>
        </p:txBody>
      </p:sp>
      <p:sp>
        <p:nvSpPr>
          <p:cNvPr id="4" name="Espace réservé de la date 3">
            <a:extLst>
              <a:ext uri="{FF2B5EF4-FFF2-40B4-BE49-F238E27FC236}">
                <a16:creationId xmlns:a16="http://schemas.microsoft.com/office/drawing/2014/main" id="{3A7CAE0F-5A53-4716-B02B-DAB0A9088833}"/>
              </a:ext>
            </a:extLst>
          </p:cNvPr>
          <p:cNvSpPr>
            <a:spLocks noGrp="1"/>
          </p:cNvSpPr>
          <p:nvPr>
            <p:ph type="dt" sz="half" idx="10"/>
          </p:nvPr>
        </p:nvSpPr>
        <p:spPr/>
        <p:txBody>
          <a:bodyPr/>
          <a:lstStyle/>
          <a:p>
            <a:fld id="{22118C5F-F7D9-4C17-8D9F-29F957AFBB46}" type="datetime1">
              <a:rPr lang="fr-FR" smtClean="0"/>
              <a:t>20/01/2021</a:t>
            </a:fld>
            <a:endParaRPr lang="fr-FR"/>
          </a:p>
        </p:txBody>
      </p:sp>
      <p:sp>
        <p:nvSpPr>
          <p:cNvPr id="5" name="Espace réservé du pied de page 4">
            <a:extLst>
              <a:ext uri="{FF2B5EF4-FFF2-40B4-BE49-F238E27FC236}">
                <a16:creationId xmlns:a16="http://schemas.microsoft.com/office/drawing/2014/main" id="{4B7E70A9-CA02-4BE9-87F9-BE7C825ED3CF}"/>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B3CDDF0E-E7D9-43B0-ABC3-8717E390675B}"/>
              </a:ext>
            </a:extLst>
          </p:cNvPr>
          <p:cNvSpPr>
            <a:spLocks noGrp="1"/>
          </p:cNvSpPr>
          <p:nvPr>
            <p:ph type="sldNum" sz="quarter" idx="12"/>
          </p:nvPr>
        </p:nvSpPr>
        <p:spPr/>
        <p:txBody>
          <a:bodyPr/>
          <a:lstStyle/>
          <a:p>
            <a:fld id="{8FDE5FCB-0159-4F81-83AE-67C33C270F12}" type="slidenum">
              <a:rPr lang="fr-FR" smtClean="0"/>
              <a:t>88</a:t>
            </a:fld>
            <a:endParaRPr lang="fr-FR"/>
          </a:p>
        </p:txBody>
      </p:sp>
    </p:spTree>
    <p:extLst>
      <p:ext uri="{BB962C8B-B14F-4D97-AF65-F5344CB8AC3E}">
        <p14:creationId xmlns:p14="http://schemas.microsoft.com/office/powerpoint/2010/main" val="28749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127999" y="534214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dirty="0"/>
          </a:p>
        </p:txBody>
      </p:sp>
      <p:pic>
        <p:nvPicPr>
          <p:cNvPr id="12290" name="Picture 2" descr="DiffÃ©rence entre les phases de capture et de bouillonnement"/>
          <p:cNvPicPr>
            <a:picLocks noChangeAspect="1" noChangeArrowheads="1"/>
          </p:cNvPicPr>
          <p:nvPr/>
        </p:nvPicPr>
        <p:blipFill rotWithShape="1">
          <a:blip r:embed="rId3">
            <a:extLst>
              <a:ext uri="{28A0092B-C50C-407E-A947-70E740481C1C}">
                <a14:useLocalDpi xmlns:a14="http://schemas.microsoft.com/office/drawing/2010/main" val="0"/>
              </a:ext>
            </a:extLst>
          </a:blip>
          <a:srcRect t="3940" b="4429"/>
          <a:stretch/>
        </p:blipFill>
        <p:spPr bwMode="auto">
          <a:xfrm>
            <a:off x="879962" y="1"/>
            <a:ext cx="5558939" cy="67818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âÃ©vÃ¨nement de notre paragraphe se dÃ©clenche avant celui de notre div"/>
          <p:cNvPicPr>
            <a:picLocks noChangeAspect="1" noChangeArrowheads="1"/>
          </p:cNvPicPr>
          <p:nvPr/>
        </p:nvPicPr>
        <p:blipFill rotWithShape="1">
          <a:blip r:embed="rId2">
            <a:extLst>
              <a:ext uri="{28A0092B-C50C-407E-A947-70E740481C1C}">
                <a14:useLocalDpi xmlns:a14="http://schemas.microsoft.com/office/drawing/2010/main" val="0"/>
              </a:ext>
            </a:extLst>
          </a:blip>
          <a:srcRect l="34207"/>
          <a:stretch/>
        </p:blipFill>
        <p:spPr bwMode="auto">
          <a:xfrm>
            <a:off x="7089247" y="59026"/>
            <a:ext cx="3327233" cy="14501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8"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046506" y="1787219"/>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Flèche vers le bas 8"/>
          <p:cNvSpPr/>
          <p:nvPr/>
        </p:nvSpPr>
        <p:spPr>
          <a:xfrm>
            <a:off x="8635618" y="1438319"/>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6" descr="LâÃ©vÃ¨nement click de notre div se dÃ©clenche en second"/>
          <p:cNvPicPr>
            <a:picLocks noChangeAspect="1" noChangeArrowheads="1"/>
          </p:cNvPicPr>
          <p:nvPr/>
        </p:nvPicPr>
        <p:blipFill rotWithShape="1">
          <a:blip r:embed="rId4">
            <a:extLst>
              <a:ext uri="{28A0092B-C50C-407E-A947-70E740481C1C}">
                <a14:useLocalDpi xmlns:a14="http://schemas.microsoft.com/office/drawing/2010/main" val="0"/>
              </a:ext>
            </a:extLst>
          </a:blip>
          <a:srcRect l="34207"/>
          <a:stretch/>
        </p:blipFill>
        <p:spPr bwMode="auto">
          <a:xfrm>
            <a:off x="7108274" y="3696970"/>
            <a:ext cx="3327233" cy="15229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Flèche vers le bas 11"/>
          <p:cNvSpPr/>
          <p:nvPr/>
        </p:nvSpPr>
        <p:spPr>
          <a:xfrm>
            <a:off x="8635618" y="5089201"/>
            <a:ext cx="272546" cy="5502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Espace réservé de la date 3">
            <a:extLst>
              <a:ext uri="{FF2B5EF4-FFF2-40B4-BE49-F238E27FC236}">
                <a16:creationId xmlns:a16="http://schemas.microsoft.com/office/drawing/2014/main" id="{09E2099D-F465-4A46-8CC7-0F0A2BCF7658}"/>
              </a:ext>
            </a:extLst>
          </p:cNvPr>
          <p:cNvSpPr>
            <a:spLocks noGrp="1"/>
          </p:cNvSpPr>
          <p:nvPr>
            <p:ph type="dt" sz="half" idx="10"/>
          </p:nvPr>
        </p:nvSpPr>
        <p:spPr/>
        <p:txBody>
          <a:bodyPr/>
          <a:lstStyle/>
          <a:p>
            <a:fld id="{F365E848-92CA-40F6-881E-49D911D3DA89}" type="datetime1">
              <a:rPr lang="fr-FR" smtClean="0"/>
              <a:t>20/01/2021</a:t>
            </a:fld>
            <a:endParaRPr lang="fr-FR"/>
          </a:p>
        </p:txBody>
      </p:sp>
      <p:sp>
        <p:nvSpPr>
          <p:cNvPr id="5" name="Espace réservé du pied de page 4">
            <a:extLst>
              <a:ext uri="{FF2B5EF4-FFF2-40B4-BE49-F238E27FC236}">
                <a16:creationId xmlns:a16="http://schemas.microsoft.com/office/drawing/2014/main" id="{765135E8-2255-40F0-83F6-ED080FBB6450}"/>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841D49C-1187-4205-9070-67983033380A}"/>
              </a:ext>
            </a:extLst>
          </p:cNvPr>
          <p:cNvSpPr>
            <a:spLocks noGrp="1"/>
          </p:cNvSpPr>
          <p:nvPr>
            <p:ph type="sldNum" sz="quarter" idx="12"/>
          </p:nvPr>
        </p:nvSpPr>
        <p:spPr/>
        <p:txBody>
          <a:bodyPr/>
          <a:lstStyle/>
          <a:p>
            <a:fld id="{8FDE5FCB-0159-4F81-83AE-67C33C270F12}" type="slidenum">
              <a:rPr lang="fr-FR" smtClean="0"/>
              <a:t>89</a:t>
            </a:fld>
            <a:endParaRPr lang="fr-FR"/>
          </a:p>
        </p:txBody>
      </p:sp>
    </p:spTree>
    <p:extLst>
      <p:ext uri="{BB962C8B-B14F-4D97-AF65-F5344CB8AC3E}">
        <p14:creationId xmlns:p14="http://schemas.microsoft.com/office/powerpoint/2010/main" val="20984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2C8DC-5C65-4A64-934D-8A5292E17656}"/>
              </a:ext>
            </a:extLst>
          </p:cNvPr>
          <p:cNvSpPr>
            <a:spLocks noGrp="1"/>
          </p:cNvSpPr>
          <p:nvPr>
            <p:ph type="title"/>
          </p:nvPr>
        </p:nvSpPr>
        <p:spPr/>
        <p:txBody>
          <a:bodyPr/>
          <a:lstStyle/>
          <a:p>
            <a:r>
              <a:rPr lang="en-US" dirty="0"/>
              <a:t>ECMA: </a:t>
            </a:r>
            <a:r>
              <a:rPr lang="fr-FR" dirty="0"/>
              <a:t>l’organisation</a:t>
            </a:r>
          </a:p>
        </p:txBody>
      </p:sp>
      <p:sp>
        <p:nvSpPr>
          <p:cNvPr id="3" name="Espace réservé du contenu 2">
            <a:extLst>
              <a:ext uri="{FF2B5EF4-FFF2-40B4-BE49-F238E27FC236}">
                <a16:creationId xmlns:a16="http://schemas.microsoft.com/office/drawing/2014/main" id="{77068884-110C-428E-95C3-340D9D4DD38B}"/>
              </a:ext>
            </a:extLst>
          </p:cNvPr>
          <p:cNvSpPr>
            <a:spLocks noGrp="1"/>
          </p:cNvSpPr>
          <p:nvPr>
            <p:ph sz="quarter" idx="10"/>
          </p:nvPr>
        </p:nvSpPr>
        <p:spPr>
          <a:xfrm>
            <a:off x="539496" y="1435607"/>
            <a:ext cx="5304092" cy="4521841"/>
          </a:xfrm>
        </p:spPr>
        <p:txBody>
          <a:bodyPr>
            <a:normAutofit/>
          </a:bodyPr>
          <a:lstStyle/>
          <a:p>
            <a:pPr marL="285750" indent="-285750" fontAlgn="base">
              <a:buFont typeface="Arial" panose="020B0604020202020204" pitchFamily="34" charset="0"/>
              <a:buChar char="•"/>
            </a:pPr>
            <a:r>
              <a:rPr lang="en-US" sz="1800" dirty="0" err="1"/>
              <a:t>Ecma</a:t>
            </a:r>
            <a:r>
              <a:rPr lang="en-US" sz="1800" dirty="0"/>
              <a:t> (</a:t>
            </a:r>
            <a:r>
              <a:rPr lang="fr-FR" sz="1800" b="1" dirty="0" err="1"/>
              <a:t>European</a:t>
            </a:r>
            <a:r>
              <a:rPr lang="fr-FR" sz="1800" b="1" dirty="0"/>
              <a:t> Computer </a:t>
            </a:r>
            <a:r>
              <a:rPr lang="fr-FR" sz="1800" b="1" dirty="0" err="1"/>
              <a:t>Manufacturers</a:t>
            </a:r>
            <a:r>
              <a:rPr lang="fr-FR" sz="1800" b="1" dirty="0"/>
              <a:t> Association) </a:t>
            </a:r>
            <a:r>
              <a:rPr lang="en-US" sz="1800" dirty="0"/>
              <a:t>International </a:t>
            </a:r>
            <a:r>
              <a:rPr lang="fr-FR" sz="1800" dirty="0"/>
              <a:t>est une association de l’industrie dédiée à la normalisation des systèmes d’information et de communication
</a:t>
            </a:r>
            <a:r>
              <a:rPr lang="fr-FR" sz="1800" dirty="0" err="1"/>
              <a:t>ECMAScript</a:t>
            </a:r>
            <a:r>
              <a:rPr lang="fr-FR" sz="1800" dirty="0"/>
              <a:t>/JavaScript sous sa dernière édition de Juin 2020 est baptisé </a:t>
            </a:r>
            <a:r>
              <a:rPr lang="fr-FR" sz="1800" dirty="0">
                <a:hlinkClick r:id="rId2"/>
              </a:rPr>
              <a:t>ECMA-262</a:t>
            </a:r>
            <a:endParaRPr lang="fr-FR" sz="1800" dirty="0"/>
          </a:p>
          <a:p>
            <a:pPr marL="285750" indent="-285750" fontAlgn="base">
              <a:buFont typeface="Arial" panose="020B0604020202020204" pitchFamily="34" charset="0"/>
              <a:buChar char="•"/>
            </a:pPr>
            <a:r>
              <a:rPr lang="fr-FR" sz="1800" dirty="0"/>
              <a:t>D’une manière générale, JavaScript désigne les dialectes du langage </a:t>
            </a:r>
            <a:r>
              <a:rPr lang="fr-FR" sz="1800" dirty="0" err="1"/>
              <a:t>ECMAScript</a:t>
            </a:r>
            <a:r>
              <a:rPr lang="fr-FR" sz="1800" dirty="0"/>
              <a:t> </a:t>
            </a:r>
            <a:endParaRPr lang="fr-FR" sz="1600" dirty="0"/>
          </a:p>
          <a:p>
            <a:pPr marL="285750" indent="-285750" fontAlgn="base">
              <a:buFont typeface="Arial" panose="020B0604020202020204" pitchFamily="34" charset="0"/>
              <a:buChar char="•"/>
            </a:pPr>
            <a:endParaRPr lang="en-US" sz="1600" dirty="0"/>
          </a:p>
        </p:txBody>
      </p:sp>
      <p:sp>
        <p:nvSpPr>
          <p:cNvPr id="4" name="Espace réservé de la date 3">
            <a:extLst>
              <a:ext uri="{FF2B5EF4-FFF2-40B4-BE49-F238E27FC236}">
                <a16:creationId xmlns:a16="http://schemas.microsoft.com/office/drawing/2014/main" id="{1707E56A-FBF3-4D48-A222-B281ACDD95AB}"/>
              </a:ext>
            </a:extLst>
          </p:cNvPr>
          <p:cNvSpPr>
            <a:spLocks noGrp="1"/>
          </p:cNvSpPr>
          <p:nvPr>
            <p:ph type="dt" sz="half" idx="2"/>
          </p:nvPr>
        </p:nvSpPr>
        <p:spPr/>
        <p:txBody>
          <a:bodyPr/>
          <a:lstStyle/>
          <a:p>
            <a:pPr rtl="0"/>
            <a:fld id="{06F0F287-B1F0-49AF-8EB0-4533A3FCE6A7}"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50F6384F-2111-487E-981D-EDE3E6AFCA07}"/>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D84B5486-DF39-4E4B-B5D5-867969849AB9}"/>
              </a:ext>
            </a:extLst>
          </p:cNvPr>
          <p:cNvSpPr>
            <a:spLocks noGrp="1"/>
          </p:cNvSpPr>
          <p:nvPr>
            <p:ph type="sldNum" sz="quarter" idx="4"/>
          </p:nvPr>
        </p:nvSpPr>
        <p:spPr/>
        <p:txBody>
          <a:bodyPr/>
          <a:lstStyle/>
          <a:p>
            <a:pPr rtl="0"/>
            <a:fld id="{9860EDB8-5305-433F-BE41-D7A86D811DB3}" type="slidenum">
              <a:rPr lang="fr-FR" noProof="0" smtClean="0"/>
              <a:pPr rtl="0"/>
              <a:t>9</a:t>
            </a:fld>
            <a:endParaRPr lang="fr-FR" noProof="0" dirty="0"/>
          </a:p>
        </p:txBody>
      </p:sp>
      <p:pic>
        <p:nvPicPr>
          <p:cNvPr id="7" name="Image 6">
            <a:extLst>
              <a:ext uri="{FF2B5EF4-FFF2-40B4-BE49-F238E27FC236}">
                <a16:creationId xmlns:a16="http://schemas.microsoft.com/office/drawing/2014/main" id="{5937EB25-0289-4DC0-BFE4-82906DEFA86E}"/>
              </a:ext>
            </a:extLst>
          </p:cNvPr>
          <p:cNvPicPr>
            <a:picLocks noChangeAspect="1"/>
          </p:cNvPicPr>
          <p:nvPr/>
        </p:nvPicPr>
        <p:blipFill>
          <a:blip r:embed="rId3"/>
          <a:stretch>
            <a:fillRect/>
          </a:stretch>
        </p:blipFill>
        <p:spPr>
          <a:xfrm>
            <a:off x="5843588" y="157163"/>
            <a:ext cx="6234111" cy="5858870"/>
          </a:xfrm>
          <a:prstGeom prst="rect">
            <a:avLst/>
          </a:prstGeom>
          <a:ln>
            <a:solidFill>
              <a:schemeClr val="accent1"/>
            </a:solidFill>
          </a:ln>
        </p:spPr>
      </p:pic>
    </p:spTree>
    <p:extLst>
      <p:ext uri="{BB962C8B-B14F-4D97-AF65-F5344CB8AC3E}">
        <p14:creationId xmlns:p14="http://schemas.microsoft.com/office/powerpoint/2010/main" val="3680530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b="1" dirty="0"/>
              <a:t>Mixes</a:t>
            </a:r>
            <a:r>
              <a:rPr lang="fr-FR" sz="4800" dirty="0"/>
              <a:t> de bouillonnement/capture</a:t>
            </a:r>
            <a:endParaRPr lang="en-US" sz="4800" dirty="0"/>
          </a:p>
        </p:txBody>
      </p:sp>
      <p:sp>
        <p:nvSpPr>
          <p:cNvPr id="3" name="Espace réservé du contenu 2"/>
          <p:cNvSpPr>
            <a:spLocks noGrp="1"/>
          </p:cNvSpPr>
          <p:nvPr>
            <p:ph idx="1"/>
          </p:nvPr>
        </p:nvSpPr>
        <p:spPr/>
        <p:txBody>
          <a:bodyPr/>
          <a:lstStyle/>
          <a:p>
            <a:pPr marL="685800" indent="-548640">
              <a:buFont typeface="+mj-lt"/>
              <a:buAutoNum type="arabicPeriod"/>
            </a:pPr>
            <a:r>
              <a:rPr lang="en-US" dirty="0"/>
              <a:t>P1</a:t>
            </a:r>
          </a:p>
          <a:p>
            <a:pPr marL="685800" indent="-548640">
              <a:buFont typeface="+mj-lt"/>
              <a:buAutoNum type="arabicPeriod"/>
            </a:pPr>
            <a:r>
              <a:rPr lang="en-US" dirty="0"/>
              <a:t>Strong</a:t>
            </a:r>
          </a:p>
          <a:p>
            <a:pPr marL="685800" indent="-548640">
              <a:buFont typeface="+mj-lt"/>
              <a:buAutoNum type="arabicPeriod"/>
            </a:pPr>
            <a:r>
              <a:rPr lang="en-US" dirty="0" err="1"/>
              <a:t>Div</a:t>
            </a:r>
            <a:endParaRPr lang="en-US" dirty="0"/>
          </a:p>
          <a:p>
            <a:pPr marL="685800" indent="-548640">
              <a:buFont typeface="+mj-lt"/>
              <a:buAutoNum type="arabicPeriod"/>
            </a:pPr>
            <a:r>
              <a:rPr lang="en-US" dirty="0"/>
              <a:t>body</a:t>
            </a:r>
          </a:p>
        </p:txBody>
      </p:sp>
      <p:pic>
        <p:nvPicPr>
          <p:cNvPr id="13314" name="Picture 2" descr="MÃ©lange des phases de bouillonnement et de capture en JavaScript"/>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3071664" y="1301023"/>
            <a:ext cx="6653539" cy="5324687"/>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8084BC84-0827-40CD-8315-C33EE0099E30}"/>
              </a:ext>
            </a:extLst>
          </p:cNvPr>
          <p:cNvSpPr>
            <a:spLocks noGrp="1"/>
          </p:cNvSpPr>
          <p:nvPr>
            <p:ph type="dt" sz="half" idx="10"/>
          </p:nvPr>
        </p:nvSpPr>
        <p:spPr/>
        <p:txBody>
          <a:bodyPr/>
          <a:lstStyle/>
          <a:p>
            <a:fld id="{F52E3396-E982-40D4-A655-0CCC4BC81082}" type="datetime1">
              <a:rPr lang="fr-FR" smtClean="0"/>
              <a:t>20/01/2021</a:t>
            </a:fld>
            <a:endParaRPr lang="fr-FR"/>
          </a:p>
        </p:txBody>
      </p:sp>
      <p:sp>
        <p:nvSpPr>
          <p:cNvPr id="5" name="Espace réservé du pied de page 4">
            <a:extLst>
              <a:ext uri="{FF2B5EF4-FFF2-40B4-BE49-F238E27FC236}">
                <a16:creationId xmlns:a16="http://schemas.microsoft.com/office/drawing/2014/main" id="{10664C4D-F01F-4FCC-8537-F02BBF4AE71C}"/>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9C64ECFF-8C51-4A98-816D-1504F041A3DE}"/>
              </a:ext>
            </a:extLst>
          </p:cNvPr>
          <p:cNvSpPr>
            <a:spLocks noGrp="1"/>
          </p:cNvSpPr>
          <p:nvPr>
            <p:ph type="sldNum" sz="quarter" idx="12"/>
          </p:nvPr>
        </p:nvSpPr>
        <p:spPr/>
        <p:txBody>
          <a:bodyPr/>
          <a:lstStyle/>
          <a:p>
            <a:fld id="{8FDE5FCB-0159-4F81-83AE-67C33C270F12}" type="slidenum">
              <a:rPr lang="fr-FR" smtClean="0"/>
              <a:t>90</a:t>
            </a:fld>
            <a:endParaRPr lang="fr-FR"/>
          </a:p>
        </p:txBody>
      </p:sp>
    </p:spTree>
    <p:extLst>
      <p:ext uri="{BB962C8B-B14F-4D97-AF65-F5344CB8AC3E}">
        <p14:creationId xmlns:p14="http://schemas.microsoft.com/office/powerpoint/2010/main" val="1143848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L’objet Event</a:t>
            </a:r>
            <a:endParaRPr lang="en-US" dirty="0"/>
          </a:p>
        </p:txBody>
      </p:sp>
      <p:sp>
        <p:nvSpPr>
          <p:cNvPr id="3" name="Espace réservé du contenu 2"/>
          <p:cNvSpPr>
            <a:spLocks noGrp="1"/>
          </p:cNvSpPr>
          <p:nvPr>
            <p:ph idx="1"/>
          </p:nvPr>
        </p:nvSpPr>
        <p:spPr>
          <a:xfrm>
            <a:off x="539495" y="1435607"/>
            <a:ext cx="10983131" cy="4974337"/>
          </a:xfrm>
        </p:spPr>
        <p:txBody>
          <a:bodyPr>
            <a:normAutofit fontScale="92500" lnSpcReduction="20000"/>
          </a:bodyPr>
          <a:lstStyle/>
          <a:p>
            <a:r>
              <a:rPr lang="fr-FR" sz="1800" dirty="0"/>
              <a:t>Possède des propriétés et des méthodes </a:t>
            </a:r>
          </a:p>
          <a:p>
            <a:pPr lvl="1"/>
            <a:r>
              <a:rPr lang="fr-FR" sz="1600" dirty="0"/>
              <a:t>informant sur le contexte de l’évènement déclenché </a:t>
            </a:r>
          </a:p>
          <a:p>
            <a:pPr lvl="1"/>
            <a:r>
              <a:rPr lang="fr-FR" sz="1600" dirty="0"/>
              <a:t>impactant l’environnement</a:t>
            </a:r>
          </a:p>
          <a:p>
            <a:pPr lvl="1"/>
            <a:endParaRPr lang="fr-FR" sz="1600" dirty="0"/>
          </a:p>
          <a:p>
            <a:r>
              <a:rPr lang="fr-FR" sz="1800" dirty="0"/>
              <a:t>N’est accessible que durant le déclenchement d’un évènement</a:t>
            </a:r>
          </a:p>
          <a:p>
            <a:pPr lvl="1"/>
            <a:r>
              <a:rPr lang="fr-FR" sz="1600" dirty="0"/>
              <a:t>Accès au sein de la fonction servant à exécuter une action lors du déclenchement de l’évènement</a:t>
            </a:r>
          </a:p>
          <a:p>
            <a:pPr lvl="1"/>
            <a:endParaRPr lang="fr-FR" sz="1600" dirty="0"/>
          </a:p>
          <a:p>
            <a:r>
              <a:rPr lang="fr-FR" sz="1800" dirty="0"/>
              <a:t>Possède une dizaine de propriétés. Nous allons voir </a:t>
            </a:r>
          </a:p>
          <a:p>
            <a:pPr lvl="1"/>
            <a:r>
              <a:rPr lang="fr-FR" sz="1600" dirty="0" err="1"/>
              <a:t>target</a:t>
            </a:r>
            <a:r>
              <a:rPr lang="fr-FR" sz="1600" dirty="0"/>
              <a:t>, </a:t>
            </a:r>
          </a:p>
          <a:p>
            <a:pPr lvl="1"/>
            <a:r>
              <a:rPr lang="fr-FR" sz="1600" dirty="0" err="1"/>
              <a:t>currentTarget</a:t>
            </a:r>
            <a:r>
              <a:rPr lang="fr-FR" sz="1600" dirty="0"/>
              <a:t> </a:t>
            </a:r>
          </a:p>
          <a:p>
            <a:pPr lvl="1"/>
            <a:r>
              <a:rPr lang="fr-FR" sz="1600" dirty="0"/>
              <a:t>type</a:t>
            </a:r>
          </a:p>
          <a:p>
            <a:endParaRPr lang="en-US" dirty="0"/>
          </a:p>
        </p:txBody>
      </p:sp>
      <p:sp>
        <p:nvSpPr>
          <p:cNvPr id="4" name="Espace réservé de la date 3">
            <a:extLst>
              <a:ext uri="{FF2B5EF4-FFF2-40B4-BE49-F238E27FC236}">
                <a16:creationId xmlns:a16="http://schemas.microsoft.com/office/drawing/2014/main" id="{65C2732B-4D9B-40E3-B334-C29039B1C56D}"/>
              </a:ext>
            </a:extLst>
          </p:cNvPr>
          <p:cNvSpPr>
            <a:spLocks noGrp="1"/>
          </p:cNvSpPr>
          <p:nvPr>
            <p:ph type="dt" sz="half" idx="10"/>
          </p:nvPr>
        </p:nvSpPr>
        <p:spPr/>
        <p:txBody>
          <a:bodyPr/>
          <a:lstStyle/>
          <a:p>
            <a:fld id="{10305F03-5DB5-47E8-BEEB-5976B9EDFDAC}" type="datetime1">
              <a:rPr lang="fr-FR" smtClean="0"/>
              <a:t>20/01/2021</a:t>
            </a:fld>
            <a:endParaRPr lang="fr-FR"/>
          </a:p>
        </p:txBody>
      </p:sp>
      <p:sp>
        <p:nvSpPr>
          <p:cNvPr id="5" name="Espace réservé du pied de page 4">
            <a:extLst>
              <a:ext uri="{FF2B5EF4-FFF2-40B4-BE49-F238E27FC236}">
                <a16:creationId xmlns:a16="http://schemas.microsoft.com/office/drawing/2014/main" id="{5705E4F7-FD82-40E3-ADED-171A69936C55}"/>
              </a:ext>
            </a:extLst>
          </p:cNvPr>
          <p:cNvSpPr>
            <a:spLocks noGrp="1"/>
          </p:cNvSpPr>
          <p:nvPr>
            <p:ph type="ftr" sz="quarter" idx="11"/>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51F8903D-BA2F-41FC-AE1D-F1F8CFA0354B}"/>
              </a:ext>
            </a:extLst>
          </p:cNvPr>
          <p:cNvSpPr>
            <a:spLocks noGrp="1"/>
          </p:cNvSpPr>
          <p:nvPr>
            <p:ph type="sldNum" sz="quarter" idx="12"/>
          </p:nvPr>
        </p:nvSpPr>
        <p:spPr/>
        <p:txBody>
          <a:bodyPr/>
          <a:lstStyle/>
          <a:p>
            <a:fld id="{8FDE5FCB-0159-4F81-83AE-67C33C270F12}" type="slidenum">
              <a:rPr lang="fr-FR" smtClean="0"/>
              <a:t>91</a:t>
            </a:fld>
            <a:endParaRPr lang="fr-FR"/>
          </a:p>
        </p:txBody>
      </p:sp>
    </p:spTree>
    <p:extLst>
      <p:ext uri="{BB962C8B-B14F-4D97-AF65-F5344CB8AC3E}">
        <p14:creationId xmlns:p14="http://schemas.microsoft.com/office/powerpoint/2010/main" val="61948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800" dirty="0"/>
              <a:t>Propriétés </a:t>
            </a:r>
            <a:r>
              <a:rPr lang="fr-FR" sz="4800" b="1" dirty="0" err="1"/>
              <a:t>target</a:t>
            </a:r>
            <a:r>
              <a:rPr lang="fr-FR" sz="4800" dirty="0"/>
              <a:t> &amp; </a:t>
            </a:r>
            <a:r>
              <a:rPr lang="fr-FR" sz="4800" b="1" dirty="0" err="1"/>
              <a:t>currentTarget</a:t>
            </a:r>
            <a:endParaRPr lang="en-US" sz="4800" b="1" dirty="0"/>
          </a:p>
        </p:txBody>
      </p:sp>
      <p:sp>
        <p:nvSpPr>
          <p:cNvPr id="3" name="Espace réservé du contenu 2"/>
          <p:cNvSpPr>
            <a:spLocks noGrp="1"/>
          </p:cNvSpPr>
          <p:nvPr>
            <p:ph idx="1"/>
          </p:nvPr>
        </p:nvSpPr>
        <p:spPr>
          <a:xfrm>
            <a:off x="539495" y="1435607"/>
            <a:ext cx="4188319" cy="4549549"/>
          </a:xfrm>
        </p:spPr>
        <p:txBody>
          <a:bodyPr>
            <a:normAutofit/>
          </a:bodyPr>
          <a:lstStyle/>
          <a:p>
            <a:r>
              <a:rPr lang="fr-FR" dirty="0"/>
              <a:t>La propriété </a:t>
            </a:r>
            <a:r>
              <a:rPr lang="fr-FR" b="1" dirty="0" err="1"/>
              <a:t>target</a:t>
            </a:r>
            <a:r>
              <a:rPr lang="fr-FR" dirty="0"/>
              <a:t> retourne le type de l’élément qui a déclenché l’évènement</a:t>
            </a:r>
          </a:p>
          <a:p>
            <a:r>
              <a:rPr lang="fr-FR" dirty="0"/>
              <a:t>La propriété </a:t>
            </a:r>
            <a:r>
              <a:rPr lang="fr-FR" b="1" dirty="0" err="1"/>
              <a:t>currentTarget</a:t>
            </a:r>
            <a:r>
              <a:rPr lang="fr-FR" dirty="0"/>
              <a:t> retourne le type de l’élément portant le gestionnaire de l’évènement déclenché</a:t>
            </a:r>
          </a:p>
          <a:p>
            <a:r>
              <a:rPr lang="fr-FR" dirty="0"/>
              <a:t>Ces deux propriétés sont très utiles pour connaître </a:t>
            </a:r>
          </a:p>
          <a:p>
            <a:pPr lvl="1"/>
            <a:r>
              <a:rPr lang="fr-FR" dirty="0"/>
              <a:t>quel élément possède le gestionnaire d’évènement </a:t>
            </a:r>
          </a:p>
          <a:p>
            <a:pPr lvl="1"/>
            <a:r>
              <a:rPr lang="fr-FR" dirty="0"/>
              <a:t>dans quelle phase (capture ou bouillonnement) il s’est déclenché</a:t>
            </a:r>
          </a:p>
          <a:p>
            <a:endParaRPr lang="fr-FR" dirty="0"/>
          </a:p>
          <a:p>
            <a:endParaRPr lang="en-US" dirty="0"/>
          </a:p>
        </p:txBody>
      </p:sp>
      <p:pic>
        <p:nvPicPr>
          <p:cNvPr id="4" name="Picture 4" descr="Utilisation des propriÃ©tÃ©s target et currentTarget de lâobjet event">
            <a:extLst>
              <a:ext uri="{FF2B5EF4-FFF2-40B4-BE49-F238E27FC236}">
                <a16:creationId xmlns:a16="http://schemas.microsoft.com/office/drawing/2014/main" id="{71C3CD9C-738B-423C-A740-30E4C152DD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81"/>
          <a:stretch/>
        </p:blipFill>
        <p:spPr bwMode="auto">
          <a:xfrm>
            <a:off x="4727814" y="1294208"/>
            <a:ext cx="6776523" cy="4128185"/>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A6243DBF-16FD-418C-BA58-670E15A7745B}"/>
              </a:ext>
            </a:extLst>
          </p:cNvPr>
          <p:cNvSpPr>
            <a:spLocks noGrp="1"/>
          </p:cNvSpPr>
          <p:nvPr>
            <p:ph type="dt" sz="half" idx="10"/>
          </p:nvPr>
        </p:nvSpPr>
        <p:spPr/>
        <p:txBody>
          <a:bodyPr/>
          <a:lstStyle/>
          <a:p>
            <a:fld id="{4E51D003-21AD-47AA-8A49-F2BF3DBB31B2}" type="datetime1">
              <a:rPr lang="fr-FR" smtClean="0"/>
              <a:t>20/01/2021</a:t>
            </a:fld>
            <a:endParaRPr lang="fr-FR"/>
          </a:p>
        </p:txBody>
      </p:sp>
      <p:sp>
        <p:nvSpPr>
          <p:cNvPr id="6" name="Espace réservé du pied de page 5">
            <a:extLst>
              <a:ext uri="{FF2B5EF4-FFF2-40B4-BE49-F238E27FC236}">
                <a16:creationId xmlns:a16="http://schemas.microsoft.com/office/drawing/2014/main" id="{797B753D-2CB1-43BE-BACD-1EBF33629EED}"/>
              </a:ext>
            </a:extLst>
          </p:cNvPr>
          <p:cNvSpPr>
            <a:spLocks noGrp="1"/>
          </p:cNvSpPr>
          <p:nvPr>
            <p:ph type="ftr" sz="quarter" idx="11"/>
          </p:nvPr>
        </p:nvSpPr>
        <p:spPr/>
        <p:txBody>
          <a:bodyPr/>
          <a:lstStyle/>
          <a:p>
            <a:r>
              <a:rPr lang="fr-FR"/>
              <a:t>ORSYS Formation - Bassem Seddik - JavaScript pour un HTML dynamique</a:t>
            </a:r>
          </a:p>
        </p:txBody>
      </p:sp>
      <p:sp>
        <p:nvSpPr>
          <p:cNvPr id="7" name="Espace réservé du numéro de diapositive 6">
            <a:extLst>
              <a:ext uri="{FF2B5EF4-FFF2-40B4-BE49-F238E27FC236}">
                <a16:creationId xmlns:a16="http://schemas.microsoft.com/office/drawing/2014/main" id="{8BC847E7-BABC-46CE-B72B-0808D3D9192E}"/>
              </a:ext>
            </a:extLst>
          </p:cNvPr>
          <p:cNvSpPr>
            <a:spLocks noGrp="1"/>
          </p:cNvSpPr>
          <p:nvPr>
            <p:ph type="sldNum" sz="quarter" idx="12"/>
          </p:nvPr>
        </p:nvSpPr>
        <p:spPr/>
        <p:txBody>
          <a:bodyPr/>
          <a:lstStyle/>
          <a:p>
            <a:fld id="{8FDE5FCB-0159-4F81-83AE-67C33C270F12}" type="slidenum">
              <a:rPr lang="fr-FR" smtClean="0"/>
              <a:t>92</a:t>
            </a:fld>
            <a:endParaRPr lang="fr-FR"/>
          </a:p>
        </p:txBody>
      </p:sp>
    </p:spTree>
    <p:extLst>
      <p:ext uri="{BB962C8B-B14F-4D97-AF65-F5344CB8AC3E}">
        <p14:creationId xmlns:p14="http://schemas.microsoft.com/office/powerpoint/2010/main" val="130909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47E14E-BE48-4C38-87AD-3CDFEB67AC74}"/>
              </a:ext>
            </a:extLst>
          </p:cNvPr>
          <p:cNvSpPr>
            <a:spLocks noGrp="1"/>
          </p:cNvSpPr>
          <p:nvPr>
            <p:ph type="title"/>
          </p:nvPr>
        </p:nvSpPr>
        <p:spPr/>
        <p:txBody>
          <a:bodyPr/>
          <a:lstStyle/>
          <a:p>
            <a:r>
              <a:rPr lang="en-US" dirty="0"/>
              <a:t>Les Cookies sous JavaScript</a:t>
            </a:r>
          </a:p>
        </p:txBody>
      </p:sp>
      <p:sp>
        <p:nvSpPr>
          <p:cNvPr id="4" name="Espace réservé du contenu 3">
            <a:extLst>
              <a:ext uri="{FF2B5EF4-FFF2-40B4-BE49-F238E27FC236}">
                <a16:creationId xmlns:a16="http://schemas.microsoft.com/office/drawing/2014/main" id="{18EFF0AE-614C-4784-AC3B-1E89C21D9FDE}"/>
              </a:ext>
            </a:extLst>
          </p:cNvPr>
          <p:cNvSpPr>
            <a:spLocks noGrp="1"/>
          </p:cNvSpPr>
          <p:nvPr>
            <p:ph sz="quarter" idx="10"/>
          </p:nvPr>
        </p:nvSpPr>
        <p:spPr>
          <a:xfrm>
            <a:off x="539495" y="1435607"/>
            <a:ext cx="10983131" cy="4974337"/>
          </a:xfrm>
        </p:spPr>
        <p:txBody>
          <a:bodyPr>
            <a:normAutofit/>
          </a:bodyPr>
          <a:lstStyle/>
          <a:p>
            <a:r>
              <a:rPr lang="fr-FR" dirty="0"/>
              <a:t>Ce sont de petits fichiers textes enregistrés sur l’ordinateur du visiteur afin de </a:t>
            </a:r>
          </a:p>
          <a:p>
            <a:pPr lvl="1"/>
            <a:r>
              <a:rPr lang="fr-FR" dirty="0"/>
              <a:t>retenir des informations sur l’utilisateur, par exemple:</a:t>
            </a:r>
          </a:p>
          <a:p>
            <a:pPr lvl="2"/>
            <a:r>
              <a:rPr lang="fr-FR" dirty="0"/>
              <a:t>pseudo de l’utilisateur par exemple</a:t>
            </a:r>
          </a:p>
          <a:p>
            <a:pPr lvl="2"/>
            <a:r>
              <a:rPr lang="fr-FR" dirty="0"/>
              <a:t>Ses préférences pour un produit à acheter par exemple</a:t>
            </a:r>
          </a:p>
          <a:p>
            <a:pPr lvl="1"/>
            <a:r>
              <a:rPr lang="fr-FR" dirty="0"/>
              <a:t>Chaque cookie est destiné à une information unique</a:t>
            </a:r>
          </a:p>
          <a:p>
            <a:pPr lvl="2"/>
            <a:r>
              <a:rPr lang="fr-FR" dirty="0"/>
              <a:t>Utiliser 2 cookies si ‘</a:t>
            </a:r>
            <a:r>
              <a:rPr lang="fr-FR" dirty="0">
                <a:solidFill>
                  <a:srgbClr val="0070C0"/>
                </a:solidFill>
              </a:rPr>
              <a:t>pseudonyme</a:t>
            </a:r>
            <a:r>
              <a:rPr lang="fr-FR" dirty="0"/>
              <a:t>’ et ‘</a:t>
            </a:r>
            <a:r>
              <a:rPr lang="fr-FR" dirty="0">
                <a:solidFill>
                  <a:srgbClr val="0070C0"/>
                </a:solidFill>
              </a:rPr>
              <a:t>date de naissance</a:t>
            </a:r>
            <a:r>
              <a:rPr lang="fr-FR" dirty="0"/>
              <a:t>’ du visiteur </a:t>
            </a:r>
          </a:p>
          <a:p>
            <a:pPr lvl="2"/>
            <a:r>
              <a:rPr lang="fr-FR" dirty="0"/>
              <a:t>On peut les supprimer depuis le navigateur</a:t>
            </a:r>
          </a:p>
          <a:p>
            <a:pPr marL="1051560" lvl="3" indent="0">
              <a:buNone/>
            </a:pPr>
            <a:r>
              <a:rPr lang="en-US" dirty="0"/>
              <a:t>	</a:t>
            </a:r>
            <a:r>
              <a:rPr lang="en-US" dirty="0" err="1">
                <a:solidFill>
                  <a:srgbClr val="0070C0"/>
                </a:solidFill>
              </a:rPr>
              <a:t>Outils</a:t>
            </a:r>
            <a:r>
              <a:rPr lang="en-US" dirty="0">
                <a:solidFill>
                  <a:srgbClr val="0070C0"/>
                </a:solidFill>
              </a:rPr>
              <a:t> / Options / Vie </a:t>
            </a:r>
            <a:r>
              <a:rPr lang="en-US" dirty="0" err="1">
                <a:solidFill>
                  <a:srgbClr val="0070C0"/>
                </a:solidFill>
              </a:rPr>
              <a:t>privée</a:t>
            </a:r>
            <a:endParaRPr lang="en-US" dirty="0">
              <a:solidFill>
                <a:srgbClr val="0070C0"/>
              </a:solidFill>
            </a:endParaRPr>
          </a:p>
          <a:p>
            <a:pPr lvl="1"/>
            <a:endParaRPr lang="fr-FR" dirty="0"/>
          </a:p>
          <a:p>
            <a:pPr lvl="1"/>
            <a:r>
              <a:rPr lang="fr-FR" dirty="0"/>
              <a:t>Pour cela, on va utiliser le descripteur d’accesseur </a:t>
            </a:r>
            <a:r>
              <a:rPr lang="fr-FR" b="1" dirty="0" err="1">
                <a:solidFill>
                  <a:srgbClr val="0070C0"/>
                </a:solidFill>
              </a:rPr>
              <a:t>document.cookie</a:t>
            </a:r>
            <a:endParaRPr lang="fr-FR" b="1" dirty="0">
              <a:solidFill>
                <a:srgbClr val="0070C0"/>
              </a:solidFill>
            </a:endParaRPr>
          </a:p>
          <a:p>
            <a:pPr lvl="2"/>
            <a:r>
              <a:rPr lang="fr-FR" dirty="0"/>
              <a:t>Possède fonctions (getter/setter) permettant l’accès</a:t>
            </a:r>
          </a:p>
          <a:p>
            <a:r>
              <a:rPr lang="fr-FR" dirty="0"/>
              <a:t>La portée des cookies : chemin (répertoire) est accessible avec l’option </a:t>
            </a:r>
            <a:r>
              <a:rPr lang="fr-FR" b="1" dirty="0" err="1">
                <a:solidFill>
                  <a:srgbClr val="0070C0"/>
                </a:solidFill>
              </a:rPr>
              <a:t>path</a:t>
            </a:r>
            <a:r>
              <a:rPr lang="fr-FR" dirty="0"/>
              <a:t>.</a:t>
            </a:r>
          </a:p>
          <a:p>
            <a:pPr marL="285750" indent="-285750">
              <a:buFont typeface="Arial" panose="020B0604020202020204" pitchFamily="34" charset="0"/>
              <a:buChar char="•"/>
            </a:pPr>
            <a:r>
              <a:rPr lang="fr-FR" dirty="0"/>
              <a:t>Le chemin fourni doit être absolu. Par défaut, un cookie est accessible dans la page courante.</a:t>
            </a:r>
          </a:p>
          <a:p>
            <a:r>
              <a:rPr lang="fr-FR" dirty="0">
                <a:solidFill>
                  <a:srgbClr val="0070C0"/>
                </a:solidFill>
              </a:rPr>
              <a:t>	</a:t>
            </a:r>
            <a:r>
              <a:rPr lang="fr-FR" dirty="0" err="1">
                <a:solidFill>
                  <a:srgbClr val="0070C0"/>
                </a:solidFill>
              </a:rPr>
              <a:t>path</a:t>
            </a:r>
            <a:r>
              <a:rPr lang="fr-FR" dirty="0">
                <a:solidFill>
                  <a:srgbClr val="0070C0"/>
                </a:solidFill>
              </a:rPr>
              <a:t> =/</a:t>
            </a:r>
            <a:r>
              <a:rPr lang="fr-FR" dirty="0" err="1">
                <a:solidFill>
                  <a:srgbClr val="0070C0"/>
                </a:solidFill>
              </a:rPr>
              <a:t>coursJS_TS</a:t>
            </a:r>
            <a:endParaRPr lang="fr-FR" dirty="0">
              <a:solidFill>
                <a:srgbClr val="0070C0"/>
              </a:solidFill>
            </a:endParaRPr>
          </a:p>
          <a:p>
            <a:pPr lvl="1"/>
            <a:endParaRPr lang="fr-FR" dirty="0"/>
          </a:p>
        </p:txBody>
      </p:sp>
      <p:sp>
        <p:nvSpPr>
          <p:cNvPr id="7" name="Rectangle 6">
            <a:extLst>
              <a:ext uri="{FF2B5EF4-FFF2-40B4-BE49-F238E27FC236}">
                <a16:creationId xmlns:a16="http://schemas.microsoft.com/office/drawing/2014/main" id="{32E1D7BF-4FD7-4F4A-8DCD-0C9B287E55FF}"/>
              </a:ext>
            </a:extLst>
          </p:cNvPr>
          <p:cNvSpPr/>
          <p:nvPr/>
        </p:nvSpPr>
        <p:spPr>
          <a:xfrm>
            <a:off x="7224215" y="3756776"/>
            <a:ext cx="4428290"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'user=Bassem’</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//Crée ou met à jour un cookie 'user'</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alert</a:t>
            </a:r>
            <a:r>
              <a:rPr lang="fr-FR" sz="1600" dirty="0">
                <a:solidFill>
                  <a:srgbClr val="000000"/>
                </a:solidFill>
                <a:latin typeface="Consolas" panose="020B0609020204030204" pitchFamily="49" charset="0"/>
              </a:rPr>
              <a:t>(</a:t>
            </a:r>
            <a:r>
              <a:rPr lang="fr-FR" sz="1600" dirty="0" err="1">
                <a:solidFill>
                  <a:srgbClr val="000000"/>
                </a:solidFill>
                <a:latin typeface="Consolas" panose="020B0609020204030204" pitchFamily="49" charset="0"/>
              </a:rPr>
              <a:t>document.cookie</a:t>
            </a:r>
            <a:r>
              <a:rPr lang="fr-FR" sz="1600" dirty="0">
                <a:solidFill>
                  <a:srgbClr val="000000"/>
                </a:solidFill>
                <a:latin typeface="Consolas" panose="020B0609020204030204" pitchFamily="49" charset="0"/>
              </a:rPr>
              <a:t>); </a:t>
            </a:r>
          </a:p>
          <a:p>
            <a:r>
              <a:rPr lang="fr-FR" sz="1600" dirty="0">
                <a:solidFill>
                  <a:srgbClr val="008000"/>
                </a:solidFill>
                <a:latin typeface="Consolas" panose="020B0609020204030204" pitchFamily="49" charset="0"/>
              </a:rPr>
              <a:t>//Affiche la liste des cookies</a:t>
            </a:r>
            <a:endParaRPr lang="fr-FR" sz="1600" b="0" dirty="0">
              <a:solidFill>
                <a:srgbClr val="000000"/>
              </a:solidFill>
              <a:effectLst/>
              <a:latin typeface="Consolas" panose="020B0609020204030204" pitchFamily="49" charset="0"/>
            </a:endParaRPr>
          </a:p>
        </p:txBody>
      </p:sp>
      <p:sp>
        <p:nvSpPr>
          <p:cNvPr id="3" name="Espace réservé de la date 2">
            <a:extLst>
              <a:ext uri="{FF2B5EF4-FFF2-40B4-BE49-F238E27FC236}">
                <a16:creationId xmlns:a16="http://schemas.microsoft.com/office/drawing/2014/main" id="{D524A518-D141-4052-A509-FD1B76147B30}"/>
              </a:ext>
            </a:extLst>
          </p:cNvPr>
          <p:cNvSpPr>
            <a:spLocks noGrp="1"/>
          </p:cNvSpPr>
          <p:nvPr>
            <p:ph type="dt" sz="half" idx="2"/>
          </p:nvPr>
        </p:nvSpPr>
        <p:spPr/>
        <p:txBody>
          <a:bodyPr/>
          <a:lstStyle/>
          <a:p>
            <a:pPr rtl="0"/>
            <a:fld id="{C4E649BC-EB3B-4431-A5B0-49F821424CD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CD8B60D0-DCEB-458B-A424-C643F0DE2B91}"/>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1EC19DC6-E3F2-4F2E-8DBA-902987E95A32}"/>
              </a:ext>
            </a:extLst>
          </p:cNvPr>
          <p:cNvSpPr>
            <a:spLocks noGrp="1"/>
          </p:cNvSpPr>
          <p:nvPr>
            <p:ph type="sldNum" sz="quarter" idx="4"/>
          </p:nvPr>
        </p:nvSpPr>
        <p:spPr/>
        <p:txBody>
          <a:bodyPr/>
          <a:lstStyle/>
          <a:p>
            <a:pPr rtl="0"/>
            <a:fld id="{9860EDB8-5305-433F-BE41-D7A86D811DB3}" type="slidenum">
              <a:rPr lang="fr-FR" noProof="0" smtClean="0"/>
              <a:pPr rtl="0"/>
              <a:t>93</a:t>
            </a:fld>
            <a:endParaRPr lang="fr-FR" noProof="0" dirty="0"/>
          </a:p>
        </p:txBody>
      </p:sp>
    </p:spTree>
    <p:extLst>
      <p:ext uri="{BB962C8B-B14F-4D97-AF65-F5344CB8AC3E}">
        <p14:creationId xmlns:p14="http://schemas.microsoft.com/office/powerpoint/2010/main" val="1693130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14E14E-C421-4990-8704-39AC10ADE8A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F6BDB10-AA72-4651-A8FB-0B1BCC5F236E}"/>
              </a:ext>
            </a:extLst>
          </p:cNvPr>
          <p:cNvSpPr>
            <a:spLocks noGrp="1"/>
          </p:cNvSpPr>
          <p:nvPr>
            <p:ph sz="quarter" idx="10"/>
          </p:nvPr>
        </p:nvSpPr>
        <p:spPr>
          <a:xfrm>
            <a:off x="539496" y="1435607"/>
            <a:ext cx="10348898" cy="4521841"/>
          </a:xfrm>
        </p:spPr>
        <p:txBody>
          <a:bodyPr/>
          <a:lstStyle/>
          <a:p>
            <a:pPr lvl="1"/>
            <a:r>
              <a:rPr lang="fr-FR" dirty="0"/>
              <a:t>L’option </a:t>
            </a:r>
            <a:r>
              <a:rPr lang="fr-FR" b="1" dirty="0">
                <a:solidFill>
                  <a:srgbClr val="0070C0"/>
                </a:solidFill>
              </a:rPr>
              <a:t>expires</a:t>
            </a:r>
            <a:r>
              <a:rPr lang="fr-FR" dirty="0"/>
              <a:t> permet de préciser une date d’expiration pour un cookie</a:t>
            </a:r>
          </a:p>
          <a:p>
            <a:pPr lvl="1"/>
            <a:r>
              <a:rPr lang="fr-FR" dirty="0"/>
              <a:t>option </a:t>
            </a:r>
            <a:r>
              <a:rPr lang="fr-FR" b="1" dirty="0">
                <a:solidFill>
                  <a:srgbClr val="0070C0"/>
                </a:solidFill>
              </a:rPr>
              <a:t>max-</a:t>
            </a:r>
            <a:r>
              <a:rPr lang="fr-FR" b="1" dirty="0" err="1">
                <a:solidFill>
                  <a:srgbClr val="0070C0"/>
                </a:solidFill>
              </a:rPr>
              <a:t>age</a:t>
            </a:r>
            <a:r>
              <a:rPr lang="fr-FR" dirty="0"/>
              <a:t> pour définir la date d’expiration d’un cookie en secondes à partir du moment actuel.</a:t>
            </a:r>
          </a:p>
          <a:p>
            <a:pPr lvl="1"/>
            <a:r>
              <a:rPr lang="fr-FR" dirty="0"/>
              <a:t>L’option </a:t>
            </a:r>
            <a:r>
              <a:rPr lang="fr-FR" b="1" dirty="0" err="1">
                <a:solidFill>
                  <a:srgbClr val="0070C0"/>
                </a:solidFill>
              </a:rPr>
              <a:t>secure</a:t>
            </a:r>
            <a:r>
              <a:rPr lang="fr-FR" dirty="0"/>
              <a:t> permet d’indiquer qu’un cookie doit être envoyé uniquement via HTTPS et ne pas l’être via HTTP </a:t>
            </a:r>
            <a:r>
              <a:rPr lang="fr-FR" dirty="0">
                <a:sym typeface="Wingdings" panose="05000000000000000000" pitchFamily="2" charset="2"/>
              </a:rPr>
              <a:t></a:t>
            </a:r>
            <a:r>
              <a:rPr lang="fr-FR" dirty="0"/>
              <a:t> très utile </a:t>
            </a:r>
          </a:p>
          <a:p>
            <a:pPr lvl="1"/>
            <a:r>
              <a:rPr lang="fr-FR" dirty="0"/>
              <a:t>L’option </a:t>
            </a:r>
            <a:r>
              <a:rPr lang="fr-FR" b="1" dirty="0" err="1">
                <a:solidFill>
                  <a:srgbClr val="0070C0"/>
                </a:solidFill>
              </a:rPr>
              <a:t>samesite</a:t>
            </a:r>
            <a:r>
              <a:rPr lang="fr-FR" dirty="0"/>
              <a:t> empêche le navigateur d’envoyer un cookie lors d’une requête cross-site</a:t>
            </a:r>
          </a:p>
          <a:p>
            <a:pPr lvl="1"/>
            <a:r>
              <a:rPr lang="fr-FR" dirty="0"/>
              <a:t>L’option </a:t>
            </a:r>
            <a:r>
              <a:rPr lang="fr-FR" b="1" dirty="0" err="1">
                <a:solidFill>
                  <a:srgbClr val="0070C0"/>
                </a:solidFill>
              </a:rPr>
              <a:t>httpOnly</a:t>
            </a:r>
            <a:r>
              <a:rPr lang="fr-FR" dirty="0"/>
              <a:t> ne </a:t>
            </a:r>
            <a:r>
              <a:rPr lang="fr-FR" dirty="0" err="1"/>
              <a:t>depend</a:t>
            </a:r>
            <a:r>
              <a:rPr lang="fr-FR" dirty="0"/>
              <a:t> pas du JavaScript mais va avoir un effet important sur l’utilisation des cookies</a:t>
            </a:r>
          </a:p>
          <a:p>
            <a:endParaRPr lang="en-US" dirty="0"/>
          </a:p>
        </p:txBody>
      </p:sp>
      <p:sp>
        <p:nvSpPr>
          <p:cNvPr id="4" name="Espace réservé de la date 3">
            <a:extLst>
              <a:ext uri="{FF2B5EF4-FFF2-40B4-BE49-F238E27FC236}">
                <a16:creationId xmlns:a16="http://schemas.microsoft.com/office/drawing/2014/main" id="{44F9B6FB-D31F-41FD-89B1-FF93A3AD3231}"/>
              </a:ext>
            </a:extLst>
          </p:cNvPr>
          <p:cNvSpPr>
            <a:spLocks noGrp="1"/>
          </p:cNvSpPr>
          <p:nvPr>
            <p:ph type="dt" sz="half" idx="2"/>
          </p:nvPr>
        </p:nvSpPr>
        <p:spPr/>
        <p:txBody>
          <a:bodyPr/>
          <a:lstStyle/>
          <a:p>
            <a:pPr rtl="0"/>
            <a:fld id="{DCCA42B0-2BCB-4168-951C-30D824F5F506}"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400A13B6-621C-4441-97F5-382F2E80C679}"/>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829AD967-4471-436D-A831-D3AC6A956A6D}"/>
              </a:ext>
            </a:extLst>
          </p:cNvPr>
          <p:cNvSpPr>
            <a:spLocks noGrp="1"/>
          </p:cNvSpPr>
          <p:nvPr>
            <p:ph type="sldNum" sz="quarter" idx="4"/>
          </p:nvPr>
        </p:nvSpPr>
        <p:spPr/>
        <p:txBody>
          <a:bodyPr/>
          <a:lstStyle/>
          <a:p>
            <a:pPr rtl="0"/>
            <a:fld id="{9860EDB8-5305-433F-BE41-D7A86D811DB3}" type="slidenum">
              <a:rPr lang="fr-FR" noProof="0" smtClean="0"/>
              <a:pPr rtl="0"/>
              <a:t>94</a:t>
            </a:fld>
            <a:endParaRPr lang="fr-FR" noProof="0" dirty="0"/>
          </a:p>
        </p:txBody>
      </p:sp>
      <p:sp>
        <p:nvSpPr>
          <p:cNvPr id="8" name="Rectangle 7">
            <a:extLst>
              <a:ext uri="{FF2B5EF4-FFF2-40B4-BE49-F238E27FC236}">
                <a16:creationId xmlns:a16="http://schemas.microsoft.com/office/drawing/2014/main" id="{BA009990-1545-4A08-BE06-6717AAB026AB}"/>
              </a:ext>
            </a:extLst>
          </p:cNvPr>
          <p:cNvSpPr/>
          <p:nvPr/>
        </p:nvSpPr>
        <p:spPr>
          <a:xfrm>
            <a:off x="1146218" y="3536583"/>
            <a:ext cx="9700335"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solidFill>
                  <a:srgbClr val="0000FF"/>
                </a:solidFill>
                <a:latin typeface="Consolas" panose="020B0609020204030204" pitchFamily="49" charset="0"/>
              </a:rPr>
              <a:t>let</a:t>
            </a:r>
            <a:r>
              <a:rPr lang="fr-FR" dirty="0">
                <a:solidFill>
                  <a:srgbClr val="000000"/>
                </a:solidFill>
                <a:latin typeface="Consolas" panose="020B0609020204030204" pitchFamily="49" charset="0"/>
              </a:rPr>
              <a:t> date =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Date(</a:t>
            </a:r>
            <a:r>
              <a:rPr lang="fr-FR" dirty="0" err="1">
                <a:solidFill>
                  <a:srgbClr val="000000"/>
                </a:solidFill>
                <a:latin typeface="Consolas" panose="020B0609020204030204" pitchFamily="49" charset="0"/>
              </a:rPr>
              <a:t>Date.now</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86400000</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//86400000ms = 1 jour</a:t>
            </a:r>
            <a:endParaRPr lang="fr-FR" dirty="0">
              <a:solidFill>
                <a:srgbClr val="000000"/>
              </a:solidFill>
              <a:latin typeface="Consolas" panose="020B0609020204030204" pitchFamily="49" charset="0"/>
            </a:endParaRPr>
          </a:p>
          <a:p>
            <a:r>
              <a:rPr lang="fr-FR" dirty="0">
                <a:solidFill>
                  <a:srgbClr val="000000"/>
                </a:solidFill>
                <a:latin typeface="Consolas" panose="020B0609020204030204" pitchFamily="49" charset="0"/>
              </a:rPr>
              <a:t>date = </a:t>
            </a:r>
            <a:r>
              <a:rPr lang="fr-FR" dirty="0" err="1">
                <a:solidFill>
                  <a:srgbClr val="000000"/>
                </a:solidFill>
                <a:latin typeface="Consolas" panose="020B0609020204030204" pitchFamily="49" charset="0"/>
              </a:rPr>
              <a:t>date.toUTCString</a:t>
            </a:r>
            <a:r>
              <a:rPr lang="fr-FR" dirty="0">
                <a:solidFill>
                  <a:srgbClr val="000000"/>
                </a:solidFill>
                <a:latin typeface="Consolas" panose="020B0609020204030204" pitchFamily="49" charset="0"/>
              </a:rPr>
              <a:t>();</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//Crée ou met à jour un cookie 'user'</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a:t>
            </a:r>
            <a:r>
              <a:rPr lang="fr-FR" dirty="0" err="1">
                <a:solidFill>
                  <a:srgbClr val="A31515"/>
                </a:solidFill>
                <a:latin typeface="Consolas" panose="020B0609020204030204" pitchFamily="49" charset="0"/>
              </a:rPr>
              <a:t>FormationJS_TS</a:t>
            </a:r>
            <a:r>
              <a:rPr lang="fr-FR" dirty="0">
                <a:solidFill>
                  <a:srgbClr val="A31515"/>
                </a:solidFill>
                <a:latin typeface="Consolas" panose="020B0609020204030204" pitchFamily="49" charset="0"/>
              </a:rPr>
              <a:t>;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a:t>
            </a:r>
            <a:r>
              <a:rPr lang="fr-FR" dirty="0">
                <a:solidFill>
                  <a:srgbClr val="000000"/>
                </a:solidFill>
                <a:latin typeface="Consolas" panose="020B0609020204030204" pitchFamily="49" charset="0"/>
              </a:rPr>
              <a:t> + date; </a:t>
            </a:r>
          </a:p>
          <a:p>
            <a:br>
              <a:rPr lang="fr-FR" dirty="0">
                <a:solidFill>
                  <a:srgbClr val="000000"/>
                </a:solidFill>
                <a:latin typeface="Consolas" panose="020B0609020204030204" pitchFamily="49" charset="0"/>
              </a:rPr>
            </a:br>
            <a:r>
              <a:rPr lang="fr-FR" dirty="0">
                <a:solidFill>
                  <a:srgbClr val="008000"/>
                </a:solidFill>
                <a:latin typeface="Consolas" panose="020B0609020204030204" pitchFamily="49" charset="0"/>
              </a:rPr>
              <a:t>//Supprime le cookie en lui passant une date d'expiration passée</a:t>
            </a:r>
            <a:endParaRPr lang="fr-FR" dirty="0">
              <a:solidFill>
                <a:srgbClr val="000000"/>
              </a:solidFill>
              <a:latin typeface="Consolas" panose="020B0609020204030204" pitchFamily="49" charset="0"/>
            </a:endParaRPr>
          </a:p>
          <a:p>
            <a:r>
              <a:rPr lang="fr-FR" dirty="0" err="1">
                <a:solidFill>
                  <a:srgbClr val="000000"/>
                </a:solidFill>
                <a:latin typeface="Consolas" panose="020B0609020204030204" pitchFamily="49" charset="0"/>
              </a:rPr>
              <a:t>document.cookie</a:t>
            </a:r>
            <a:r>
              <a:rPr lang="fr-FR" dirty="0">
                <a:solidFill>
                  <a:srgbClr val="000000"/>
                </a:solidFill>
                <a:latin typeface="Consolas" panose="020B0609020204030204" pitchFamily="49" charset="0"/>
              </a:rPr>
              <a:t> = </a:t>
            </a:r>
            <a:r>
              <a:rPr lang="fr-FR" dirty="0">
                <a:solidFill>
                  <a:srgbClr val="A31515"/>
                </a:solidFill>
                <a:latin typeface="Consolas" panose="020B0609020204030204" pitchFamily="49" charset="0"/>
              </a:rPr>
              <a:t>'user=; </a:t>
            </a:r>
            <a:r>
              <a:rPr lang="fr-FR" dirty="0" err="1">
                <a:solidFill>
                  <a:srgbClr val="A31515"/>
                </a:solidFill>
                <a:latin typeface="Consolas" panose="020B0609020204030204" pitchFamily="49" charset="0"/>
              </a:rPr>
              <a:t>path</a:t>
            </a:r>
            <a:r>
              <a:rPr lang="fr-FR" dirty="0">
                <a:solidFill>
                  <a:srgbClr val="A31515"/>
                </a:solidFill>
                <a:latin typeface="Consolas" panose="020B0609020204030204" pitchFamily="49" charset="0"/>
              </a:rPr>
              <a:t>=/; expires=Thu, 01 Jan 1970 00:00:00 UTC'</a:t>
            </a:r>
            <a:r>
              <a:rPr lang="fr-FR" dirty="0">
                <a:solidFill>
                  <a:srgbClr val="000000"/>
                </a:solidFill>
                <a:latin typeface="Consolas" panose="020B0609020204030204" pitchFamily="49" charset="0"/>
              </a:rPr>
              <a:t>; </a:t>
            </a:r>
            <a:endParaRPr lang="fr-FR"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100861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360451-A036-4DC3-8347-E8A5EF4FEB9C}"/>
              </a:ext>
            </a:extLst>
          </p:cNvPr>
          <p:cNvSpPr>
            <a:spLocks noGrp="1"/>
          </p:cNvSpPr>
          <p:nvPr>
            <p:ph type="title"/>
          </p:nvPr>
        </p:nvSpPr>
        <p:spPr/>
        <p:txBody>
          <a:bodyPr/>
          <a:lstStyle/>
          <a:p>
            <a:r>
              <a:rPr lang="en-US" dirty="0"/>
              <a:t>Les URL sous JavaScript</a:t>
            </a:r>
          </a:p>
        </p:txBody>
      </p:sp>
      <p:sp>
        <p:nvSpPr>
          <p:cNvPr id="3" name="Espace réservé du contenu 2">
            <a:extLst>
              <a:ext uri="{FF2B5EF4-FFF2-40B4-BE49-F238E27FC236}">
                <a16:creationId xmlns:a16="http://schemas.microsoft.com/office/drawing/2014/main" id="{6023F1A4-F2F8-4645-9258-D0E94B6696CF}"/>
              </a:ext>
            </a:extLst>
          </p:cNvPr>
          <p:cNvSpPr>
            <a:spLocks noGrp="1"/>
          </p:cNvSpPr>
          <p:nvPr>
            <p:ph sz="quarter" idx="10"/>
          </p:nvPr>
        </p:nvSpPr>
        <p:spPr>
          <a:xfrm>
            <a:off x="539496" y="1435607"/>
            <a:ext cx="11113008" cy="4521841"/>
          </a:xfrm>
        </p:spPr>
        <p:txBody>
          <a:bodyPr>
            <a:normAutofit/>
          </a:bodyPr>
          <a:lstStyle/>
          <a:p>
            <a:r>
              <a:rPr lang="fr-FR" dirty="0"/>
              <a:t>Il est possible d’exprimer une URL absolue comme </a:t>
            </a:r>
            <a:r>
              <a:rPr lang="fr-FR" b="1" u="sng" dirty="0"/>
              <a:t>https://monsite.fr/chemin/page.html </a:t>
            </a:r>
            <a:r>
              <a:rPr lang="fr-FR" dirty="0"/>
              <a:t>  ou des URL relatives	 comme </a:t>
            </a:r>
            <a:r>
              <a:rPr lang="fr-FR" b="1" u="sng" dirty="0"/>
              <a:t>chemin/pahe.html</a:t>
            </a:r>
            <a:r>
              <a:rPr lang="fr-FR" dirty="0"/>
              <a:t>.</a:t>
            </a:r>
          </a:p>
          <a:p>
            <a:endParaRPr lang="fr-FR" dirty="0"/>
          </a:p>
          <a:p>
            <a:endParaRPr lang="fr-FR" dirty="0"/>
          </a:p>
          <a:p>
            <a:r>
              <a:rPr lang="fr-FR" b="1" dirty="0"/>
              <a:t>Récupérer l’URL</a:t>
            </a:r>
          </a:p>
          <a:p>
            <a:r>
              <a:rPr lang="fr-FR" dirty="0"/>
              <a:t>nous pouvons utiliser l’objet </a:t>
            </a:r>
            <a:r>
              <a:rPr lang="fr-FR" b="1" dirty="0" err="1"/>
              <a:t>window.location</a:t>
            </a:r>
            <a:r>
              <a:rPr lang="fr-FR" dirty="0"/>
              <a:t> proposé par défaut dans JavaScript</a:t>
            </a:r>
          </a:p>
          <a:p>
            <a:endParaRPr lang="fr-FR" dirty="0"/>
          </a:p>
          <a:p>
            <a:endParaRPr lang="fr-FR" dirty="0"/>
          </a:p>
          <a:p>
            <a:r>
              <a:rPr lang="fr-FR" b="1" dirty="0"/>
              <a:t>Récupérer le protocole (HTTP, HTTPS, FILE…)</a:t>
            </a:r>
          </a:p>
          <a:p>
            <a:r>
              <a:rPr lang="fr-FR" dirty="0"/>
              <a:t>si ce code est exécuté sur une page ayant l’URL </a:t>
            </a:r>
            <a:r>
              <a:rPr lang="fr-FR" b="1" u="sng" dirty="0"/>
              <a:t>https://monsite.fr</a:t>
            </a:r>
            <a:r>
              <a:rPr lang="fr-FR" dirty="0"/>
              <a:t>, alors la variable </a:t>
            </a:r>
            <a:r>
              <a:rPr lang="fr-FR" b="1" dirty="0"/>
              <a:t>protocole</a:t>
            </a:r>
            <a:r>
              <a:rPr lang="fr-FR" dirty="0"/>
              <a:t> aura la valeur « </a:t>
            </a:r>
            <a:r>
              <a:rPr lang="fr-FR" dirty="0">
                <a:solidFill>
                  <a:srgbClr val="0070C0"/>
                </a:solidFill>
              </a:rPr>
              <a:t>https</a:t>
            </a:r>
            <a:r>
              <a:rPr lang="fr-FR" dirty="0"/>
              <a:t> ».</a:t>
            </a:r>
          </a:p>
          <a:p>
            <a:endParaRPr lang="fr-FR" dirty="0"/>
          </a:p>
          <a:p>
            <a:r>
              <a:rPr lang="fr-FR" b="1" dirty="0"/>
              <a:t>Récupérer le nom de domaine</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monsite.fr</a:t>
            </a:r>
            <a:r>
              <a:rPr lang="fr-FR" dirty="0"/>
              <a:t> »</a:t>
            </a:r>
            <a:endParaRPr lang="en-US" dirty="0"/>
          </a:p>
        </p:txBody>
      </p:sp>
      <p:sp>
        <p:nvSpPr>
          <p:cNvPr id="4" name="Espace réservé de la date 3">
            <a:extLst>
              <a:ext uri="{FF2B5EF4-FFF2-40B4-BE49-F238E27FC236}">
                <a16:creationId xmlns:a16="http://schemas.microsoft.com/office/drawing/2014/main" id="{E3347EC6-1A6D-4B59-A48C-FCA4E50B4DC6}"/>
              </a:ext>
            </a:extLst>
          </p:cNvPr>
          <p:cNvSpPr>
            <a:spLocks noGrp="1"/>
          </p:cNvSpPr>
          <p:nvPr>
            <p:ph type="dt" sz="half" idx="2"/>
          </p:nvPr>
        </p:nvSpPr>
        <p:spPr/>
        <p:txBody>
          <a:bodyPr/>
          <a:lstStyle/>
          <a:p>
            <a:pPr rtl="0"/>
            <a:fld id="{91A7974A-4039-4A42-A6E1-94463A8D6001}"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2660B30D-7430-4621-8A9F-C4D497A0B975}"/>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C6D8BFB1-0AB1-4366-BC66-53687C5EC70F}"/>
              </a:ext>
            </a:extLst>
          </p:cNvPr>
          <p:cNvSpPr>
            <a:spLocks noGrp="1"/>
          </p:cNvSpPr>
          <p:nvPr>
            <p:ph type="sldNum" sz="quarter" idx="4"/>
          </p:nvPr>
        </p:nvSpPr>
        <p:spPr/>
        <p:txBody>
          <a:bodyPr/>
          <a:lstStyle/>
          <a:p>
            <a:pPr rtl="0"/>
            <a:fld id="{9860EDB8-5305-433F-BE41-D7A86D811DB3}" type="slidenum">
              <a:rPr lang="fr-FR" noProof="0" smtClean="0"/>
              <a:pPr rtl="0"/>
              <a:t>95</a:t>
            </a:fld>
            <a:endParaRPr lang="fr-FR" noProof="0" dirty="0"/>
          </a:p>
        </p:txBody>
      </p:sp>
      <p:sp>
        <p:nvSpPr>
          <p:cNvPr id="8" name="Rectangle 7">
            <a:extLst>
              <a:ext uri="{FF2B5EF4-FFF2-40B4-BE49-F238E27FC236}">
                <a16:creationId xmlns:a16="http://schemas.microsoft.com/office/drawing/2014/main" id="{D0B152EF-277D-4066-9706-CFFB98001DC8}"/>
              </a:ext>
            </a:extLst>
          </p:cNvPr>
          <p:cNvSpPr/>
          <p:nvPr/>
        </p:nvSpPr>
        <p:spPr>
          <a:xfrm>
            <a:off x="5135590" y="1845550"/>
            <a:ext cx="6516914"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an HTTP </a:t>
            </a:r>
            <a:r>
              <a:rPr lang="fr-FR" sz="1600" dirty="0" err="1">
                <a:solidFill>
                  <a:srgbClr val="008000"/>
                </a:solidFill>
                <a:latin typeface="Consolas" panose="020B0609020204030204" pitchFamily="49" charset="0"/>
              </a:rPr>
              <a:t>redirect</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window.location.replace</a:t>
            </a:r>
            <a:r>
              <a:rPr lang="fr-FR" sz="1600" dirty="0">
                <a:solidFill>
                  <a:srgbClr val="000000"/>
                </a:solidFill>
                <a:latin typeface="Consolas" panose="020B0609020204030204" pitchFamily="49" charset="0"/>
              </a:rPr>
              <a:t>(</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p>
          <a:p>
            <a:r>
              <a:rPr lang="fr-FR" sz="1600" dirty="0">
                <a:solidFill>
                  <a:srgbClr val="008000"/>
                </a:solidFill>
                <a:latin typeface="Consolas" panose="020B0609020204030204" pitchFamily="49" charset="0"/>
              </a:rPr>
              <a:t>// </a:t>
            </a:r>
            <a:r>
              <a:rPr lang="fr-FR" sz="1600" dirty="0" err="1">
                <a:solidFill>
                  <a:srgbClr val="008000"/>
                </a:solidFill>
                <a:latin typeface="Consolas" panose="020B0609020204030204" pitchFamily="49" charset="0"/>
              </a:rPr>
              <a:t>Similar</a:t>
            </a:r>
            <a:r>
              <a:rPr lang="fr-FR" sz="1600" dirty="0">
                <a:solidFill>
                  <a:srgbClr val="008000"/>
                </a:solidFill>
                <a:latin typeface="Consolas" panose="020B0609020204030204" pitchFamily="49" charset="0"/>
              </a:rPr>
              <a:t> as </a:t>
            </a:r>
            <a:r>
              <a:rPr lang="fr-FR" sz="1600" dirty="0" err="1">
                <a:solidFill>
                  <a:srgbClr val="008000"/>
                </a:solidFill>
                <a:latin typeface="Consolas" panose="020B0609020204030204" pitchFamily="49" charset="0"/>
              </a:rPr>
              <a:t>clicking</a:t>
            </a:r>
            <a:r>
              <a:rPr lang="fr-FR" sz="1600" dirty="0">
                <a:solidFill>
                  <a:srgbClr val="008000"/>
                </a:solidFill>
                <a:latin typeface="Consolas" panose="020B0609020204030204" pitchFamily="49" charset="0"/>
              </a:rPr>
              <a:t> on a </a:t>
            </a:r>
            <a:r>
              <a:rPr lang="fr-FR" sz="1600" dirty="0" err="1">
                <a:solidFill>
                  <a:srgbClr val="008000"/>
                </a:solidFill>
                <a:latin typeface="Consolas" panose="020B0609020204030204" pitchFamily="49" charset="0"/>
              </a:rPr>
              <a:t>link</a:t>
            </a:r>
            <a:endParaRPr lang="fr-FR" sz="1600" dirty="0">
              <a:solidFill>
                <a:srgbClr val="000000"/>
              </a:solidFill>
              <a:latin typeface="Consolas" panose="020B0609020204030204" pitchFamily="49" charset="0"/>
            </a:endParaRPr>
          </a:p>
          <a:p>
            <a:r>
              <a:rPr lang="fr-FR" sz="1600" dirty="0" err="1">
                <a:solidFill>
                  <a:srgbClr val="000000"/>
                </a:solidFill>
                <a:latin typeface="Consolas" panose="020B0609020204030204" pitchFamily="49" charset="0"/>
              </a:rPr>
              <a:t>window.location.href</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"https://my-website.fr/"</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96951DF-3788-4E12-ABE7-156C30E05137}"/>
              </a:ext>
            </a:extLst>
          </p:cNvPr>
          <p:cNvSpPr/>
          <p:nvPr/>
        </p:nvSpPr>
        <p:spPr>
          <a:xfrm>
            <a:off x="539496" y="3416903"/>
            <a:ext cx="10964843"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600" dirty="0">
                <a:solidFill>
                  <a:srgbClr val="0000FF"/>
                </a:solidFill>
                <a:latin typeface="Consolas" panose="020B0609020204030204" pitchFamily="49" charset="0"/>
              </a:rPr>
              <a:t>var</a:t>
            </a:r>
            <a:r>
              <a:rPr lang="fr-FR" sz="1600" dirty="0">
                <a:solidFill>
                  <a:srgbClr val="000000"/>
                </a:solidFill>
                <a:latin typeface="Consolas" panose="020B0609020204030204" pitchFamily="49" charset="0"/>
              </a:rPr>
              <a:t> url = </a:t>
            </a:r>
            <a:r>
              <a:rPr lang="fr-FR" sz="1600" dirty="0" err="1">
                <a:solidFill>
                  <a:srgbClr val="000000"/>
                </a:solidFill>
                <a:latin typeface="Consolas" panose="020B0609020204030204" pitchFamily="49" charset="0"/>
              </a:rPr>
              <a:t>window.location.protocol</a:t>
            </a:r>
            <a:r>
              <a:rPr lang="fr-FR" sz="1600" dirty="0">
                <a:solidFill>
                  <a:srgbClr val="000000"/>
                </a:solidFill>
                <a:latin typeface="Consolas" panose="020B0609020204030204" pitchFamily="49" charset="0"/>
              </a:rPr>
              <a:t> + </a:t>
            </a:r>
            <a:r>
              <a:rPr lang="fr-FR" sz="1600" dirty="0">
                <a:solidFill>
                  <a:srgbClr val="A31515"/>
                </a:solidFill>
                <a:latin typeface="Consolas" panose="020B0609020204030204" pitchFamily="49" charset="0"/>
              </a:rPr>
              <a: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window.location.host</a:t>
            </a:r>
            <a:r>
              <a:rPr lang="fr-FR" sz="1600" dirty="0">
                <a:solidFill>
                  <a:srgbClr val="000000"/>
                </a:solidFill>
                <a:latin typeface="Consolas" panose="020B0609020204030204" pitchFamily="49" charset="0"/>
              </a:rPr>
              <a:t> + </a:t>
            </a:r>
            <a:r>
              <a:rPr lang="fr-FR" sz="1600" dirty="0" err="1">
                <a:solidFill>
                  <a:srgbClr val="000000"/>
                </a:solidFill>
                <a:latin typeface="Consolas" panose="020B0609020204030204" pitchFamily="49" charset="0"/>
              </a:rPr>
              <a:t>window.location.pathname</a:t>
            </a:r>
            <a:r>
              <a:rPr lang="fr-FR" sz="1600" dirty="0">
                <a:solidFill>
                  <a:srgbClr val="000000"/>
                </a:solidFill>
                <a:latin typeface="Consolas" panose="020B0609020204030204" pitchFamily="49" charset="0"/>
              </a:rPr>
              <a:t>;</a:t>
            </a:r>
            <a:endParaRPr lang="fr-FR" sz="1600" b="0" dirty="0">
              <a:solidFill>
                <a:srgbClr val="000000"/>
              </a:solidFill>
              <a:effectLst/>
              <a:latin typeface="Consolas" panose="020B0609020204030204" pitchFamily="49" charset="0"/>
            </a:endParaRPr>
          </a:p>
        </p:txBody>
      </p:sp>
      <p:sp>
        <p:nvSpPr>
          <p:cNvPr id="10" name="Rectangle 9">
            <a:extLst>
              <a:ext uri="{FF2B5EF4-FFF2-40B4-BE49-F238E27FC236}">
                <a16:creationId xmlns:a16="http://schemas.microsoft.com/office/drawing/2014/main" id="{7E85D1C6-F1C3-4375-A4E5-82477F336605}"/>
              </a:ext>
            </a:extLst>
          </p:cNvPr>
          <p:cNvSpPr/>
          <p:nvPr/>
        </p:nvSpPr>
        <p:spPr>
          <a:xfrm>
            <a:off x="6831265" y="4687175"/>
            <a:ext cx="4673074"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pt-BR" sz="1600" dirty="0">
                <a:solidFill>
                  <a:srgbClr val="0000FF"/>
                </a:solidFill>
                <a:latin typeface="Consolas" panose="020B0609020204030204" pitchFamily="49" charset="0"/>
              </a:rPr>
              <a:t>var</a:t>
            </a:r>
            <a:r>
              <a:rPr lang="pt-BR" sz="1600" dirty="0">
                <a:solidFill>
                  <a:srgbClr val="000000"/>
                </a:solidFill>
                <a:latin typeface="Consolas" panose="020B0609020204030204" pitchFamily="49" charset="0"/>
              </a:rPr>
              <a:t> protocol = window.location.protocol;</a:t>
            </a:r>
            <a:endParaRPr lang="pt-BR" sz="1600" b="0" dirty="0">
              <a:solidFill>
                <a:srgbClr val="000000"/>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D49BB15-8AE3-4A9B-BCF5-4AAF23C1D62F}"/>
              </a:ext>
            </a:extLst>
          </p:cNvPr>
          <p:cNvSpPr/>
          <p:nvPr/>
        </p:nvSpPr>
        <p:spPr>
          <a:xfrm>
            <a:off x="7728946" y="5788170"/>
            <a:ext cx="3775393" cy="338554"/>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1600" dirty="0">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host = </a:t>
            </a:r>
            <a:r>
              <a:rPr lang="en-US" sz="1600" dirty="0" err="1">
                <a:solidFill>
                  <a:srgbClr val="000000"/>
                </a:solidFill>
                <a:latin typeface="Consolas" panose="020B0609020204030204" pitchFamily="49" charset="0"/>
              </a:rPr>
              <a:t>window.location.host</a:t>
            </a:r>
            <a:r>
              <a:rPr lang="en-US"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6714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animEffect transition="in" filter="fade">
                                      <p:cBhvr>
                                        <p:cTn id="29" dur="500"/>
                                        <p:tgtEl>
                                          <p:spTgt spid="3">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E1726A-CE72-4449-A8A8-42B17271A70E}"/>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D724234-B7B7-4F3E-BFE9-17157741C41F}"/>
              </a:ext>
            </a:extLst>
          </p:cNvPr>
          <p:cNvSpPr>
            <a:spLocks noGrp="1"/>
          </p:cNvSpPr>
          <p:nvPr>
            <p:ph sz="quarter" idx="10"/>
          </p:nvPr>
        </p:nvSpPr>
        <p:spPr>
          <a:xfrm>
            <a:off x="539495" y="1435607"/>
            <a:ext cx="10964843" cy="4521841"/>
          </a:xfrm>
        </p:spPr>
        <p:txBody>
          <a:bodyPr/>
          <a:lstStyle/>
          <a:p>
            <a:r>
              <a:rPr lang="fr-FR" b="1" dirty="0"/>
              <a:t>Récupérer le chemin de l’URL</a:t>
            </a:r>
          </a:p>
          <a:p>
            <a:r>
              <a:rPr lang="fr-FR" dirty="0"/>
              <a:t>Si ce code est exécuté sur une page ayant l’URL </a:t>
            </a:r>
            <a:r>
              <a:rPr lang="fr-FR" b="1" u="sng" dirty="0"/>
              <a:t>https://monsite.fr/chemin/page.html</a:t>
            </a:r>
            <a:r>
              <a:rPr lang="fr-FR" dirty="0"/>
              <a:t>, alors la variable </a:t>
            </a:r>
            <a:r>
              <a:rPr lang="fr-FR" b="1" dirty="0" err="1"/>
              <a:t>path</a:t>
            </a:r>
            <a:r>
              <a:rPr lang="fr-FR" dirty="0"/>
              <a:t> aura la valeur « </a:t>
            </a:r>
            <a:r>
              <a:rPr lang="fr-FR" dirty="0">
                <a:solidFill>
                  <a:srgbClr val="0070C0"/>
                </a:solidFill>
              </a:rPr>
              <a:t>chemin/page.html</a:t>
            </a:r>
            <a:r>
              <a:rPr lang="fr-FR" dirty="0"/>
              <a:t> »</a:t>
            </a:r>
          </a:p>
          <a:p>
            <a:endParaRPr lang="fr-FR" dirty="0"/>
          </a:p>
          <a:p>
            <a:r>
              <a:rPr lang="fr-FR" dirty="0"/>
              <a:t>Vous pouvez aussi récupérer chaque éléments du chemin dans un tableau avec le code</a:t>
            </a:r>
          </a:p>
          <a:p>
            <a:endParaRPr lang="fr-FR" dirty="0"/>
          </a:p>
          <a:p>
            <a:endParaRPr lang="fr-FR" dirty="0"/>
          </a:p>
          <a:p>
            <a:r>
              <a:rPr lang="fr-FR" b="1" dirty="0"/>
              <a:t>Récupérer l’ancre</a:t>
            </a:r>
          </a:p>
          <a:p>
            <a:r>
              <a:rPr lang="fr-FR" dirty="0"/>
              <a:t>si ce code est exécuté sur une page ayant l’URL </a:t>
            </a:r>
            <a:r>
              <a:rPr lang="fr-FR" b="1" u="sng" dirty="0"/>
              <a:t>https://monsite.fr/chemin/page.html#mon-ancre</a:t>
            </a:r>
            <a:r>
              <a:rPr lang="fr-FR" dirty="0"/>
              <a:t>, alors la variable </a:t>
            </a:r>
            <a:r>
              <a:rPr lang="fr-FR" b="1" dirty="0" err="1"/>
              <a:t>path</a:t>
            </a:r>
            <a:r>
              <a:rPr lang="fr-FR" dirty="0"/>
              <a:t> aura la valeur « </a:t>
            </a:r>
            <a:r>
              <a:rPr lang="fr-FR" dirty="0">
                <a:solidFill>
                  <a:srgbClr val="0070C0"/>
                </a:solidFill>
              </a:rPr>
              <a:t>#mon-ancre</a:t>
            </a:r>
            <a:r>
              <a:rPr lang="fr-FR" dirty="0"/>
              <a:t> ». </a:t>
            </a:r>
          </a:p>
          <a:p>
            <a:endParaRPr lang="fr-FR" dirty="0"/>
          </a:p>
          <a:p>
            <a:r>
              <a:rPr lang="fr-FR" dirty="0"/>
              <a:t>Vous pouvez retirer simplement le dièse (« # ») en utilisant </a:t>
            </a:r>
            <a:r>
              <a:rPr lang="fr-FR" b="1" dirty="0" err="1"/>
              <a:t>window.location.hash.substr</a:t>
            </a:r>
            <a:r>
              <a:rPr lang="fr-FR" b="1" dirty="0"/>
              <a:t>(1)</a:t>
            </a:r>
            <a:endParaRPr lang="fr-FR" dirty="0"/>
          </a:p>
          <a:p>
            <a:endParaRPr lang="fr-FR" dirty="0"/>
          </a:p>
          <a:p>
            <a:endParaRPr lang="fr-FR" dirty="0"/>
          </a:p>
          <a:p>
            <a:endParaRPr lang="en-US" dirty="0"/>
          </a:p>
        </p:txBody>
      </p:sp>
      <p:sp>
        <p:nvSpPr>
          <p:cNvPr id="4" name="Espace réservé de la date 3">
            <a:extLst>
              <a:ext uri="{FF2B5EF4-FFF2-40B4-BE49-F238E27FC236}">
                <a16:creationId xmlns:a16="http://schemas.microsoft.com/office/drawing/2014/main" id="{09F59876-CBF0-4F81-984E-0EE08F55F77C}"/>
              </a:ext>
            </a:extLst>
          </p:cNvPr>
          <p:cNvSpPr>
            <a:spLocks noGrp="1"/>
          </p:cNvSpPr>
          <p:nvPr>
            <p:ph type="dt" sz="half" idx="2"/>
          </p:nvPr>
        </p:nvSpPr>
        <p:spPr/>
        <p:txBody>
          <a:bodyPr/>
          <a:lstStyle/>
          <a:p>
            <a:pPr rtl="0"/>
            <a:fld id="{10AD4EEE-F951-40AA-9A40-6B607E02510B}" type="datetime1">
              <a:rPr lang="fr-FR" noProof="0" smtClean="0"/>
              <a:t>20/01/2021</a:t>
            </a:fld>
            <a:endParaRPr lang="fr-FR" noProof="0" dirty="0"/>
          </a:p>
        </p:txBody>
      </p:sp>
      <p:sp>
        <p:nvSpPr>
          <p:cNvPr id="5" name="Espace réservé du pied de page 4">
            <a:extLst>
              <a:ext uri="{FF2B5EF4-FFF2-40B4-BE49-F238E27FC236}">
                <a16:creationId xmlns:a16="http://schemas.microsoft.com/office/drawing/2014/main" id="{386D47CA-158F-45CA-87A6-A773C33E84E0}"/>
              </a:ext>
            </a:extLst>
          </p:cNvPr>
          <p:cNvSpPr>
            <a:spLocks noGrp="1"/>
          </p:cNvSpPr>
          <p:nvPr>
            <p:ph type="ftr" sz="quarter" idx="3"/>
          </p:nvPr>
        </p:nvSpPr>
        <p:spPr/>
        <p:txBody>
          <a:bodyPr/>
          <a:lstStyle/>
          <a:p>
            <a:pPr rtl="0"/>
            <a:r>
              <a:rPr lang="fr-FR" noProof="0"/>
              <a:t>ORSYS Formation - Bassem Seddik - JavaScript pour un HTML dynamique</a:t>
            </a:r>
            <a:endParaRPr lang="fr-FR" noProof="0" dirty="0"/>
          </a:p>
        </p:txBody>
      </p:sp>
      <p:sp>
        <p:nvSpPr>
          <p:cNvPr id="6" name="Espace réservé du numéro de diapositive 5">
            <a:extLst>
              <a:ext uri="{FF2B5EF4-FFF2-40B4-BE49-F238E27FC236}">
                <a16:creationId xmlns:a16="http://schemas.microsoft.com/office/drawing/2014/main" id="{09A9005F-466B-4A62-BCAD-EC4248F42DAC}"/>
              </a:ext>
            </a:extLst>
          </p:cNvPr>
          <p:cNvSpPr>
            <a:spLocks noGrp="1"/>
          </p:cNvSpPr>
          <p:nvPr>
            <p:ph type="sldNum" sz="quarter" idx="4"/>
          </p:nvPr>
        </p:nvSpPr>
        <p:spPr/>
        <p:txBody>
          <a:bodyPr/>
          <a:lstStyle/>
          <a:p>
            <a:pPr rtl="0"/>
            <a:fld id="{9860EDB8-5305-433F-BE41-D7A86D811DB3}" type="slidenum">
              <a:rPr lang="fr-FR" noProof="0" smtClean="0"/>
              <a:pPr rtl="0"/>
              <a:t>96</a:t>
            </a:fld>
            <a:endParaRPr lang="fr-FR" noProof="0" dirty="0"/>
          </a:p>
        </p:txBody>
      </p:sp>
      <p:sp>
        <p:nvSpPr>
          <p:cNvPr id="7" name="Rectangle 6">
            <a:extLst>
              <a:ext uri="{FF2B5EF4-FFF2-40B4-BE49-F238E27FC236}">
                <a16:creationId xmlns:a16="http://schemas.microsoft.com/office/drawing/2014/main" id="{054169C5-DABF-45EE-8AF3-2597DCE44E89}"/>
              </a:ext>
            </a:extLst>
          </p:cNvPr>
          <p:cNvSpPr/>
          <p:nvPr/>
        </p:nvSpPr>
        <p:spPr>
          <a:xfrm>
            <a:off x="6760732" y="2315419"/>
            <a:ext cx="474360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window.location.pathname</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8" name="Rectangle 7">
            <a:extLst>
              <a:ext uri="{FF2B5EF4-FFF2-40B4-BE49-F238E27FC236}">
                <a16:creationId xmlns:a16="http://schemas.microsoft.com/office/drawing/2014/main" id="{EB004445-51A7-4B26-94D1-7BCC12B6B8E0}"/>
              </a:ext>
            </a:extLst>
          </p:cNvPr>
          <p:cNvSpPr/>
          <p:nvPr/>
        </p:nvSpPr>
        <p:spPr>
          <a:xfrm>
            <a:off x="4484914" y="3244334"/>
            <a:ext cx="701942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pathArray</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window.location.pathname.split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endParaRPr lang="en-US"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1FEBBE0E-16AF-4616-9826-9D25A89CFBB4}"/>
              </a:ext>
            </a:extLst>
          </p:cNvPr>
          <p:cNvSpPr/>
          <p:nvPr/>
        </p:nvSpPr>
        <p:spPr>
          <a:xfrm>
            <a:off x="7267281" y="4493478"/>
            <a:ext cx="423705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dirty="0">
                <a:solidFill>
                  <a:srgbClr val="0000FF"/>
                </a:solidFill>
                <a:latin typeface="Consolas" panose="020B0609020204030204" pitchFamily="49" charset="0"/>
              </a:rPr>
              <a:t>var</a:t>
            </a:r>
            <a:r>
              <a:rPr lang="en-US" dirty="0">
                <a:solidFill>
                  <a:srgbClr val="000000"/>
                </a:solidFill>
                <a:latin typeface="Consolas" panose="020B0609020204030204" pitchFamily="49" charset="0"/>
              </a:rPr>
              <a:t> path = </a:t>
            </a:r>
            <a:r>
              <a:rPr lang="en-US" dirty="0" err="1">
                <a:solidFill>
                  <a:srgbClr val="000000"/>
                </a:solidFill>
                <a:latin typeface="Consolas" panose="020B0609020204030204" pitchFamily="49" charset="0"/>
              </a:rPr>
              <a:t>window.location.hash</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475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3EC57-FA42-4CE2-AAC8-043EED1AEFEE}"/>
              </a:ext>
            </a:extLst>
          </p:cNvPr>
          <p:cNvSpPr>
            <a:spLocks noGrp="1"/>
          </p:cNvSpPr>
          <p:nvPr>
            <p:ph type="title"/>
          </p:nvPr>
        </p:nvSpPr>
        <p:spPr/>
        <p:txBody>
          <a:bodyPr/>
          <a:lstStyle/>
          <a:p>
            <a:r>
              <a:rPr lang="fr-FR" b="1" dirty="0"/>
              <a:t>IV- Gestion de formulaires HTML</a:t>
            </a:r>
            <a:endParaRPr lang="en-US" dirty="0"/>
          </a:p>
        </p:txBody>
      </p:sp>
      <p:sp>
        <p:nvSpPr>
          <p:cNvPr id="3" name="Espace réservé du contenu 2">
            <a:extLst>
              <a:ext uri="{FF2B5EF4-FFF2-40B4-BE49-F238E27FC236}">
                <a16:creationId xmlns:a16="http://schemas.microsoft.com/office/drawing/2014/main" id="{4445A97F-F98F-4EFA-9F9D-9BB8A8430047}"/>
              </a:ext>
            </a:extLst>
          </p:cNvPr>
          <p:cNvSpPr>
            <a:spLocks noGrp="1"/>
          </p:cNvSpPr>
          <p:nvPr>
            <p:ph sz="quarter" idx="13"/>
          </p:nvPr>
        </p:nvSpPr>
        <p:spPr/>
        <p:txBody>
          <a:bodyPr>
            <a:normAutofit fontScale="85000" lnSpcReduction="20000"/>
          </a:bodyPr>
          <a:lstStyle/>
          <a:p>
            <a:pPr marL="514350" indent="-514350">
              <a:buFont typeface="+mj-lt"/>
              <a:buAutoNum type="arabicPeriod"/>
            </a:pPr>
            <a:r>
              <a:rPr lang="fr-FR" dirty="0"/>
              <a:t>Manipulation de contenu de formulaires.</a:t>
            </a:r>
          </a:p>
          <a:p>
            <a:pPr marL="514350" indent="-514350">
              <a:buFont typeface="+mj-lt"/>
              <a:buAutoNum type="arabicPeriod"/>
            </a:pPr>
            <a:r>
              <a:rPr lang="fr-FR" dirty="0"/>
              <a:t>Accès et modification dynamique des composants du formulaire : zone de saisie, cases à cocher, cases d'options...</a:t>
            </a:r>
          </a:p>
          <a:p>
            <a:pPr marL="514350" indent="-514350">
              <a:buFont typeface="+mj-lt"/>
              <a:buAutoNum type="arabicPeriod"/>
            </a:pPr>
            <a:r>
              <a:rPr lang="fr-FR" dirty="0"/>
              <a:t>Fonctions de validation de formulaire.</a:t>
            </a:r>
          </a:p>
          <a:p>
            <a:pPr marL="514350" indent="-514350">
              <a:buFont typeface="+mj-lt"/>
              <a:buAutoNum type="arabicPeriod"/>
            </a:pPr>
            <a:r>
              <a:rPr lang="fr-FR" dirty="0"/>
              <a:t>Evénements liés aux éléments de formulaire : changement, initialisation, clic, etc.</a:t>
            </a:r>
          </a:p>
          <a:p>
            <a:pPr marL="514350" indent="-514350">
              <a:buFont typeface="+mj-lt"/>
              <a:buAutoNum type="arabicPeriod"/>
            </a:pPr>
            <a:r>
              <a:rPr lang="fr-FR" dirty="0"/>
              <a:t>Les expressions régulières </a:t>
            </a:r>
            <a:r>
              <a:rPr lang="fr-FR" dirty="0" err="1"/>
              <a:t>RegEx</a:t>
            </a:r>
            <a:r>
              <a:rPr lang="fr-FR" dirty="0"/>
              <a:t> sous JavaScript</a:t>
            </a:r>
          </a:p>
          <a:p>
            <a:r>
              <a:rPr lang="fr-FR" b="1" dirty="0">
                <a:solidFill>
                  <a:srgbClr val="00B0F0"/>
                </a:solidFill>
              </a:rPr>
              <a:t>Exercices: </a:t>
            </a:r>
            <a:r>
              <a:rPr lang="fr-FR" i="1" dirty="0">
                <a:solidFill>
                  <a:srgbClr val="00B0F0"/>
                </a:solidFill>
              </a:rPr>
              <a:t>Fonctions personnalisées contrôlant les activités de l'utilisateur.</a:t>
            </a:r>
            <a:endParaRPr lang="fr-FR" dirty="0">
              <a:solidFill>
                <a:srgbClr val="00B0F0"/>
              </a:solidFill>
            </a:endParaRPr>
          </a:p>
          <a:p>
            <a:endParaRPr lang="en-US" dirty="0"/>
          </a:p>
        </p:txBody>
      </p:sp>
      <p:sp>
        <p:nvSpPr>
          <p:cNvPr id="4" name="Espace réservé de la date 3">
            <a:extLst>
              <a:ext uri="{FF2B5EF4-FFF2-40B4-BE49-F238E27FC236}">
                <a16:creationId xmlns:a16="http://schemas.microsoft.com/office/drawing/2014/main" id="{20AADFFC-8AD7-4540-8BB4-7FC1F7B48C5E}"/>
              </a:ext>
            </a:extLst>
          </p:cNvPr>
          <p:cNvSpPr>
            <a:spLocks noGrp="1"/>
          </p:cNvSpPr>
          <p:nvPr>
            <p:ph type="dt" sz="half" idx="2"/>
          </p:nvPr>
        </p:nvSpPr>
        <p:spPr/>
        <p:txBody>
          <a:bodyPr/>
          <a:lstStyle/>
          <a:p>
            <a:fld id="{8C5DCC09-F632-40BD-800F-48EE8C9960EA}" type="datetime1">
              <a:rPr lang="fr-FR" smtClean="0"/>
              <a:t>20/01/2021</a:t>
            </a:fld>
            <a:endParaRPr lang="fr-FR"/>
          </a:p>
        </p:txBody>
      </p:sp>
      <p:sp>
        <p:nvSpPr>
          <p:cNvPr id="5" name="Espace réservé du pied de page 4">
            <a:extLst>
              <a:ext uri="{FF2B5EF4-FFF2-40B4-BE49-F238E27FC236}">
                <a16:creationId xmlns:a16="http://schemas.microsoft.com/office/drawing/2014/main" id="{C28BC3D4-3D4D-4BBA-ABA9-58E412D48E49}"/>
              </a:ext>
            </a:extLst>
          </p:cNvPr>
          <p:cNvSpPr>
            <a:spLocks noGrp="1"/>
          </p:cNvSpPr>
          <p:nvPr>
            <p:ph type="ftr" sz="quarter" idx="3"/>
          </p:nvPr>
        </p:nvSpPr>
        <p:spPr/>
        <p:txBody>
          <a:bodyPr/>
          <a:lstStyle/>
          <a:p>
            <a:r>
              <a:rPr lang="fr-FR"/>
              <a:t>ORSYS Formation - Bassem Seddik - JavaScript pour un HTML dynamique</a:t>
            </a:r>
          </a:p>
        </p:txBody>
      </p:sp>
      <p:sp>
        <p:nvSpPr>
          <p:cNvPr id="6" name="Espace réservé du numéro de diapositive 5">
            <a:extLst>
              <a:ext uri="{FF2B5EF4-FFF2-40B4-BE49-F238E27FC236}">
                <a16:creationId xmlns:a16="http://schemas.microsoft.com/office/drawing/2014/main" id="{8C9A6703-58CB-455D-B572-D0621284B074}"/>
              </a:ext>
            </a:extLst>
          </p:cNvPr>
          <p:cNvSpPr>
            <a:spLocks noGrp="1"/>
          </p:cNvSpPr>
          <p:nvPr>
            <p:ph type="sldNum" sz="quarter" idx="4"/>
          </p:nvPr>
        </p:nvSpPr>
        <p:spPr/>
        <p:txBody>
          <a:bodyPr/>
          <a:lstStyle/>
          <a:p>
            <a:fld id="{8FDE5FCB-0159-4F81-83AE-67C33C270F12}" type="slidenum">
              <a:rPr lang="fr-FR" smtClean="0"/>
              <a:t>97</a:t>
            </a:fld>
            <a:endParaRPr lang="fr-FR"/>
          </a:p>
        </p:txBody>
      </p:sp>
    </p:spTree>
    <p:extLst>
      <p:ext uri="{BB962C8B-B14F-4D97-AF65-F5344CB8AC3E}">
        <p14:creationId xmlns:p14="http://schemas.microsoft.com/office/powerpoint/2010/main" val="37369159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Rappels</a:t>
            </a:r>
          </a:p>
        </p:txBody>
      </p:sp>
      <p:sp>
        <p:nvSpPr>
          <p:cNvPr id="3" name="Espace réservé du contenu 2"/>
          <p:cNvSpPr>
            <a:spLocks noGrp="1"/>
          </p:cNvSpPr>
          <p:nvPr>
            <p:ph idx="1"/>
          </p:nvPr>
        </p:nvSpPr>
        <p:spPr/>
        <p:txBody>
          <a:bodyPr>
            <a:normAutofit fontScale="92500" lnSpcReduction="10000"/>
          </a:bodyPr>
          <a:lstStyle/>
          <a:p>
            <a:r>
              <a:rPr lang="fr-FR" dirty="0"/>
              <a:t>Les formulaires servent à recevoir des données envoyées par les utilisateurs</a:t>
            </a:r>
          </a:p>
          <a:p>
            <a:pPr lvl="1"/>
            <a:r>
              <a:rPr lang="fr-FR" dirty="0"/>
              <a:t>Par exemple: nom, prénom, adresse, etc.</a:t>
            </a:r>
          </a:p>
          <a:p>
            <a:r>
              <a:rPr lang="fr-FR" dirty="0"/>
              <a:t>les formulaires sont </a:t>
            </a:r>
          </a:p>
          <a:p>
            <a:pPr lvl="1"/>
            <a:r>
              <a:rPr lang="fr-FR" dirty="0"/>
              <a:t>écrits en HTML, </a:t>
            </a:r>
          </a:p>
          <a:p>
            <a:pPr lvl="1"/>
            <a:r>
              <a:rPr lang="fr-FR" dirty="0"/>
              <a:t>mis en forme en CSS</a:t>
            </a:r>
          </a:p>
          <a:p>
            <a:pPr lvl="1"/>
            <a:r>
              <a:rPr lang="fr-FR" dirty="0"/>
              <a:t>les informations envoyées sont </a:t>
            </a:r>
          </a:p>
          <a:p>
            <a:pPr lvl="2"/>
            <a:r>
              <a:rPr lang="fr-FR" dirty="0"/>
              <a:t>analysées par </a:t>
            </a:r>
            <a:r>
              <a:rPr lang="fr-FR" dirty="0" err="1"/>
              <a:t>PhP</a:t>
            </a:r>
            <a:r>
              <a:rPr lang="fr-FR" dirty="0"/>
              <a:t> </a:t>
            </a:r>
          </a:p>
          <a:p>
            <a:pPr lvl="2"/>
            <a:r>
              <a:rPr lang="fr-FR" dirty="0"/>
              <a:t>stockées sous MySQL</a:t>
            </a:r>
          </a:p>
          <a:p>
            <a:r>
              <a:rPr lang="fr-FR" dirty="0"/>
              <a:t>Rappel: Sous HTML: Elément </a:t>
            </a:r>
            <a:r>
              <a:rPr lang="fr-FR" b="1" dirty="0" err="1"/>
              <a:t>form</a:t>
            </a:r>
            <a:r>
              <a:rPr lang="fr-FR" b="1" dirty="0"/>
              <a:t> </a:t>
            </a:r>
            <a:r>
              <a:rPr lang="fr-FR" dirty="0"/>
              <a:t>avec les attributs </a:t>
            </a:r>
          </a:p>
          <a:p>
            <a:pPr lvl="1"/>
            <a:r>
              <a:rPr lang="fr-FR" b="1" dirty="0"/>
              <a:t>Method</a:t>
            </a:r>
            <a:r>
              <a:rPr lang="fr-FR" dirty="0"/>
              <a:t>:  La méthode d’envoi des données (post ou </a:t>
            </a:r>
            <a:r>
              <a:rPr lang="fr-FR" dirty="0" err="1"/>
              <a:t>get</a:t>
            </a:r>
            <a:r>
              <a:rPr lang="fr-FR" dirty="0"/>
              <a:t>)</a:t>
            </a:r>
          </a:p>
          <a:p>
            <a:pPr lvl="1"/>
            <a:r>
              <a:rPr lang="fr-FR" b="1" dirty="0"/>
              <a:t>Action: </a:t>
            </a:r>
            <a:r>
              <a:rPr lang="fr-FR" dirty="0"/>
              <a:t>la page </a:t>
            </a:r>
            <a:r>
              <a:rPr lang="fr-FR" dirty="0" err="1"/>
              <a:t>Php</a:t>
            </a:r>
            <a:r>
              <a:rPr lang="fr-FR" dirty="0"/>
              <a:t> qui va assurer le traitement</a:t>
            </a:r>
          </a:p>
          <a:p>
            <a:pPr lvl="1"/>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98</a:t>
            </a:fld>
            <a:endParaRPr lang="fr-F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748" y="1852613"/>
            <a:ext cx="4720590" cy="651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B5CA1369-41C4-4F7A-B826-967856EF537C}"/>
              </a:ext>
            </a:extLst>
          </p:cNvPr>
          <p:cNvSpPr>
            <a:spLocks noGrp="1"/>
          </p:cNvSpPr>
          <p:nvPr>
            <p:ph type="dt" sz="half" idx="10"/>
          </p:nvPr>
        </p:nvSpPr>
        <p:spPr/>
        <p:txBody>
          <a:bodyPr/>
          <a:lstStyle/>
          <a:p>
            <a:fld id="{5360E604-7FF8-41A6-9C37-DE1E7F73CD43}" type="datetime1">
              <a:rPr lang="fr-FR" smtClean="0"/>
              <a:t>20/01/2021</a:t>
            </a:fld>
            <a:endParaRPr lang="fr-FR"/>
          </a:p>
        </p:txBody>
      </p:sp>
      <p:sp>
        <p:nvSpPr>
          <p:cNvPr id="6" name="Espace réservé du pied de page 5">
            <a:extLst>
              <a:ext uri="{FF2B5EF4-FFF2-40B4-BE49-F238E27FC236}">
                <a16:creationId xmlns:a16="http://schemas.microsoft.com/office/drawing/2014/main" id="{55A1E8D2-898A-4656-919F-186CF79955EB}"/>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302197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fade">
                                      <p:cBhvr>
                                        <p:cTn id="3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simple en HTML</a:t>
            </a:r>
            <a:endParaRPr lang="en-US" dirty="0"/>
          </a:p>
        </p:txBody>
      </p:sp>
      <p:sp>
        <p:nvSpPr>
          <p:cNvPr id="3" name="Espace réservé du contenu 2"/>
          <p:cNvSpPr>
            <a:spLocks noGrp="1"/>
          </p:cNvSpPr>
          <p:nvPr>
            <p:ph idx="1"/>
          </p:nvPr>
        </p:nvSpPr>
        <p:spPr/>
        <p:txBody>
          <a:bodyPr/>
          <a:lstStyle/>
          <a:p>
            <a:r>
              <a:rPr lang="fr-FR" dirty="0"/>
              <a:t>Un formulaire très simple en HTML, demandant à l’utilisateur </a:t>
            </a:r>
          </a:p>
          <a:p>
            <a:pPr lvl="1"/>
            <a:r>
              <a:rPr lang="fr-FR" dirty="0"/>
              <a:t>son prénom, </a:t>
            </a:r>
          </a:p>
          <a:p>
            <a:pPr lvl="1"/>
            <a:r>
              <a:rPr lang="fr-FR" dirty="0"/>
              <a:t>numéro de téléphone </a:t>
            </a:r>
          </a:p>
          <a:p>
            <a:pPr lvl="1"/>
            <a:r>
              <a:rPr lang="fr-FR" dirty="0"/>
              <a:t>et adresse mail</a:t>
            </a:r>
          </a:p>
          <a:p>
            <a:endParaRPr lang="en-US" dirty="0"/>
          </a:p>
        </p:txBody>
      </p:sp>
      <p:sp>
        <p:nvSpPr>
          <p:cNvPr id="5" name="Espace réservé du numéro de diapositive 4"/>
          <p:cNvSpPr>
            <a:spLocks noGrp="1"/>
          </p:cNvSpPr>
          <p:nvPr>
            <p:ph type="sldNum" sz="quarter" idx="12"/>
          </p:nvPr>
        </p:nvSpPr>
        <p:spPr/>
        <p:txBody>
          <a:bodyPr/>
          <a:lstStyle/>
          <a:p>
            <a:fld id="{8FDE5FCB-0159-4F81-83AE-67C33C270F12}" type="slidenum">
              <a:rPr lang="fr-FR" smtClean="0"/>
              <a:t>99</a:t>
            </a:fld>
            <a:endParaRPr lang="fr-FR"/>
          </a:p>
        </p:txBody>
      </p:sp>
      <p:pic>
        <p:nvPicPr>
          <p:cNvPr id="2052" name="Picture 4" descr="Un formulaire HTML simple avec une mise en forme minimale"/>
          <p:cNvPicPr>
            <a:picLocks noChangeAspect="1" noChangeArrowheads="1"/>
          </p:cNvPicPr>
          <p:nvPr/>
        </p:nvPicPr>
        <p:blipFill rotWithShape="1">
          <a:blip r:embed="rId2">
            <a:extLst>
              <a:ext uri="{28A0092B-C50C-407E-A947-70E740481C1C}">
                <a14:useLocalDpi xmlns:a14="http://schemas.microsoft.com/office/drawing/2010/main" val="0"/>
              </a:ext>
            </a:extLst>
          </a:blip>
          <a:srcRect r="48249"/>
          <a:stretch/>
        </p:blipFill>
        <p:spPr bwMode="auto">
          <a:xfrm>
            <a:off x="7051387" y="3415315"/>
            <a:ext cx="3735626" cy="224665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5" y="3429000"/>
            <a:ext cx="5703570" cy="238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Espace réservé de la date 3">
            <a:extLst>
              <a:ext uri="{FF2B5EF4-FFF2-40B4-BE49-F238E27FC236}">
                <a16:creationId xmlns:a16="http://schemas.microsoft.com/office/drawing/2014/main" id="{6D4AB4B7-BADB-42C0-981E-466F714C24F5}"/>
              </a:ext>
            </a:extLst>
          </p:cNvPr>
          <p:cNvSpPr>
            <a:spLocks noGrp="1"/>
          </p:cNvSpPr>
          <p:nvPr>
            <p:ph type="dt" sz="half" idx="10"/>
          </p:nvPr>
        </p:nvSpPr>
        <p:spPr/>
        <p:txBody>
          <a:bodyPr/>
          <a:lstStyle/>
          <a:p>
            <a:fld id="{9FB3C608-877A-4CC1-A3D4-C5A58BAB91C7}" type="datetime1">
              <a:rPr lang="fr-FR" smtClean="0"/>
              <a:t>20/01/2021</a:t>
            </a:fld>
            <a:endParaRPr lang="fr-FR"/>
          </a:p>
        </p:txBody>
      </p:sp>
      <p:sp>
        <p:nvSpPr>
          <p:cNvPr id="6" name="Espace réservé du pied de page 5">
            <a:extLst>
              <a:ext uri="{FF2B5EF4-FFF2-40B4-BE49-F238E27FC236}">
                <a16:creationId xmlns:a16="http://schemas.microsoft.com/office/drawing/2014/main" id="{657003D1-3977-4B7C-9AF1-480B026AA47D}"/>
              </a:ext>
            </a:extLst>
          </p:cNvPr>
          <p:cNvSpPr>
            <a:spLocks noGrp="1"/>
          </p:cNvSpPr>
          <p:nvPr>
            <p:ph type="ftr" sz="quarter" idx="11"/>
          </p:nvPr>
        </p:nvSpPr>
        <p:spPr/>
        <p:txBody>
          <a:bodyPr/>
          <a:lstStyle/>
          <a:p>
            <a:r>
              <a:rPr lang="fr-FR"/>
              <a:t>ORSYS Formation - Bassem Seddik - JavaScript pour un HTML dynamique</a:t>
            </a:r>
          </a:p>
        </p:txBody>
      </p:sp>
    </p:spTree>
    <p:extLst>
      <p:ext uri="{BB962C8B-B14F-4D97-AF65-F5344CB8AC3E}">
        <p14:creationId xmlns:p14="http://schemas.microsoft.com/office/powerpoint/2010/main" val="88123695"/>
      </p:ext>
    </p:extLst>
  </p:cSld>
  <p:clrMapOvr>
    <a:masterClrMapping/>
  </p:clrMapOvr>
</p:sld>
</file>

<file path=ppt/theme/theme1.xml><?xml version="1.0" encoding="utf-8"?>
<a:theme xmlns:a="http://schemas.openxmlformats.org/drawingml/2006/main" name="DocBienvenue">
  <a:themeElements>
    <a:clrScheme name="Personnalisé 4">
      <a:dk1>
        <a:sysClr val="windowText" lastClr="000000"/>
      </a:dk1>
      <a:lt1>
        <a:sysClr val="window" lastClr="FFFFFF"/>
      </a:lt1>
      <a:dk2>
        <a:srgbClr val="FFC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0_TF10001108" id="{21D781BD-D87E-410F-98B2-1F83A9D33089}" vid="{EAAC1C9A-8D2C-4710-8D5B-945A698240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Bienvenue dans PowerPoint</Template>
  <TotalTime>4390</TotalTime>
  <Words>17028</Words>
  <Application>Microsoft Office PowerPoint</Application>
  <PresentationFormat>Grand écran</PresentationFormat>
  <Paragraphs>2184</Paragraphs>
  <Slides>238</Slides>
  <Notes>12</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238</vt:i4>
      </vt:variant>
    </vt:vector>
  </HeadingPairs>
  <TitlesOfParts>
    <vt:vector size="250" baseType="lpstr">
      <vt:lpstr>Arial</vt:lpstr>
      <vt:lpstr>Calibri</vt:lpstr>
      <vt:lpstr>Consolas</vt:lpstr>
      <vt:lpstr>Courier New</vt:lpstr>
      <vt:lpstr>gotham ssm a</vt:lpstr>
      <vt:lpstr>Segoe UI</vt:lpstr>
      <vt:lpstr>Segoe UI Light</vt:lpstr>
      <vt:lpstr>Source Code Pro</vt:lpstr>
      <vt:lpstr>Times New Roman</vt:lpstr>
      <vt:lpstr>Wingdings</vt:lpstr>
      <vt:lpstr>x-locale-heading-primary</vt:lpstr>
      <vt:lpstr>DocBienvenue</vt:lpstr>
      <vt:lpstr>JavaScipt et  HTML dynamique</vt:lpstr>
      <vt:lpstr>A propos du formateur</vt:lpstr>
      <vt:lpstr>Objectifs pédagogiques de la formation</vt:lpstr>
      <vt:lpstr>Programme de formation</vt:lpstr>
      <vt:lpstr>I- Les technologies du Web</vt:lpstr>
      <vt:lpstr>JavaScript: Historique et applications</vt:lpstr>
      <vt:lpstr>Client VS Serveur</vt:lpstr>
      <vt:lpstr>Versions de JS et impact sur la portabilité des programmes</vt:lpstr>
      <vt:lpstr>ECMA: l’organisation</vt:lpstr>
      <vt:lpstr>JavaScript dans un navigateur Web </vt:lpstr>
      <vt:lpstr>Types de navigateurs et compatibilité inter Navigateurs, </vt:lpstr>
      <vt:lpstr>Les relations inter-technologies: Focus Web</vt:lpstr>
      <vt:lpstr>Positionnement de JS</vt:lpstr>
      <vt:lpstr>Web2.0 et importance de JS pour le Web 2.0</vt:lpstr>
      <vt:lpstr>Echanges de données, protocoles et utilisation dynamique de JS</vt:lpstr>
      <vt:lpstr>Les outils de développement (éditeur, débogueur)</vt:lpstr>
      <vt:lpstr>DEMONSTRATION</vt:lpstr>
      <vt:lpstr>Programme de formation</vt:lpstr>
      <vt:lpstr>II- Le langage JavaScript, prise en mains</vt:lpstr>
      <vt:lpstr>1.1- Déclaration et portée des variables</vt:lpstr>
      <vt:lpstr>1.1- Déclaration et portée des variables (suite)</vt:lpstr>
      <vt:lpstr>Exercice:</vt:lpstr>
      <vt:lpstr>1.2- Types de données (Number, Boolean, Date, Math, String, Array). Conversion de type. </vt:lpstr>
      <vt:lpstr>Chaines de caractères</vt:lpstr>
      <vt:lpstr>Exercice: Sortons faire un diner! </vt:lpstr>
      <vt:lpstr>1.3- Détection de type avec typeof</vt:lpstr>
      <vt:lpstr>1.4- Gestion des tableaux. Opérateurs logiques et arithmétiques. Boucles (for, while...).</vt:lpstr>
      <vt:lpstr>1.5- Création de fonctions et paramétrage variable</vt:lpstr>
      <vt:lpstr>Présentation PowerPoint</vt:lpstr>
      <vt:lpstr>Valeur de retour</vt:lpstr>
      <vt:lpstr>1.6- Faire un codage sécurisé avec la gestion d'erreur et les exceptions.</vt:lpstr>
      <vt:lpstr>Présentation PowerPoint</vt:lpstr>
      <vt:lpstr>1.7- Rappels sur les concepts objets. Développement Objet en JavaScript : création de classes (méthodes, propriétés).</vt:lpstr>
      <vt:lpstr>1.8- Les objets prédéfinis du langage (Array, Date, String, Regexp...) et leur utilisation. Extension des objets prédéfinis.</vt:lpstr>
      <vt:lpstr>Ajouter et supprimer des éléments en fin</vt:lpstr>
      <vt:lpstr>Présentation PowerPoint</vt:lpstr>
      <vt:lpstr>Présentation PowerPoint</vt:lpstr>
      <vt:lpstr>Ajouter et supprimer des éléments au début</vt:lpstr>
      <vt:lpstr>Présentation PowerPoint</vt:lpstr>
      <vt:lpstr>Ajouter ou supprimer des éléments choisis</vt:lpstr>
      <vt:lpstr>Présentation PowerPoint</vt:lpstr>
      <vt:lpstr>Présentation PowerPoint</vt:lpstr>
      <vt:lpstr>Classer les éléments</vt:lpstr>
      <vt:lpstr>Présentation PowerPoint</vt:lpstr>
      <vt:lpstr>Inverser l’ordre</vt:lpstr>
      <vt:lpstr>La méthode join( )</vt:lpstr>
      <vt:lpstr>Créer tableau depuis un autre</vt:lpstr>
      <vt:lpstr>Présentation PowerPoint</vt:lpstr>
      <vt:lpstr>Concaténation de tableaux</vt:lpstr>
      <vt:lpstr>Présentation PowerPoint</vt:lpstr>
      <vt:lpstr>Présentation PowerPoint</vt:lpstr>
      <vt:lpstr>La programmation OOP sous JavaScript</vt:lpstr>
      <vt:lpstr>Rappel sur les Array(s)</vt:lpstr>
      <vt:lpstr>Les objets en JavaScript</vt:lpstr>
      <vt:lpstr>QUIZ</vt:lpstr>
      <vt:lpstr>Présentation PowerPoint</vt:lpstr>
      <vt:lpstr>Syntaxe d’écriture des propriétés des objets</vt:lpstr>
      <vt:lpstr>💡 Les objets JavaScript peuvent sembler familiers </vt:lpstr>
      <vt:lpstr>Présentation PowerPoint</vt:lpstr>
      <vt:lpstr>Présentation PowerPoint</vt:lpstr>
      <vt:lpstr>Présentation PowerPoint</vt:lpstr>
      <vt:lpstr>Accès aux propriétés des objets</vt:lpstr>
      <vt:lpstr>Fonctions JavaScript first-class</vt:lpstr>
      <vt:lpstr>Web APIs et compatibilité inter navigateurs</vt:lpstr>
      <vt:lpstr>Exercice</vt:lpstr>
      <vt:lpstr>Exercice</vt:lpstr>
      <vt:lpstr>III- Evénements et données</vt:lpstr>
      <vt:lpstr>2.1- Organisation des événements. Impact des événements sur les types de navigateurs et versions de DOM</vt:lpstr>
      <vt:lpstr>1er exemple</vt:lpstr>
      <vt:lpstr>L’utilisation du mot clef this</vt:lpstr>
      <vt:lpstr>Les évènements et le DOM</vt:lpstr>
      <vt:lpstr>1-Usage des propriétés</vt:lpstr>
      <vt:lpstr>Exécution des fonctions</vt:lpstr>
      <vt:lpstr>Alternative: fonction avec nom </vt:lpstr>
      <vt:lpstr>Méthode addEventListener() </vt:lpstr>
      <vt:lpstr>2.2- Positionner des écouteurs sur des événements par programme et paramétrage de balises HTML</vt:lpstr>
      <vt:lpstr>Présentation PowerPoint</vt:lpstr>
      <vt:lpstr>Attention!</vt:lpstr>
      <vt:lpstr>Exemple fonction anonyme</vt:lpstr>
      <vt:lpstr>Pourquoi utiliser addEventListener() ?</vt:lpstr>
      <vt:lpstr>Lier des évènements différents </vt:lpstr>
      <vt:lpstr>2.3- Créer, détruire des écouteurs</vt:lpstr>
      <vt:lpstr>2.4- Les traitements événementiels JavaScript : gestionnaire clavier, souris, formulaires, rollover, menus dynamiques</vt:lpstr>
      <vt:lpstr>QUIZ</vt:lpstr>
      <vt:lpstr>Propagation des évènements</vt:lpstr>
      <vt:lpstr>2.6- L'objet Event et son utilisation; Propagation</vt:lpstr>
      <vt:lpstr>Présentation PowerPoint</vt:lpstr>
      <vt:lpstr>Présentation PowerPoint</vt:lpstr>
      <vt:lpstr>Présentation PowerPoint</vt:lpstr>
      <vt:lpstr>Mixes de bouillonnement/capture</vt:lpstr>
      <vt:lpstr>L’objet Event</vt:lpstr>
      <vt:lpstr>Propriétés target &amp; currentTarget</vt:lpstr>
      <vt:lpstr>Les Cookies sous JavaScript</vt:lpstr>
      <vt:lpstr>Présentation PowerPoint</vt:lpstr>
      <vt:lpstr>Les URL sous JavaScript</vt:lpstr>
      <vt:lpstr>Présentation PowerPoint</vt:lpstr>
      <vt:lpstr>IV- Gestion de formulaires HTML</vt:lpstr>
      <vt:lpstr>Rappels</vt:lpstr>
      <vt:lpstr>Formulaire simple en HTML</vt:lpstr>
      <vt:lpstr>Données utilisateurs problématiques</vt:lpstr>
      <vt:lpstr>Première validation en HTML</vt:lpstr>
      <vt:lpstr>Présentation PowerPoint</vt:lpstr>
      <vt:lpstr>Validation en JavaScript</vt:lpstr>
      <vt:lpstr>Exemple de validation en JS</vt:lpstr>
      <vt:lpstr>Présentation PowerPoint</vt:lpstr>
      <vt:lpstr>Event. preventDefault()</vt:lpstr>
      <vt:lpstr>Présentation PowerPoint</vt:lpstr>
      <vt:lpstr>Qualité des données envoyées</vt:lpstr>
      <vt:lpstr>Présentation PowerPoint</vt:lpstr>
      <vt:lpstr>Présentation PowerPoint</vt:lpstr>
      <vt:lpstr>3.1- Organisation des événements. Impact des événements sur les types de navigateurs et versions de DOM.</vt:lpstr>
      <vt:lpstr>3.2- Positionner des écouteurs sur des événements par programme et paramétrage de balises HTML.</vt:lpstr>
      <vt:lpstr>LES EXPRESSIONS REGULIERES</vt:lpstr>
      <vt:lpstr>Intoduction</vt:lpstr>
      <vt:lpstr>Usages</vt:lpstr>
      <vt:lpstr>Syntaxe des regex </vt:lpstr>
      <vt:lpstr>1er exemple</vt:lpstr>
      <vt:lpstr>Astuces </vt:lpstr>
      <vt:lpstr>Options</vt:lpstr>
      <vt:lpstr>Le " i "</vt:lpstr>
      <vt:lpstr>RECHERCHES ET REMPLACEMENTS</vt:lpstr>
      <vt:lpstr>Principales méthodes</vt:lpstr>
      <vt:lpstr>Méthode match() de l’objet String</vt:lpstr>
      <vt:lpstr>Présentation PowerPoint</vt:lpstr>
      <vt:lpstr>Analyse de l’exemple pécédent</vt:lpstr>
      <vt:lpstr>Méthode search() de l’objet String</vt:lpstr>
      <vt:lpstr>Présentation PowerPoint</vt:lpstr>
      <vt:lpstr>Méthode replace() de l’objet String</vt:lpstr>
      <vt:lpstr>Présentation PowerPoint</vt:lpstr>
      <vt:lpstr>Méthode test() de l’objet regExp</vt:lpstr>
      <vt:lpstr>Présentation PowerPoint</vt:lpstr>
      <vt:lpstr>Méthode exec() de l’objet regExp</vt:lpstr>
      <vt:lpstr>Présentation PowerPoint</vt:lpstr>
      <vt:lpstr>Liste des quantifieurs</vt:lpstr>
      <vt:lpstr>Présentation PowerPoint</vt:lpstr>
      <vt:lpstr>options ou modificateurs</vt:lpstr>
      <vt:lpstr>Présentation PowerPoint</vt:lpstr>
      <vt:lpstr>Classes de caractères</vt:lpstr>
      <vt:lpstr>Classes de caractères: Exemples</vt:lpstr>
      <vt:lpstr>Présentation PowerPoint</vt:lpstr>
      <vt:lpstr>Recherche dans plusieurs intervalles</vt:lpstr>
      <vt:lpstr>Méta-caractères, classes abrégées</vt:lpstr>
      <vt:lpstr>V- Interaction avec les CSS</vt:lpstr>
      <vt:lpstr>CSS (Rappels)</vt:lpstr>
      <vt:lpstr>méthodes querySelector() et querySelectorAll()</vt:lpstr>
      <vt:lpstr>Présentation PowerPoint</vt:lpstr>
      <vt:lpstr>Présentation PowerPoint</vt:lpstr>
      <vt:lpstr>Modifier le CSS d’un élément</vt:lpstr>
      <vt:lpstr>Présentation PowerPoint</vt:lpstr>
      <vt:lpstr>VI- Manipulation du DOM , DOM XML</vt:lpstr>
      <vt:lpstr>Utilité du DOM</vt:lpstr>
      <vt:lpstr>La structure du DOM HTML</vt:lpstr>
      <vt:lpstr>Présentation PowerPoint</vt:lpstr>
      <vt:lpstr>Présentation PowerPoint</vt:lpstr>
      <vt:lpstr>L’objet document et ses méthodes</vt:lpstr>
      <vt:lpstr>La méthode getElementById()</vt:lpstr>
      <vt:lpstr>Présentation PowerPoint</vt:lpstr>
      <vt:lpstr>getElementsByTagName()</vt:lpstr>
      <vt:lpstr>Présentation PowerPoint</vt:lpstr>
      <vt:lpstr>getElementsByClassName()</vt:lpstr>
      <vt:lpstr>Accéder au contenu des éléments HTML et au texte</vt:lpstr>
      <vt:lpstr>Présentation PowerPoint</vt:lpstr>
      <vt:lpstr>Présentation PowerPoint</vt:lpstr>
      <vt:lpstr>Présentation PowerPoint</vt:lpstr>
      <vt:lpstr>Présentation PowerPoint</vt:lpstr>
      <vt:lpstr>Présentation PowerPoint</vt:lpstr>
      <vt:lpstr>Accéder directement à des types d’éléments</vt:lpstr>
      <vt:lpstr>Présentation PowerPoint</vt:lpstr>
      <vt:lpstr>Modification des éléments HTML</vt:lpstr>
      <vt:lpstr>Les objets JavaScript document et element</vt:lpstr>
      <vt:lpstr>Présentation PowerPoint</vt:lpstr>
      <vt:lpstr>Modifier le contenu d’un élément HTML</vt:lpstr>
      <vt:lpstr>Modifier la valeur d’un attribut HTML</vt:lpstr>
      <vt:lpstr>getAttribute et setAttribute</vt:lpstr>
      <vt:lpstr>Les attributs accessibles</vt:lpstr>
      <vt:lpstr>ClassName</vt:lpstr>
      <vt:lpstr>AJOUTER ET INSERER DES ELEMENTS</vt:lpstr>
      <vt:lpstr>Créer un nouvel élément</vt:lpstr>
      <vt:lpstr>AJOUTER ET INSERER DES ELEMENTS</vt:lpstr>
      <vt:lpstr>Ajouter un attribut et du texte à un élément</vt:lpstr>
      <vt:lpstr>Insérer dans la page HTML</vt:lpstr>
      <vt:lpstr>Supprimer un élément</vt:lpstr>
      <vt:lpstr>Remplacer des éléments</vt:lpstr>
      <vt:lpstr>Parcourir le DOM</vt:lpstr>
      <vt:lpstr>La propriété parentNode</vt:lpstr>
      <vt:lpstr> childNodes et nodeValue</vt:lpstr>
      <vt:lpstr>firstChild et lastChild</vt:lpstr>
      <vt:lpstr>nextSibling et previousSibling</vt:lpstr>
      <vt:lpstr>JSON et XML </vt:lpstr>
      <vt:lpstr>JSON vs XML</vt:lpstr>
      <vt:lpstr>JSON et JavaScript</vt:lpstr>
      <vt:lpstr>Présentation PowerPoint</vt:lpstr>
      <vt:lpstr>Présentation PowerPoint</vt:lpstr>
      <vt:lpstr>Implémentation des parseurs XML chez Microsoft IE et les autres : variantes entre les navigateurs (Ref)</vt:lpstr>
      <vt:lpstr>XML: Introduction</vt:lpstr>
      <vt:lpstr>Présentation PowerPoint</vt:lpstr>
      <vt:lpstr>Présentation PowerPoint</vt:lpstr>
      <vt:lpstr>Composition d’un document XML</vt:lpstr>
      <vt:lpstr>Règles construction fichier XML </vt:lpstr>
      <vt:lpstr>Ducument XML bien-formé </vt:lpstr>
      <vt:lpstr>Documents XML comme arbre</vt:lpstr>
      <vt:lpstr>Les attributs</vt:lpstr>
      <vt:lpstr>Texte ou attribut </vt:lpstr>
      <vt:lpstr>Les commentaires </vt:lpstr>
      <vt:lpstr>Document valide</vt:lpstr>
      <vt:lpstr>Présentation PowerPoint</vt:lpstr>
      <vt:lpstr>Vérifier la validité</vt:lpstr>
      <vt:lpstr>DTD: Un exemple</vt:lpstr>
      <vt:lpstr>Présentation PowerPoint</vt:lpstr>
      <vt:lpstr>Présentation PowerPoint</vt:lpstr>
      <vt:lpstr>Présentation PowerPoint</vt:lpstr>
      <vt:lpstr>Présentation PowerPoint</vt:lpstr>
      <vt:lpstr>Présentation PowerPoint</vt:lpstr>
      <vt:lpstr>Présentation PowerPoint</vt:lpstr>
      <vt:lpstr>VII- Ajax</vt:lpstr>
      <vt:lpstr>AJAX Introduction</vt:lpstr>
      <vt:lpstr>Modèle classique</vt:lpstr>
      <vt:lpstr>Modèle avec AJAX</vt:lpstr>
      <vt:lpstr>Principes de AJAX</vt:lpstr>
      <vt:lpstr>XMLHttpRequest</vt:lpstr>
      <vt:lpstr>AJAX - Envoyez une requête à un serveur</vt:lpstr>
      <vt:lpstr>AJAX – Réponse du serveur</vt:lpstr>
      <vt:lpstr>AJAX - onreadystatechange</vt:lpstr>
      <vt:lpstr>AJAX - Exemple</vt:lpstr>
      <vt:lpstr>JSON</vt:lpstr>
      <vt:lpstr>JSON &amp; JavaScript</vt:lpstr>
      <vt:lpstr>JSON &amp; XML</vt:lpstr>
      <vt:lpstr>JSON The x in Ajax</vt:lpstr>
      <vt:lpstr>JSON The x in Ajax</vt:lpstr>
      <vt:lpstr>JSONP</vt:lpstr>
      <vt:lpstr>Principe de JSONP</vt:lpstr>
      <vt:lpstr>JSONP</vt:lpstr>
      <vt:lpstr>JSONP</vt:lpstr>
      <vt:lpstr>Présentation PowerPoint</vt:lpstr>
      <vt:lpstr>AJAX</vt:lpstr>
      <vt:lpstr>Présentation PowerPoint</vt:lpstr>
      <vt:lpstr>Exercice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Depuis JavaScipt vers typeScript</dc:title>
  <dc:creator>bassem seddik</dc:creator>
  <cp:keywords/>
  <cp:lastModifiedBy>bassem seddik</cp:lastModifiedBy>
  <cp:revision>570</cp:revision>
  <dcterms:created xsi:type="dcterms:W3CDTF">2020-06-22T18:55:06Z</dcterms:created>
  <dcterms:modified xsi:type="dcterms:W3CDTF">2021-01-20T11:01:30Z</dcterms:modified>
  <cp:version/>
</cp:coreProperties>
</file>